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7" r:id="rId2"/>
    <p:sldId id="275" r:id="rId3"/>
    <p:sldId id="268" r:id="rId4"/>
    <p:sldId id="257" r:id="rId5"/>
    <p:sldId id="258" r:id="rId6"/>
    <p:sldId id="266" r:id="rId7"/>
    <p:sldId id="261" r:id="rId8"/>
    <p:sldId id="262" r:id="rId9"/>
    <p:sldId id="263" r:id="rId10"/>
    <p:sldId id="264" r:id="rId11"/>
    <p:sldId id="265" r:id="rId12"/>
    <p:sldId id="259" r:id="rId13"/>
    <p:sldId id="271" r:id="rId14"/>
    <p:sldId id="276" r:id="rId15"/>
    <p:sldId id="278" r:id="rId16"/>
    <p:sldId id="283" r:id="rId17"/>
    <p:sldId id="280" r:id="rId18"/>
    <p:sldId id="284" r:id="rId19"/>
    <p:sldId id="272" r:id="rId20"/>
    <p:sldId id="273" r:id="rId21"/>
    <p:sldId id="270" r:id="rId22"/>
    <p:sldId id="274" r:id="rId23"/>
    <p:sldId id="269" r:id="rId24"/>
    <p:sldId id="26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9900"/>
    <a:srgbClr val="F8FDB5"/>
    <a:srgbClr val="F29732"/>
    <a:srgbClr val="F1C10F"/>
    <a:srgbClr val="F3FC84"/>
    <a:srgbClr val="F8FF99"/>
    <a:srgbClr val="8CFF19"/>
    <a:srgbClr val="99FF33"/>
    <a:srgbClr val="F5F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251" autoAdjust="0"/>
    <p:restoredTop sz="94660"/>
  </p:normalViewPr>
  <p:slideViewPr>
    <p:cSldViewPr>
      <p:cViewPr varScale="1">
        <p:scale>
          <a:sx n="77" d="100"/>
          <a:sy n="77" d="100"/>
        </p:scale>
        <p:origin x="-84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D92266-E5A4-4A32-81F2-A6B2671E3838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2F0C5-CB5C-455C-A4E0-988EE47FB6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4716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36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333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26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823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5985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740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094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262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849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4294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9174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1C346-C5C1-46EC-98E6-0E3FF7098C6C}" type="datetimeFigureOut">
              <a:rPr lang="en-GB" smtClean="0"/>
              <a:pPr/>
              <a:t>07/01/2015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3B92B-6AB3-4D92-83C3-318C324CF39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27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Workshop</a:t>
            </a:r>
            <a:br>
              <a:rPr lang="en-GB" dirty="0" smtClean="0"/>
            </a:br>
            <a:r>
              <a:rPr lang="en-GB" dirty="0" smtClean="0"/>
              <a:t>OMA PCPS – </a:t>
            </a:r>
            <a:br>
              <a:rPr lang="en-GB" dirty="0" smtClean="0"/>
            </a:br>
            <a:r>
              <a:rPr lang="en-GB" dirty="0" smtClean="0"/>
              <a:t>ETSI TCCE WG4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Output slides</a:t>
            </a:r>
          </a:p>
          <a:p>
            <a:r>
              <a:rPr lang="en-GB" sz="1800" dirty="0" smtClean="0"/>
              <a:t>Rev2 </a:t>
            </a:r>
            <a:r>
              <a:rPr lang="en-GB" sz="1800" dirty="0" smtClean="0"/>
              <a:t>- 07 </a:t>
            </a:r>
            <a:r>
              <a:rPr lang="en-GB" sz="1800" dirty="0" smtClean="0"/>
              <a:t>Jan 2015</a:t>
            </a:r>
          </a:p>
          <a:p>
            <a:r>
              <a:rPr lang="en-GB" sz="1000" dirty="0" smtClean="0"/>
              <a:t>(Rev2: ordering of timeline on slide 22)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82049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2630"/>
            <a:ext cx="8229600" cy="778098"/>
          </a:xfrm>
        </p:spPr>
        <p:txBody>
          <a:bodyPr/>
          <a:lstStyle/>
          <a:p>
            <a:r>
              <a:rPr lang="en-GB" dirty="0" smtClean="0"/>
              <a:t>Interface descriptions 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AP2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Supports SIP registrar functions for PTT services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AP2 interface may not be required if all functions can be SIP based, and so flow over AS8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Protocol TBD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AP3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floor control and other media management for PTT 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Protocol TBD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AP4</a:t>
            </a:r>
            <a:endParaRPr lang="en-GB" sz="2000" dirty="0"/>
          </a:p>
          <a:p>
            <a:pPr lvl="1">
              <a:spcBef>
                <a:spcPts val="0"/>
              </a:spcBef>
            </a:pPr>
            <a:r>
              <a:rPr lang="en-GB" sz="1600" dirty="0"/>
              <a:t>Supports control of media distribution function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Non SIP based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Protocol TBD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AP5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control of resource management function for PTT 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Protocol TBD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744" y="6577607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val="391877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2630"/>
            <a:ext cx="8229600" cy="778098"/>
          </a:xfrm>
        </p:spPr>
        <p:txBody>
          <a:bodyPr/>
          <a:lstStyle/>
          <a:p>
            <a:r>
              <a:rPr lang="en-GB" dirty="0" smtClean="0"/>
              <a:t>Interface descriptions 5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78539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GB" sz="2000" dirty="0" smtClean="0"/>
              <a:t>AP6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Supports group management for PTT services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Based on XCAP; possibility of OMA XDM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AP7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Supports user identity function for SIP Registrar</a:t>
            </a:r>
          </a:p>
          <a:p>
            <a:pPr lvl="2">
              <a:spcBef>
                <a:spcPts val="0"/>
              </a:spcBef>
            </a:pPr>
            <a:r>
              <a:rPr lang="en-GB" sz="1600" dirty="0" smtClean="0"/>
              <a:t>E.g. </a:t>
            </a:r>
            <a:r>
              <a:rPr lang="en-GB" sz="1600" dirty="0" err="1" smtClean="0"/>
              <a:t>OAuth</a:t>
            </a:r>
            <a:r>
              <a:rPr lang="en-GB" sz="1600" dirty="0" smtClean="0"/>
              <a:t>, SAML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May be unnecessary: alternative flows could be AP1-AP2 or AP1-AS8-AP8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AP8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Interface for SIP Registration function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AP9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Supports information transfer concerning users and groups from PTT services to Security Management (to enable end to end media encryption associations </a:t>
            </a:r>
            <a:r>
              <a:rPr lang="en-GB" sz="1800" dirty="0" err="1" smtClean="0"/>
              <a:t>etc</a:t>
            </a:r>
            <a:r>
              <a:rPr lang="en-GB" sz="1800" dirty="0" smtClean="0"/>
              <a:t>)</a:t>
            </a:r>
          </a:p>
          <a:p>
            <a:pPr lvl="1">
              <a:spcBef>
                <a:spcPts val="0"/>
              </a:spcBef>
            </a:pPr>
            <a:r>
              <a:rPr lang="en-GB" sz="1800" dirty="0" smtClean="0"/>
              <a:t>Protocol TBD</a:t>
            </a:r>
          </a:p>
          <a:p>
            <a:pPr lvl="1">
              <a:spcBef>
                <a:spcPts val="0"/>
              </a:spcBef>
            </a:pPr>
            <a:endParaRPr lang="en-GB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-744" y="6577607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val="186963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Identities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764704"/>
            <a:ext cx="8856984" cy="609329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Visible in bearer network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IMEI – 3GPP equipment identifier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USIM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UICC application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IMSI – 3GPP subscription identifier, necessary for access to 3GPP network (contained on USIM)</a:t>
            </a:r>
          </a:p>
          <a:p>
            <a:pPr lvl="2">
              <a:spcBef>
                <a:spcPts val="0"/>
              </a:spcBef>
            </a:pPr>
            <a:r>
              <a:rPr lang="en-GB" sz="1400" dirty="0" smtClean="0"/>
              <a:t>Root of security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ISIM – IMS subscription identity module 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UICC application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IMPI – Private identity to route to registrar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IMPU – Public identity known to others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Can reuse IMSI security, or can be separate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******************************************************************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Visible to application domain only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User + device instance specific identifier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SIP device specific routable contact address (URI) for the user following ‘logon process’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Multiple devices, multiple URIs per user supported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Application level security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User Identity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Use for logon + security credential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Device independent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Identity useable across multiple 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Temporary identity for emergency situation</a:t>
            </a:r>
          </a:p>
          <a:p>
            <a:pPr>
              <a:spcBef>
                <a:spcPts val="0"/>
              </a:spcBef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9815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0263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Security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GB" dirty="0" smtClean="0"/>
              <a:t>Architectural model has to fit different ownership and trust relationships:</a:t>
            </a:r>
          </a:p>
          <a:p>
            <a:pPr lvl="1"/>
            <a:r>
              <a:rPr lang="en-GB" dirty="0" smtClean="0"/>
              <a:t>System can be divided between users, application, registration, routing and bearer networks</a:t>
            </a:r>
          </a:p>
          <a:p>
            <a:pPr lvl="1"/>
            <a:r>
              <a:rPr lang="en-GB" dirty="0" smtClean="0"/>
              <a:t>Separate organizations may own one or more of each of these with limited trust between them</a:t>
            </a:r>
            <a:endParaRPr lang="en-GB" dirty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96130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Architecture mapping</a:t>
            </a:r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29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en-GB" sz="2800" dirty="0" smtClean="0"/>
              <a:t>Mapping of Workshop Architecture Interfaces to </a:t>
            </a:r>
            <a:br>
              <a:rPr lang="en-GB" sz="2800" dirty="0" smtClean="0"/>
            </a:br>
            <a:r>
              <a:rPr lang="en-GB" sz="2800" dirty="0" smtClean="0"/>
              <a:t>PCPS and TCCE Architecture Interfaces</a:t>
            </a:r>
            <a:endParaRPr lang="en-GB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75656" y="1052736"/>
          <a:ext cx="6192688" cy="5184574"/>
        </p:xfrm>
        <a:graphic>
          <a:graphicData uri="http://schemas.openxmlformats.org/drawingml/2006/table">
            <a:tbl>
              <a:tblPr/>
              <a:tblGrid>
                <a:gridCol w="1912349"/>
                <a:gridCol w="2249389"/>
                <a:gridCol w="2030950"/>
              </a:tblGrid>
              <a:tr h="8876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Workshop Architecture Interface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Calibri"/>
                          <a:cs typeface="Times New Roman"/>
                        </a:rPr>
                        <a:t>PCPS Architecture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>
                          <a:latin typeface="Arial"/>
                          <a:ea typeface="Calibri"/>
                          <a:cs typeface="Times New Roman"/>
                        </a:rPr>
                        <a:t>Interface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TCCE Architecture Interface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AS2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POC1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A1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AS8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POC2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AS3-1, AS4-1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POC3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A2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AS3-2, AS4-2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POC16, POC17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A3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AS5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XDM3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AP6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XDM14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AS1, AS9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AP1, AP2, AP3, AP4, AP5, AP7, AP8, AP9 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AS6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A5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68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AS7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1446" marR="61446" marT="853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A4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070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836712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Mapping of Workshop Architecture Functions to </a:t>
            </a:r>
            <a:br>
              <a:rPr lang="en-GB" sz="2800" dirty="0" smtClean="0"/>
            </a:br>
            <a:r>
              <a:rPr lang="en-GB" sz="2800" dirty="0" smtClean="0"/>
              <a:t>PCPS Architecture Functional Entities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6433591"/>
            <a:ext cx="76011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* Colour coding on subsequent architecture diagrams shows mapping to equivalent functional entities.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04996" y="1124744"/>
          <a:ext cx="7123388" cy="5168002"/>
        </p:xfrm>
        <a:graphic>
          <a:graphicData uri="http://schemas.openxmlformats.org/drawingml/2006/table">
            <a:tbl>
              <a:tblPr/>
              <a:tblGrid>
                <a:gridCol w="2209776"/>
                <a:gridCol w="2589762"/>
                <a:gridCol w="2323850"/>
              </a:tblGrid>
              <a:tr h="88800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Workshop Architecture Functions*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PCPS Architectural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Diagram Functions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Calibri"/>
                          <a:cs typeface="Times New Roman"/>
                        </a:rPr>
                        <a:t>TCCE CCA Stage 2 Architectural functions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SIP Registrar, SIP Routing, SIP Authentication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SIP / IP Core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SIP Application Server + optional SIP Proxy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CCFF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Bearer Network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Access Network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Broadband IP access network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Client on the UE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Arial"/>
                          <a:ea typeface="Calibri"/>
                          <a:cs typeface="Times New Roman"/>
                        </a:rPr>
                        <a:t>PoC</a:t>
                      </a: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 Client, XDMC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Critical Communications Architecture – mobile part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</a:tr>
              <a:tr h="80159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PTT Services,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Media Control,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Arial"/>
                          <a:ea typeface="Calibri"/>
                          <a:cs typeface="Times New Roman"/>
                        </a:rPr>
                        <a:t>PoC</a:t>
                      </a: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 Server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Application Server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Resource Management (controlling part)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Mobility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Media Distribution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FA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Media Distribution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FAF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Group Management 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XDMS </a:t>
                      </a:r>
                      <a:endParaRPr lang="en-GB" sz="1200" kern="1200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Group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Resource </a:t>
                      </a:r>
                      <a:r>
                        <a:rPr lang="en-US" sz="1200" dirty="0" smtClean="0">
                          <a:latin typeface="Arial"/>
                          <a:ea typeface="Calibri"/>
                          <a:cs typeface="Times New Roman"/>
                        </a:rPr>
                        <a:t>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Resource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(interface part)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BD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Security Management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F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Security </a:t>
                      </a:r>
                      <a:r>
                        <a:rPr lang="en-US" sz="1200" dirty="0" smtClean="0">
                          <a:latin typeface="Arial"/>
                          <a:ea typeface="Calibri"/>
                          <a:cs typeface="Times New Roman"/>
                        </a:rPr>
                        <a:t>Management - part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F9B"/>
                    </a:solidFill>
                  </a:tcPr>
                </a:tc>
              </a:tr>
              <a:tr h="42984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User Identity Function,</a:t>
                      </a:r>
                      <a:endParaRPr lang="en-GB" sz="120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2142" marR="62142" marT="863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No Mapping</a:t>
                      </a:r>
                      <a:endParaRPr lang="en-GB" sz="12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81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8212" y="5790862"/>
            <a:ext cx="7864940" cy="806490"/>
          </a:xfrm>
          <a:prstGeom prst="rect">
            <a:avLst/>
          </a:prstGeom>
          <a:solidFill>
            <a:srgbClr val="FF9999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09936" y="5775066"/>
            <a:ext cx="666520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Client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944819" y="2622510"/>
            <a:ext cx="1330096" cy="806490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744645" y="2620914"/>
            <a:ext cx="530273" cy="4048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900" dirty="0" err="1" smtClean="0">
                <a:solidFill>
                  <a:schemeClr val="tx1"/>
                </a:solidFill>
              </a:rPr>
              <a:t>Authent-ication</a:t>
            </a:r>
            <a:endParaRPr lang="en-GB" sz="9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4820" y="3601819"/>
            <a:ext cx="2737526" cy="251794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 routing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8212" y="1643202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User Identity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function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69099" y="2623309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control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677334" y="2623309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</a:t>
            </a:r>
            <a:r>
              <a:rPr lang="en-GB" sz="1400" dirty="0" err="1" smtClean="0">
                <a:solidFill>
                  <a:schemeClr val="tx1"/>
                </a:solidFill>
              </a:rPr>
              <a:t>distribut</a:t>
            </a:r>
            <a:r>
              <a:rPr lang="en-GB" sz="1400" dirty="0" smtClean="0">
                <a:solidFill>
                  <a:schemeClr val="tx1"/>
                </a:solidFill>
              </a:rPr>
              <a:t>-ion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71796" y="1744482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PTT services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676895" y="2161659"/>
            <a:ext cx="799824" cy="806490"/>
          </a:xfrm>
          <a:prstGeom prst="rect">
            <a:avLst/>
          </a:prstGeom>
          <a:solidFill>
            <a:srgbClr val="9966FF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68704" y="2624107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Resource Manage-</a:t>
            </a:r>
            <a:r>
              <a:rPr lang="en-GB" sz="1200" dirty="0" err="1" smtClean="0">
                <a:solidFill>
                  <a:schemeClr val="tx1"/>
                </a:solidFill>
              </a:rPr>
              <a:t>ment</a:t>
            </a:r>
            <a:endParaRPr lang="en-GB" sz="12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676676" y="1643601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SecurityManage-ment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1560" y="4350702"/>
            <a:ext cx="7931592" cy="1094522"/>
          </a:xfrm>
          <a:prstGeom prst="rect">
            <a:avLst/>
          </a:prstGeom>
          <a:solidFill>
            <a:srgbClr val="FF9900">
              <a:alpha val="49804"/>
            </a:srgbClr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46934" y="5013176"/>
            <a:ext cx="733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Bearer network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603042" y="4594692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PCRF</a:t>
            </a:r>
          </a:p>
        </p:txBody>
      </p:sp>
      <p:cxnSp>
        <p:nvCxnSpPr>
          <p:cNvPr id="3" name="Straight Connector 2"/>
          <p:cNvCxnSpPr>
            <a:stCxn id="18" idx="2"/>
            <a:endCxn id="22" idx="0"/>
          </p:cNvCxnSpPr>
          <p:nvPr/>
        </p:nvCxnSpPr>
        <p:spPr>
          <a:xfrm flipH="1">
            <a:off x="5966598" y="3430597"/>
            <a:ext cx="2018" cy="11640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713690" y="4594691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BMSC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210550" y="3429000"/>
            <a:ext cx="627306" cy="11656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077246" y="3430597"/>
            <a:ext cx="0" cy="23602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856630" y="3433241"/>
            <a:ext cx="1" cy="2341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4267505" y="3433241"/>
            <a:ext cx="537618" cy="2352727"/>
          </a:xfrm>
          <a:custGeom>
            <a:avLst/>
            <a:gdLst>
              <a:gd name="connsiteX0" fmla="*/ 580819 w 580819"/>
              <a:gd name="connsiteY0" fmla="*/ 0 h 2940909"/>
              <a:gd name="connsiteX1" fmla="*/ 51 w 580819"/>
              <a:gd name="connsiteY1" fmla="*/ 1705233 h 2940909"/>
              <a:gd name="connsiteX2" fmla="*/ 543749 w 580819"/>
              <a:gd name="connsiteY2" fmla="*/ 2940909 h 2940909"/>
              <a:gd name="connsiteX3" fmla="*/ 543749 w 580819"/>
              <a:gd name="connsiteY3" fmla="*/ 2940909 h 29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819" h="2940909">
                <a:moveTo>
                  <a:pt x="580819" y="0"/>
                </a:moveTo>
                <a:cubicBezTo>
                  <a:pt x="293524" y="607541"/>
                  <a:pt x="6229" y="1215082"/>
                  <a:pt x="51" y="1705233"/>
                </a:cubicBezTo>
                <a:cubicBezTo>
                  <a:pt x="-6127" y="2195384"/>
                  <a:pt x="543749" y="2940909"/>
                  <a:pt x="543749" y="2940909"/>
                </a:cubicBezTo>
                <a:lnTo>
                  <a:pt x="543749" y="2940909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/>
          <p:cNvSpPr/>
          <p:nvPr/>
        </p:nvSpPr>
        <p:spPr>
          <a:xfrm>
            <a:off x="4038799" y="3413470"/>
            <a:ext cx="801919" cy="2372498"/>
          </a:xfrm>
          <a:custGeom>
            <a:avLst/>
            <a:gdLst>
              <a:gd name="connsiteX0" fmla="*/ 160638 w 866359"/>
              <a:gd name="connsiteY0" fmla="*/ 0 h 2965622"/>
              <a:gd name="connsiteX1" fmla="*/ 864973 w 866359"/>
              <a:gd name="connsiteY1" fmla="*/ 1705232 h 2965622"/>
              <a:gd name="connsiteX2" fmla="*/ 0 w 866359"/>
              <a:gd name="connsiteY2" fmla="*/ 2965622 h 296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359" h="2965622">
                <a:moveTo>
                  <a:pt x="160638" y="0"/>
                </a:moveTo>
                <a:cubicBezTo>
                  <a:pt x="526192" y="605481"/>
                  <a:pt x="891746" y="1210962"/>
                  <a:pt x="864973" y="1705232"/>
                </a:cubicBezTo>
                <a:cubicBezTo>
                  <a:pt x="838200" y="2199502"/>
                  <a:pt x="419100" y="2582562"/>
                  <a:pt x="0" y="2965622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877729" y="3853613"/>
            <a:ext cx="0" cy="19172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744644" y="3413470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361854" y="3429000"/>
            <a:ext cx="0" cy="1728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277641" y="2550972"/>
            <a:ext cx="0" cy="1050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811516" y="2449691"/>
            <a:ext cx="0" cy="33411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211428" y="2449691"/>
            <a:ext cx="0" cy="1744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16" idx="1"/>
          </p:cNvCxnSpPr>
          <p:nvPr/>
        </p:nvCxnSpPr>
        <p:spPr>
          <a:xfrm flipV="1">
            <a:off x="1478036" y="2147727"/>
            <a:ext cx="1593760" cy="139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14" idx="0"/>
          </p:cNvCxnSpPr>
          <p:nvPr/>
        </p:nvCxnSpPr>
        <p:spPr>
          <a:xfrm>
            <a:off x="3871621" y="2276872"/>
            <a:ext cx="297391" cy="346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6" idx="3"/>
            <a:endCxn id="15" idx="0"/>
          </p:cNvCxnSpPr>
          <p:nvPr/>
        </p:nvCxnSpPr>
        <p:spPr>
          <a:xfrm>
            <a:off x="3871621" y="2147727"/>
            <a:ext cx="1205625" cy="4755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endCxn id="18" idx="0"/>
          </p:cNvCxnSpPr>
          <p:nvPr/>
        </p:nvCxnSpPr>
        <p:spPr>
          <a:xfrm>
            <a:off x="3871621" y="1988840"/>
            <a:ext cx="2096995" cy="6352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n 81"/>
          <p:cNvSpPr/>
          <p:nvPr/>
        </p:nvSpPr>
        <p:spPr>
          <a:xfrm>
            <a:off x="3142866" y="1816021"/>
            <a:ext cx="201428" cy="230426"/>
          </a:xfrm>
          <a:prstGeom prst="ca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1478036" y="2276872"/>
            <a:ext cx="1593760" cy="3440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2144557" y="1412776"/>
            <a:ext cx="131888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Administration database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877729" y="1643202"/>
            <a:ext cx="399912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856630" y="1931234"/>
            <a:ext cx="2820265" cy="4825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" idx="2"/>
          </p:cNvCxnSpPr>
          <p:nvPr/>
        </p:nvCxnSpPr>
        <p:spPr>
          <a:xfrm>
            <a:off x="7076807" y="2968149"/>
            <a:ext cx="0" cy="28227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/>
          <p:cNvSpPr/>
          <p:nvPr/>
        </p:nvSpPr>
        <p:spPr>
          <a:xfrm>
            <a:off x="687564" y="4589834"/>
            <a:ext cx="3957430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96" name="Freeform 95"/>
          <p:cNvSpPr/>
          <p:nvPr/>
        </p:nvSpPr>
        <p:spPr>
          <a:xfrm flipH="1">
            <a:off x="6828889" y="4581128"/>
            <a:ext cx="1247699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27625" y="5761104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666280" y="5746978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AS2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401023" y="5738782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AS3-1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933610" y="5731549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AS3-2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528410" y="5741333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6683" y="5743985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AS4-2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915792" y="5738782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AS5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329766" y="4157172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AS6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914369" y="4142992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AS7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929054" y="3189315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AS8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2144557" y="1954462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AP1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134107" y="2219266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AP2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950007" y="2342376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590728" y="2304750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384037" y="2306279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AP5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704447" y="2038548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AP6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826905" y="2413788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AP7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1297836" y="3395140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AP8</a:t>
            </a:r>
          </a:p>
        </p:txBody>
      </p:sp>
      <p:cxnSp>
        <p:nvCxnSpPr>
          <p:cNvPr id="133" name="Straight Connector 132"/>
          <p:cNvCxnSpPr/>
          <p:nvPr/>
        </p:nvCxnSpPr>
        <p:spPr>
          <a:xfrm>
            <a:off x="3871621" y="1831352"/>
            <a:ext cx="38050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7743328" y="2465487"/>
            <a:ext cx="0" cy="3325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7532018" y="5746090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AS9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6224104" y="1627406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AP9</a:t>
            </a:r>
          </a:p>
        </p:txBody>
      </p:sp>
      <p:sp>
        <p:nvSpPr>
          <p:cNvPr id="69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Mapping of Workshop Architecture Interfaces to </a:t>
            </a:r>
            <a:br>
              <a:rPr lang="en-GB" sz="2800" dirty="0" smtClean="0"/>
            </a:br>
            <a:r>
              <a:rPr lang="en-GB" sz="2800" dirty="0" smtClean="0"/>
              <a:t>PCPS Architecture Interfaces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88777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78212" y="5790862"/>
            <a:ext cx="7864940" cy="806490"/>
          </a:xfrm>
          <a:prstGeom prst="rect">
            <a:avLst/>
          </a:prstGeom>
          <a:solidFill>
            <a:srgbClr val="FF9999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09936" y="5775066"/>
            <a:ext cx="666520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Client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944819" y="2622510"/>
            <a:ext cx="1330096" cy="806490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744645" y="2620914"/>
            <a:ext cx="530273" cy="4048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900" dirty="0" err="1" smtClean="0">
                <a:solidFill>
                  <a:schemeClr val="tx1"/>
                </a:solidFill>
              </a:rPr>
              <a:t>Authent-ication</a:t>
            </a:r>
            <a:endParaRPr lang="en-GB" sz="9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44820" y="3601819"/>
            <a:ext cx="2737526" cy="251794"/>
          </a:xfrm>
          <a:prstGeom prst="rect">
            <a:avLst/>
          </a:prstGeom>
          <a:solidFill>
            <a:srgbClr val="66CCFF">
              <a:alpha val="50000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 routing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78212" y="1643202"/>
            <a:ext cx="799824" cy="806490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User Identity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function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769099" y="2623309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control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677334" y="2623309"/>
            <a:ext cx="799824" cy="806490"/>
          </a:xfrm>
          <a:prstGeom prst="rect">
            <a:avLst/>
          </a:prstGeom>
          <a:solidFill>
            <a:srgbClr val="8CFF19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</a:t>
            </a:r>
            <a:r>
              <a:rPr lang="en-GB" sz="1400" dirty="0" err="1" smtClean="0">
                <a:solidFill>
                  <a:schemeClr val="tx1"/>
                </a:solidFill>
              </a:rPr>
              <a:t>distribut</a:t>
            </a:r>
            <a:r>
              <a:rPr lang="en-GB" sz="1400" dirty="0" smtClean="0">
                <a:solidFill>
                  <a:schemeClr val="tx1"/>
                </a:solidFill>
              </a:rPr>
              <a:t>-ion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071796" y="1744482"/>
            <a:ext cx="799824" cy="806490"/>
          </a:xfrm>
          <a:prstGeom prst="rect">
            <a:avLst/>
          </a:prstGeom>
          <a:solidFill>
            <a:srgbClr val="99FF66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PTT services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676895" y="2161659"/>
            <a:ext cx="799824" cy="806490"/>
          </a:xfrm>
          <a:prstGeom prst="rect">
            <a:avLst/>
          </a:prstGeom>
          <a:solidFill>
            <a:srgbClr val="9966FF">
              <a:alpha val="49804"/>
            </a:srgb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568704" y="2624107"/>
            <a:ext cx="799824" cy="806490"/>
          </a:xfrm>
          <a:prstGeom prst="rect">
            <a:avLst/>
          </a:prstGeom>
          <a:solidFill>
            <a:srgbClr val="F8FDB5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Resource Manage-</a:t>
            </a:r>
            <a:r>
              <a:rPr lang="en-GB" sz="1200" dirty="0" err="1" smtClean="0">
                <a:solidFill>
                  <a:schemeClr val="tx1"/>
                </a:solidFill>
              </a:rPr>
              <a:t>ment</a:t>
            </a:r>
            <a:endParaRPr lang="en-GB" sz="12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676676" y="1643601"/>
            <a:ext cx="799824" cy="806490"/>
          </a:xfrm>
          <a:prstGeom prst="rect">
            <a:avLst/>
          </a:prstGeom>
          <a:gradFill>
            <a:gsLst>
              <a:gs pos="52000">
                <a:srgbClr val="FFFF99"/>
              </a:gs>
              <a:gs pos="59000">
                <a:schemeClr val="bg1"/>
              </a:gs>
            </a:gsLst>
            <a:lin ang="0" scaled="0"/>
          </a:gra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SecurityManage-ment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1560" y="4350702"/>
            <a:ext cx="7931592" cy="1094522"/>
          </a:xfrm>
          <a:prstGeom prst="rect">
            <a:avLst/>
          </a:prstGeom>
          <a:solidFill>
            <a:srgbClr val="FF9900">
              <a:alpha val="49804"/>
            </a:srgbClr>
          </a:solidFill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46934" y="5013176"/>
            <a:ext cx="733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Bearer network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603042" y="4594692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PCRF</a:t>
            </a:r>
          </a:p>
        </p:txBody>
      </p:sp>
      <p:cxnSp>
        <p:nvCxnSpPr>
          <p:cNvPr id="3" name="Straight Connector 2"/>
          <p:cNvCxnSpPr>
            <a:stCxn id="18" idx="2"/>
            <a:endCxn id="22" idx="0"/>
          </p:cNvCxnSpPr>
          <p:nvPr/>
        </p:nvCxnSpPr>
        <p:spPr>
          <a:xfrm flipH="1">
            <a:off x="5966598" y="3430597"/>
            <a:ext cx="2018" cy="11640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713690" y="4594691"/>
            <a:ext cx="727113" cy="4608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BMSC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210550" y="3429000"/>
            <a:ext cx="627306" cy="11656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077246" y="3430597"/>
            <a:ext cx="0" cy="23602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856630" y="3433241"/>
            <a:ext cx="1" cy="23418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4267505" y="3433241"/>
            <a:ext cx="537618" cy="2352727"/>
          </a:xfrm>
          <a:custGeom>
            <a:avLst/>
            <a:gdLst>
              <a:gd name="connsiteX0" fmla="*/ 580819 w 580819"/>
              <a:gd name="connsiteY0" fmla="*/ 0 h 2940909"/>
              <a:gd name="connsiteX1" fmla="*/ 51 w 580819"/>
              <a:gd name="connsiteY1" fmla="*/ 1705233 h 2940909"/>
              <a:gd name="connsiteX2" fmla="*/ 543749 w 580819"/>
              <a:gd name="connsiteY2" fmla="*/ 2940909 h 2940909"/>
              <a:gd name="connsiteX3" fmla="*/ 543749 w 580819"/>
              <a:gd name="connsiteY3" fmla="*/ 2940909 h 29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819" h="2940909">
                <a:moveTo>
                  <a:pt x="580819" y="0"/>
                </a:moveTo>
                <a:cubicBezTo>
                  <a:pt x="293524" y="607541"/>
                  <a:pt x="6229" y="1215082"/>
                  <a:pt x="51" y="1705233"/>
                </a:cubicBezTo>
                <a:cubicBezTo>
                  <a:pt x="-6127" y="2195384"/>
                  <a:pt x="543749" y="2940909"/>
                  <a:pt x="543749" y="2940909"/>
                </a:cubicBezTo>
                <a:lnTo>
                  <a:pt x="543749" y="2940909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/>
          <p:cNvSpPr/>
          <p:nvPr/>
        </p:nvSpPr>
        <p:spPr>
          <a:xfrm>
            <a:off x="4038799" y="3413470"/>
            <a:ext cx="801919" cy="2372498"/>
          </a:xfrm>
          <a:custGeom>
            <a:avLst/>
            <a:gdLst>
              <a:gd name="connsiteX0" fmla="*/ 160638 w 866359"/>
              <a:gd name="connsiteY0" fmla="*/ 0 h 2965622"/>
              <a:gd name="connsiteX1" fmla="*/ 864973 w 866359"/>
              <a:gd name="connsiteY1" fmla="*/ 1705232 h 2965622"/>
              <a:gd name="connsiteX2" fmla="*/ 0 w 866359"/>
              <a:gd name="connsiteY2" fmla="*/ 2965622 h 296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359" h="2965622">
                <a:moveTo>
                  <a:pt x="160638" y="0"/>
                </a:moveTo>
                <a:cubicBezTo>
                  <a:pt x="526192" y="605481"/>
                  <a:pt x="891746" y="1210962"/>
                  <a:pt x="864973" y="1705232"/>
                </a:cubicBezTo>
                <a:cubicBezTo>
                  <a:pt x="838200" y="2199502"/>
                  <a:pt x="419100" y="2582562"/>
                  <a:pt x="0" y="2965622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877729" y="3853613"/>
            <a:ext cx="0" cy="19172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744644" y="3413470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361854" y="3429000"/>
            <a:ext cx="0" cy="1728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277641" y="2550972"/>
            <a:ext cx="0" cy="10508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811516" y="2449691"/>
            <a:ext cx="0" cy="33411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211428" y="2449691"/>
            <a:ext cx="0" cy="1744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16" idx="1"/>
          </p:cNvCxnSpPr>
          <p:nvPr/>
        </p:nvCxnSpPr>
        <p:spPr>
          <a:xfrm flipV="1">
            <a:off x="1478036" y="2147727"/>
            <a:ext cx="1593760" cy="139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14" idx="0"/>
          </p:cNvCxnSpPr>
          <p:nvPr/>
        </p:nvCxnSpPr>
        <p:spPr>
          <a:xfrm>
            <a:off x="3871621" y="2276872"/>
            <a:ext cx="297391" cy="3464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6" idx="3"/>
            <a:endCxn id="15" idx="0"/>
          </p:cNvCxnSpPr>
          <p:nvPr/>
        </p:nvCxnSpPr>
        <p:spPr>
          <a:xfrm>
            <a:off x="3871621" y="2147727"/>
            <a:ext cx="1205625" cy="4755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endCxn id="18" idx="0"/>
          </p:cNvCxnSpPr>
          <p:nvPr/>
        </p:nvCxnSpPr>
        <p:spPr>
          <a:xfrm>
            <a:off x="3871621" y="1988840"/>
            <a:ext cx="2096995" cy="6352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n 81"/>
          <p:cNvSpPr/>
          <p:nvPr/>
        </p:nvSpPr>
        <p:spPr>
          <a:xfrm>
            <a:off x="3142866" y="1816021"/>
            <a:ext cx="201428" cy="230426"/>
          </a:xfrm>
          <a:prstGeom prst="ca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1478036" y="2276872"/>
            <a:ext cx="1593760" cy="3440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2144557" y="1412776"/>
            <a:ext cx="1318886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Administration database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877729" y="1643202"/>
            <a:ext cx="399912" cy="28803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856630" y="1931234"/>
            <a:ext cx="2820265" cy="4825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" idx="2"/>
          </p:cNvCxnSpPr>
          <p:nvPr/>
        </p:nvCxnSpPr>
        <p:spPr>
          <a:xfrm>
            <a:off x="7076807" y="2968149"/>
            <a:ext cx="0" cy="28227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/>
          <p:cNvSpPr/>
          <p:nvPr/>
        </p:nvSpPr>
        <p:spPr>
          <a:xfrm>
            <a:off x="687564" y="4589834"/>
            <a:ext cx="3957430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96" name="Freeform 95"/>
          <p:cNvSpPr/>
          <p:nvPr/>
        </p:nvSpPr>
        <p:spPr>
          <a:xfrm flipH="1">
            <a:off x="6828889" y="4581128"/>
            <a:ext cx="1247699" cy="464614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627625" y="5761104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666280" y="5746978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AS2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401023" y="5738782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AS3-1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933610" y="5731549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AS3-2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528410" y="5741333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6683" y="5743985"/>
            <a:ext cx="562646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AS4-2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6915792" y="5738782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AS5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329766" y="4157172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AS6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914369" y="4142992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AS7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929054" y="3189315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AS8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2144557" y="1954462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AP1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134107" y="2219266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AP2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950007" y="2342376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590728" y="2304750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384037" y="2306279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AP5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704447" y="2038548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AP6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826905" y="2413788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AP7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1297836" y="3395140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AP8</a:t>
            </a:r>
          </a:p>
        </p:txBody>
      </p:sp>
      <p:cxnSp>
        <p:nvCxnSpPr>
          <p:cNvPr id="133" name="Straight Connector 132"/>
          <p:cNvCxnSpPr/>
          <p:nvPr/>
        </p:nvCxnSpPr>
        <p:spPr>
          <a:xfrm>
            <a:off x="3871621" y="1831352"/>
            <a:ext cx="38050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7743328" y="2465487"/>
            <a:ext cx="0" cy="3325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7532018" y="5746090"/>
            <a:ext cx="427623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AS9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6224104" y="1627406"/>
            <a:ext cx="438009" cy="2462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AP9</a:t>
            </a:r>
          </a:p>
        </p:txBody>
      </p:sp>
      <p:sp>
        <p:nvSpPr>
          <p:cNvPr id="71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en-GB" sz="2800" dirty="0" smtClean="0"/>
              <a:t>Mapping of Workshop Architecture Interfaces to </a:t>
            </a:r>
            <a:br>
              <a:rPr lang="en-GB" sz="2800" dirty="0" smtClean="0"/>
            </a:br>
            <a:r>
              <a:rPr lang="en-GB" sz="2800" dirty="0" smtClean="0"/>
              <a:t>TCCE Architecture Interfaces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88777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Additional public safety security perspectives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88632"/>
          </a:xfrm>
        </p:spPr>
        <p:txBody>
          <a:bodyPr>
            <a:normAutofit fontScale="62500" lnSpcReduction="20000"/>
          </a:bodyPr>
          <a:lstStyle/>
          <a:p>
            <a:r>
              <a:rPr lang="en-GB" dirty="0" smtClean="0"/>
              <a:t>End user organization</a:t>
            </a:r>
          </a:p>
          <a:p>
            <a:pPr lvl="1"/>
            <a:r>
              <a:rPr lang="en-GB" dirty="0" smtClean="0"/>
              <a:t>Confidentiality of media from anyone outside the organization</a:t>
            </a:r>
          </a:p>
          <a:p>
            <a:pPr lvl="1"/>
            <a:r>
              <a:rPr lang="en-GB" dirty="0" smtClean="0"/>
              <a:t>Authenticity of all users claiming membership of the organization and communication rights within the organization</a:t>
            </a:r>
          </a:p>
          <a:p>
            <a:pPr lvl="1"/>
            <a:r>
              <a:rPr lang="en-GB" dirty="0" smtClean="0"/>
              <a:t>Confidentiality of identities and call related information from anyone outside the application space</a:t>
            </a:r>
          </a:p>
          <a:p>
            <a:pPr lvl="1"/>
            <a:r>
              <a:rPr lang="en-GB" dirty="0" smtClean="0"/>
              <a:t>Individual membership of communication groups is specifically sensitive</a:t>
            </a:r>
          </a:p>
          <a:p>
            <a:pPr lvl="1"/>
            <a:r>
              <a:rPr lang="en-GB" dirty="0" smtClean="0"/>
              <a:t>Need to trust the application provider to provide the communication service – but not with traffic content</a:t>
            </a:r>
          </a:p>
          <a:p>
            <a:pPr lvl="1"/>
            <a:r>
              <a:rPr lang="en-GB" dirty="0" smtClean="0"/>
              <a:t>May not trust bearer provider</a:t>
            </a:r>
          </a:p>
          <a:p>
            <a:pPr lvl="1"/>
            <a:r>
              <a:rPr lang="en-GB" dirty="0" smtClean="0"/>
              <a:t>Does not trust members of the public, and will communicate with the public through controlled interfaces</a:t>
            </a:r>
          </a:p>
          <a:p>
            <a:r>
              <a:rPr lang="en-GB" dirty="0" smtClean="0"/>
              <a:t>Implications</a:t>
            </a:r>
          </a:p>
          <a:p>
            <a:pPr lvl="1"/>
            <a:r>
              <a:rPr lang="en-GB" dirty="0" smtClean="0"/>
              <a:t>User identity function is owned by end user organisation and/or application provider</a:t>
            </a:r>
          </a:p>
          <a:p>
            <a:pPr lvl="2"/>
            <a:r>
              <a:rPr lang="en-GB" dirty="0" smtClean="0"/>
              <a:t>Separate user identity functions may be owned by different organizations within the same PTT application</a:t>
            </a:r>
          </a:p>
          <a:p>
            <a:pPr lvl="1"/>
            <a:r>
              <a:rPr lang="en-GB" dirty="0" smtClean="0"/>
              <a:t>Interface between PTT services and User Identity Function needs authenticity and confidentiality protection</a:t>
            </a:r>
          </a:p>
          <a:p>
            <a:pPr lvl="1"/>
            <a:r>
              <a:rPr lang="en-GB" dirty="0" smtClean="0"/>
              <a:t>Called user address (which may be a SIP URI) shall not be visible to the bearer network in some configurations.</a:t>
            </a:r>
          </a:p>
          <a:p>
            <a:pPr lvl="1"/>
            <a:r>
              <a:rPr lang="en-GB" dirty="0" smtClean="0"/>
              <a:t>Calling user address must also not be visible to the bearer network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0568" y="178767"/>
            <a:ext cx="1374222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2</a:t>
            </a:r>
            <a:r>
              <a:rPr lang="en-GB" sz="1400" baseline="30000" dirty="0" smtClean="0">
                <a:solidFill>
                  <a:srgbClr val="FF0000"/>
                </a:solidFill>
              </a:rPr>
              <a:t>nd</a:t>
            </a:r>
            <a:r>
              <a:rPr lang="en-GB" sz="1400" dirty="0" smtClean="0">
                <a:solidFill>
                  <a:srgbClr val="FF0000"/>
                </a:solidFill>
              </a:rPr>
              <a:t>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7487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Cover slide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Workshop 2-4 December output presentation</a:t>
            </a:r>
            <a:endParaRPr lang="en-GB" dirty="0"/>
          </a:p>
          <a:p>
            <a:r>
              <a:rPr lang="en-GB" dirty="0" smtClean="0"/>
              <a:t>This presentation will be put into 3GPP/SA6 format for final output</a:t>
            </a:r>
          </a:p>
          <a:p>
            <a:endParaRPr lang="en-GB" dirty="0"/>
          </a:p>
          <a:p>
            <a:r>
              <a:rPr lang="en-GB" dirty="0" smtClean="0"/>
              <a:t>This version presentation is intended for companies taking part in this workshop – not the contribution version.</a:t>
            </a:r>
          </a:p>
          <a:p>
            <a:r>
              <a:rPr lang="en-GB" dirty="0" smtClean="0"/>
              <a:t>The highlighted slides relating to security will be removed in the input to SA6, and may form a separate input from supporting companies</a:t>
            </a:r>
          </a:p>
          <a:p>
            <a:r>
              <a:rPr lang="en-GB" dirty="0" smtClean="0"/>
              <a:t>Next steps will be removed in the input to SA6</a:t>
            </a:r>
          </a:p>
          <a:p>
            <a:r>
              <a:rPr lang="en-GB" dirty="0" smtClean="0"/>
              <a:t>The appendix slide will be removed in the input to SA6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553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Security perspectives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Group management function – should be hidden from bearer network</a:t>
            </a:r>
          </a:p>
          <a:p>
            <a:pPr lvl="1"/>
            <a:r>
              <a:rPr lang="en-GB" dirty="0" smtClean="0"/>
              <a:t>Expect AS5 to be encrypted</a:t>
            </a:r>
          </a:p>
          <a:p>
            <a:r>
              <a:rPr lang="en-GB" dirty="0" smtClean="0"/>
              <a:t>Security management function – should be hidden from the bearer network</a:t>
            </a:r>
          </a:p>
          <a:p>
            <a:pPr lvl="1"/>
            <a:r>
              <a:rPr lang="en-GB" dirty="0" smtClean="0"/>
              <a:t>Expect AS9 to be encrypted</a:t>
            </a:r>
          </a:p>
          <a:p>
            <a:r>
              <a:rPr lang="en-GB" dirty="0" smtClean="0"/>
              <a:t>Security management function shall be able to live in a different trust domain to the rest of the application space</a:t>
            </a:r>
          </a:p>
          <a:p>
            <a:pPr lvl="1"/>
            <a:r>
              <a:rPr lang="en-GB" dirty="0" smtClean="0"/>
              <a:t>E.g. in end user organisation, when another owns the application space</a:t>
            </a:r>
          </a:p>
          <a:p>
            <a:r>
              <a:rPr lang="en-GB" dirty="0" smtClean="0"/>
              <a:t>If SIP routing function terminates the encrypted tunnel between application and the client for control signalling, it must sit in the trusted security domain (AS2 must be encrypted through bearer network)</a:t>
            </a:r>
          </a:p>
          <a:p>
            <a:r>
              <a:rPr lang="en-GB" dirty="0" smtClean="0"/>
              <a:t>Media control and Media distribution paths to/from client – AS3-1, AS3-2, AS4-1 and AS4-2 to be encrypted through the bearer network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0568" y="178767"/>
            <a:ext cx="1374222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rgbClr val="FF0000"/>
                </a:solidFill>
              </a:rPr>
              <a:t>2</a:t>
            </a:r>
            <a:r>
              <a:rPr lang="en-GB" sz="1400" baseline="30000" dirty="0" smtClean="0">
                <a:solidFill>
                  <a:srgbClr val="FF0000"/>
                </a:solidFill>
              </a:rPr>
              <a:t>nd</a:t>
            </a:r>
            <a:r>
              <a:rPr lang="en-GB" sz="1400" dirty="0" smtClean="0">
                <a:solidFill>
                  <a:srgbClr val="FF0000"/>
                </a:solidFill>
              </a:rPr>
              <a:t> presentation</a:t>
            </a:r>
          </a:p>
        </p:txBody>
      </p:sp>
    </p:spTree>
    <p:extLst>
      <p:ext uri="{BB962C8B-B14F-4D97-AF65-F5344CB8AC3E}">
        <p14:creationId xmlns:p14="http://schemas.microsoft.com/office/powerpoint/2010/main" val="258755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Workshop developed a high level functional architecture which maps to existing PCPS and Stage 2 TCCE architectures</a:t>
            </a:r>
          </a:p>
          <a:p>
            <a:r>
              <a:rPr lang="en-GB" dirty="0" smtClean="0"/>
              <a:t>Commonality with both PCPS and TCCE has been mapped and shows reuse of both architectures is possible</a:t>
            </a:r>
          </a:p>
          <a:p>
            <a:r>
              <a:rPr lang="en-GB" dirty="0" smtClean="0"/>
              <a:t>The architecture is provided to SA6 for consideration</a:t>
            </a:r>
          </a:p>
          <a:p>
            <a:r>
              <a:rPr lang="en-GB" dirty="0" smtClean="0"/>
              <a:t>Companies are free to use this material in any way that they wish.</a:t>
            </a:r>
          </a:p>
          <a:p>
            <a:pPr lvl="1"/>
            <a:r>
              <a:rPr lang="en-GB" sz="2200" i="1" dirty="0" smtClean="0"/>
              <a:t>(statement will disappear in contribution to SA6)</a:t>
            </a:r>
          </a:p>
        </p:txBody>
      </p:sp>
    </p:spTree>
    <p:extLst>
      <p:ext uri="{BB962C8B-B14F-4D97-AF65-F5344CB8AC3E}">
        <p14:creationId xmlns:p14="http://schemas.microsoft.com/office/powerpoint/2010/main" val="330423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Next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Phone conference Wednesday 7</a:t>
            </a:r>
            <a:r>
              <a:rPr lang="en-GB" baseline="30000" dirty="0" smtClean="0"/>
              <a:t>th</a:t>
            </a:r>
            <a:r>
              <a:rPr lang="en-GB" dirty="0" smtClean="0"/>
              <a:t> January 2015; 14:00 UTC (15:00 CET; 09:00 EST) using OMA </a:t>
            </a:r>
            <a:r>
              <a:rPr lang="en-GB" dirty="0" err="1" smtClean="0"/>
              <a:t>gotomeeting</a:t>
            </a:r>
            <a:r>
              <a:rPr lang="en-GB" dirty="0" smtClean="0"/>
              <a:t> + dial-in</a:t>
            </a:r>
          </a:p>
          <a:p>
            <a:pPr lvl="1"/>
            <a:r>
              <a:rPr lang="en-GB" dirty="0" smtClean="0"/>
              <a:t>To be distributed (Jerry/Dave)</a:t>
            </a:r>
          </a:p>
          <a:p>
            <a:r>
              <a:rPr lang="en-GB" dirty="0"/>
              <a:t>Final agreement of presentation for approval by 16:00 UTC 12th January</a:t>
            </a:r>
          </a:p>
          <a:p>
            <a:r>
              <a:rPr lang="en-GB" dirty="0"/>
              <a:t>Company agreement to co-sign by 16:00 UTC 16</a:t>
            </a:r>
            <a:r>
              <a:rPr lang="en-GB" baseline="30000" dirty="0"/>
              <a:t>th</a:t>
            </a:r>
            <a:r>
              <a:rPr lang="en-GB" dirty="0"/>
              <a:t> January</a:t>
            </a:r>
          </a:p>
          <a:p>
            <a:r>
              <a:rPr lang="en-GB" dirty="0" smtClean="0"/>
              <a:t>Submission </a:t>
            </a:r>
            <a:r>
              <a:rPr lang="en-GB" dirty="0" smtClean="0"/>
              <a:t>of joint company contribution to SA6 on/by 19</a:t>
            </a:r>
            <a:r>
              <a:rPr lang="en-GB" baseline="30000" dirty="0" smtClean="0"/>
              <a:t>th</a:t>
            </a:r>
            <a:r>
              <a:rPr lang="en-GB" dirty="0" smtClean="0"/>
              <a:t> </a:t>
            </a:r>
            <a:r>
              <a:rPr lang="en-GB" dirty="0" smtClean="0"/>
              <a:t>January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22322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Appendix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424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3528392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Scenario</a:t>
            </a:r>
          </a:p>
          <a:p>
            <a:pPr lvl="1"/>
            <a:r>
              <a:rPr lang="en-GB" dirty="0" smtClean="0"/>
              <a:t>Client A1 is member of PTT services domain A and is registered in </a:t>
            </a:r>
            <a:r>
              <a:rPr lang="en-GB" dirty="0"/>
              <a:t>PTT services domain </a:t>
            </a:r>
            <a:r>
              <a:rPr lang="en-GB" dirty="0" smtClean="0"/>
              <a:t>A</a:t>
            </a:r>
          </a:p>
          <a:p>
            <a:pPr lvl="1"/>
            <a:r>
              <a:rPr lang="en-GB" dirty="0" smtClean="0"/>
              <a:t>Client B1 is member of </a:t>
            </a:r>
            <a:r>
              <a:rPr lang="en-GB" dirty="0"/>
              <a:t>PTT services domain </a:t>
            </a:r>
            <a:r>
              <a:rPr lang="en-GB" dirty="0" smtClean="0"/>
              <a:t>B and is registered in </a:t>
            </a:r>
            <a:r>
              <a:rPr lang="en-GB" dirty="0"/>
              <a:t>PTT services domain </a:t>
            </a:r>
            <a:r>
              <a:rPr lang="en-GB" dirty="0" smtClean="0"/>
              <a:t>B</a:t>
            </a:r>
          </a:p>
          <a:p>
            <a:pPr lvl="1"/>
            <a:r>
              <a:rPr lang="en-GB" dirty="0" smtClean="0"/>
              <a:t>Client B1 wants to joint group A1 home in net</a:t>
            </a:r>
            <a:r>
              <a:rPr lang="en-GB" dirty="0"/>
              <a:t> PTT services domain </a:t>
            </a:r>
            <a:r>
              <a:rPr lang="en-GB" dirty="0" smtClean="0"/>
              <a:t>work A, and communicate with A1 in that group</a:t>
            </a:r>
          </a:p>
          <a:p>
            <a:r>
              <a:rPr lang="en-GB" dirty="0" smtClean="0"/>
              <a:t>Assumptions</a:t>
            </a:r>
          </a:p>
          <a:p>
            <a:pPr lvl="1"/>
            <a:r>
              <a:rPr lang="en-GB" dirty="0" smtClean="0"/>
              <a:t>Group A1 is homed to PSD A</a:t>
            </a:r>
          </a:p>
          <a:p>
            <a:pPr lvl="1"/>
            <a:r>
              <a:rPr lang="en-GB" dirty="0" smtClean="0"/>
              <a:t>Unit A1 and B1 can both affiliate to Group A1</a:t>
            </a:r>
          </a:p>
          <a:p>
            <a:pPr lvl="1"/>
            <a:endParaRPr lang="en-GB" dirty="0" smtClean="0"/>
          </a:p>
          <a:p>
            <a:pPr lvl="1"/>
            <a:endParaRPr lang="en-GB" dirty="0" smtClean="0"/>
          </a:p>
          <a:p>
            <a:pPr lvl="1"/>
            <a:endParaRPr lang="en-GB" dirty="0" smtClean="0"/>
          </a:p>
        </p:txBody>
      </p:sp>
      <p:sp>
        <p:nvSpPr>
          <p:cNvPr id="4" name="Rectangle 3"/>
          <p:cNvSpPr/>
          <p:nvPr/>
        </p:nvSpPr>
        <p:spPr>
          <a:xfrm>
            <a:off x="2051720" y="1052736"/>
            <a:ext cx="936104" cy="79208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5" name="Rectangle 4"/>
          <p:cNvSpPr/>
          <p:nvPr/>
        </p:nvSpPr>
        <p:spPr>
          <a:xfrm>
            <a:off x="5004048" y="1060739"/>
            <a:ext cx="936104" cy="79208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B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364088" y="2433661"/>
            <a:ext cx="360040" cy="419275"/>
            <a:chOff x="2411760" y="2361653"/>
            <a:chExt cx="360040" cy="419275"/>
          </a:xfrm>
        </p:grpSpPr>
        <p:sp>
          <p:nvSpPr>
            <p:cNvPr id="6" name="Rectangle 5"/>
            <p:cNvSpPr/>
            <p:nvPr/>
          </p:nvSpPr>
          <p:spPr>
            <a:xfrm>
              <a:off x="2411760" y="2361653"/>
              <a:ext cx="360040" cy="2160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2411760" y="2553534"/>
              <a:ext cx="144016" cy="21602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2627784" y="2564904"/>
              <a:ext cx="144016" cy="21602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400" dirty="0" smtClean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258521" y="2463278"/>
            <a:ext cx="360040" cy="419275"/>
            <a:chOff x="2411760" y="2361653"/>
            <a:chExt cx="360040" cy="419275"/>
          </a:xfrm>
        </p:grpSpPr>
        <p:sp>
          <p:nvSpPr>
            <p:cNvPr id="11" name="Rectangle 10"/>
            <p:cNvSpPr/>
            <p:nvPr/>
          </p:nvSpPr>
          <p:spPr>
            <a:xfrm>
              <a:off x="2411760" y="2361653"/>
              <a:ext cx="360040" cy="2160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2411760" y="2553534"/>
              <a:ext cx="144016" cy="21602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4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2627784" y="2564904"/>
              <a:ext cx="144016" cy="216024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1400" dirty="0" smtClean="0">
                <a:solidFill>
                  <a:schemeClr val="tx1"/>
                </a:solidFill>
              </a:endParaRPr>
            </a:p>
          </p:txBody>
        </p:sp>
      </p:grpSp>
      <p:cxnSp>
        <p:nvCxnSpPr>
          <p:cNvPr id="15" name="Straight Connector 14"/>
          <p:cNvCxnSpPr>
            <a:stCxn id="4" idx="3"/>
            <a:endCxn id="5" idx="1"/>
          </p:cNvCxnSpPr>
          <p:nvPr/>
        </p:nvCxnSpPr>
        <p:spPr>
          <a:xfrm>
            <a:off x="2987824" y="1448780"/>
            <a:ext cx="2016224" cy="80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1619672" y="2253641"/>
            <a:ext cx="4752528" cy="792088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A1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58521" y="2384809"/>
            <a:ext cx="380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64088" y="2387784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B</a:t>
            </a:r>
            <a:r>
              <a:rPr lang="en-GB" sz="1400" dirty="0" smtClean="0"/>
              <a:t>1</a:t>
            </a:r>
          </a:p>
        </p:txBody>
      </p:sp>
      <p:cxnSp>
        <p:nvCxnSpPr>
          <p:cNvPr id="20" name="Straight Connector 19"/>
          <p:cNvCxnSpPr>
            <a:stCxn id="17" idx="0"/>
            <a:endCxn id="4" idx="2"/>
          </p:cNvCxnSpPr>
          <p:nvPr/>
        </p:nvCxnSpPr>
        <p:spPr>
          <a:xfrm flipV="1">
            <a:off x="2448637" y="1844824"/>
            <a:ext cx="71135" cy="5399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8" idx="0"/>
            <a:endCxn id="5" idx="2"/>
          </p:cNvCxnSpPr>
          <p:nvPr/>
        </p:nvCxnSpPr>
        <p:spPr>
          <a:xfrm flipH="1" flipV="1">
            <a:off x="5472100" y="1852827"/>
            <a:ext cx="78898" cy="5349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62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 smtClean="0"/>
              <a:t>This presentation is a multi-company input contribution to 3GPP SA6</a:t>
            </a:r>
          </a:p>
          <a:p>
            <a:r>
              <a:rPr lang="en-GB" dirty="0" smtClean="0"/>
              <a:t>A joint workshop was held between members of OMA PCPS and ETSI TCCE WG4 on 2-4 December 2014 in Cambridge, UK.</a:t>
            </a:r>
          </a:p>
          <a:p>
            <a:r>
              <a:rPr lang="en-GB" dirty="0" smtClean="0"/>
              <a:t>The workshop produced a high level functional architecture, and mapped this to existing OMA PCPS and TCCE stage 2 architectures which include PTT functionality</a:t>
            </a:r>
          </a:p>
          <a:p>
            <a:r>
              <a:rPr lang="en-GB" dirty="0" smtClean="0"/>
              <a:t>This presentation summarises the architecture produced, and its comparison to PCPS and TCCE work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6093296"/>
            <a:ext cx="8496944" cy="64807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44408" y="6073551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Client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611559" y="2132856"/>
            <a:ext cx="1436979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475656" y="2130860"/>
            <a:ext cx="572884" cy="5060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900" dirty="0" err="1" smtClean="0">
                <a:solidFill>
                  <a:schemeClr val="tx1"/>
                </a:solidFill>
              </a:rPr>
              <a:t>Authent-ication</a:t>
            </a:r>
            <a:endParaRPr lang="en-GB" sz="9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1560" y="3356992"/>
            <a:ext cx="2957506" cy="3147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 routing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3528" y="908720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User Identity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function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662790" y="2133854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control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644008" y="2133854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</a:t>
            </a:r>
            <a:r>
              <a:rPr lang="en-GB" sz="1400" dirty="0" err="1" smtClean="0">
                <a:solidFill>
                  <a:schemeClr val="tx1"/>
                </a:solidFill>
              </a:rPr>
              <a:t>distribut</a:t>
            </a:r>
            <a:r>
              <a:rPr lang="en-GB" sz="1400" dirty="0" smtClean="0">
                <a:solidFill>
                  <a:schemeClr val="tx1"/>
                </a:solidFill>
              </a:rPr>
              <a:t>-ion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909454" y="1035321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PTT services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804248" y="1556792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07006" y="2134852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Resource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884368" y="909219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SecurityManage-ment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1520" y="4293096"/>
            <a:ext cx="8568952" cy="1368152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68308" y="5193994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 smtClean="0"/>
              <a:t>Bearer network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644103" y="4598083"/>
            <a:ext cx="785542" cy="5760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PCRF</a:t>
            </a:r>
          </a:p>
        </p:txBody>
      </p:sp>
      <p:cxnSp>
        <p:nvCxnSpPr>
          <p:cNvPr id="3" name="Straight Connector 2"/>
          <p:cNvCxnSpPr>
            <a:stCxn id="18" idx="2"/>
            <a:endCxn id="22" idx="0"/>
          </p:cNvCxnSpPr>
          <p:nvPr/>
        </p:nvCxnSpPr>
        <p:spPr>
          <a:xfrm flipH="1">
            <a:off x="6036874" y="3142964"/>
            <a:ext cx="2180" cy="1455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683285" y="4598082"/>
            <a:ext cx="785542" cy="5760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BMSC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220072" y="3140968"/>
            <a:ext cx="677714" cy="14571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076056" y="3142964"/>
            <a:ext cx="0" cy="29503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57355" y="3146269"/>
            <a:ext cx="1" cy="2927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4201246" y="3146269"/>
            <a:ext cx="580819" cy="2940909"/>
          </a:xfrm>
          <a:custGeom>
            <a:avLst/>
            <a:gdLst>
              <a:gd name="connsiteX0" fmla="*/ 580819 w 580819"/>
              <a:gd name="connsiteY0" fmla="*/ 0 h 2940909"/>
              <a:gd name="connsiteX1" fmla="*/ 51 w 580819"/>
              <a:gd name="connsiteY1" fmla="*/ 1705233 h 2940909"/>
              <a:gd name="connsiteX2" fmla="*/ 543749 w 580819"/>
              <a:gd name="connsiteY2" fmla="*/ 2940909 h 2940909"/>
              <a:gd name="connsiteX3" fmla="*/ 543749 w 580819"/>
              <a:gd name="connsiteY3" fmla="*/ 2940909 h 29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819" h="2940909">
                <a:moveTo>
                  <a:pt x="580819" y="0"/>
                </a:moveTo>
                <a:cubicBezTo>
                  <a:pt x="293524" y="607541"/>
                  <a:pt x="6229" y="1215082"/>
                  <a:pt x="51" y="1705233"/>
                </a:cubicBezTo>
                <a:cubicBezTo>
                  <a:pt x="-6127" y="2195384"/>
                  <a:pt x="543749" y="2940909"/>
                  <a:pt x="543749" y="2940909"/>
                </a:cubicBezTo>
                <a:lnTo>
                  <a:pt x="543749" y="2940909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/>
          <p:cNvSpPr/>
          <p:nvPr/>
        </p:nvSpPr>
        <p:spPr>
          <a:xfrm>
            <a:off x="3954162" y="3121556"/>
            <a:ext cx="866359" cy="2965622"/>
          </a:xfrm>
          <a:custGeom>
            <a:avLst/>
            <a:gdLst>
              <a:gd name="connsiteX0" fmla="*/ 160638 w 866359"/>
              <a:gd name="connsiteY0" fmla="*/ 0 h 2965622"/>
              <a:gd name="connsiteX1" fmla="*/ 864973 w 866359"/>
              <a:gd name="connsiteY1" fmla="*/ 1705232 h 2965622"/>
              <a:gd name="connsiteX2" fmla="*/ 0 w 866359"/>
              <a:gd name="connsiteY2" fmla="*/ 2965622 h 296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359" h="2965622">
                <a:moveTo>
                  <a:pt x="160638" y="0"/>
                </a:moveTo>
                <a:cubicBezTo>
                  <a:pt x="526192" y="605481"/>
                  <a:pt x="891746" y="1210962"/>
                  <a:pt x="864973" y="1705232"/>
                </a:cubicBezTo>
                <a:cubicBezTo>
                  <a:pt x="838200" y="2199502"/>
                  <a:pt x="419100" y="2582562"/>
                  <a:pt x="0" y="2965622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699792" y="3671734"/>
            <a:ext cx="0" cy="239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475655" y="3121556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062105" y="3140968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131840" y="2043433"/>
            <a:ext cx="0" cy="13135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67544" y="1916832"/>
            <a:ext cx="0" cy="4176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899592" y="1916832"/>
            <a:ext cx="0" cy="218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16" idx="1"/>
          </p:cNvCxnSpPr>
          <p:nvPr/>
        </p:nvCxnSpPr>
        <p:spPr>
          <a:xfrm flipV="1">
            <a:off x="1187624" y="1539377"/>
            <a:ext cx="1721830" cy="174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14" idx="0"/>
          </p:cNvCxnSpPr>
          <p:nvPr/>
        </p:nvCxnSpPr>
        <p:spPr>
          <a:xfrm>
            <a:off x="3773550" y="1700808"/>
            <a:ext cx="321288" cy="4330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6" idx="3"/>
            <a:endCxn id="15" idx="0"/>
          </p:cNvCxnSpPr>
          <p:nvPr/>
        </p:nvCxnSpPr>
        <p:spPr>
          <a:xfrm>
            <a:off x="3773550" y="1539377"/>
            <a:ext cx="1302506" cy="5944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endCxn id="18" idx="0"/>
          </p:cNvCxnSpPr>
          <p:nvPr/>
        </p:nvCxnSpPr>
        <p:spPr>
          <a:xfrm>
            <a:off x="3773550" y="1340768"/>
            <a:ext cx="2265504" cy="7940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n 81"/>
          <p:cNvSpPr/>
          <p:nvPr/>
        </p:nvSpPr>
        <p:spPr>
          <a:xfrm>
            <a:off x="2986234" y="1124744"/>
            <a:ext cx="217614" cy="288032"/>
          </a:xfrm>
          <a:prstGeom prst="ca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1187624" y="1700808"/>
            <a:ext cx="1721830" cy="4300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907704" y="620688"/>
            <a:ext cx="1424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Administration database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699792" y="908720"/>
            <a:ext cx="432048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757355" y="1268760"/>
            <a:ext cx="3046893" cy="6031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" idx="2"/>
          </p:cNvCxnSpPr>
          <p:nvPr/>
        </p:nvCxnSpPr>
        <p:spPr>
          <a:xfrm>
            <a:off x="7236296" y="2564904"/>
            <a:ext cx="0" cy="35283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/>
          <p:cNvSpPr/>
          <p:nvPr/>
        </p:nvSpPr>
        <p:spPr>
          <a:xfrm>
            <a:off x="333632" y="4592010"/>
            <a:ext cx="4275438" cy="580768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96" name="Freeform 95"/>
          <p:cNvSpPr/>
          <p:nvPr/>
        </p:nvSpPr>
        <p:spPr>
          <a:xfrm flipH="1">
            <a:off x="6968456" y="4581128"/>
            <a:ext cx="1347960" cy="580768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68876" y="6056098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471351" y="6038440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AS2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265136" y="6028196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AS3-1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840520" y="601915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AS3-2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483117" y="603138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1430" y="6034699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AS4-2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7062342" y="6028195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AS5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348868" y="4051183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AS6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980448" y="4033458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AS7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755241" y="2841362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AS8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907704" y="1297796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AP1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1896414" y="1628800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AP2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858235" y="1782688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550443" y="1735656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407500" y="1737567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AP5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753657" y="140290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AP6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84169" y="187195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AP7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992943" y="309864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AP8</a:t>
            </a:r>
          </a:p>
        </p:txBody>
      </p:sp>
      <p:cxnSp>
        <p:nvCxnSpPr>
          <p:cNvPr id="133" name="Straight Connector 132"/>
          <p:cNvCxnSpPr/>
          <p:nvPr/>
        </p:nvCxnSpPr>
        <p:spPr>
          <a:xfrm>
            <a:off x="3773550" y="1143908"/>
            <a:ext cx="41108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7956376" y="1936577"/>
            <a:ext cx="0" cy="4156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7728086" y="6037330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AS9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6315072" y="888975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AP9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07988" y="115597"/>
            <a:ext cx="75280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High Level Functional Architecture from Workshop</a:t>
            </a:r>
          </a:p>
        </p:txBody>
      </p:sp>
    </p:spTree>
    <p:extLst>
      <p:ext uri="{BB962C8B-B14F-4D97-AF65-F5344CB8AC3E}">
        <p14:creationId xmlns:p14="http://schemas.microsoft.com/office/powerpoint/2010/main" val="353551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Functional Entity Description - 1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328592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User Identity: Function enabling the authentication of the user identity.  Sits above SIP registrar contains details of user independent of services and devices; includes security parameters related to the user (but not to groups; control vs media TBC).</a:t>
            </a:r>
          </a:p>
          <a:p>
            <a:r>
              <a:rPr lang="en-GB" dirty="0" smtClean="0"/>
              <a:t>SIP registrar: maps user’s address of record (SIP URI) to contact IP addresses</a:t>
            </a:r>
          </a:p>
          <a:p>
            <a:r>
              <a:rPr lang="en-GB" dirty="0" smtClean="0"/>
              <a:t>SIP routing: Enables routing of SIP messages to appropriate destinations to allow services between clients &amp; servers</a:t>
            </a:r>
          </a:p>
          <a:p>
            <a:pPr lvl="1"/>
            <a:r>
              <a:rPr lang="en-GB" dirty="0" smtClean="0"/>
              <a:t>May also have function for connection maintenance (firewall, NAT </a:t>
            </a:r>
            <a:r>
              <a:rPr lang="en-GB" dirty="0" err="1" smtClean="0"/>
              <a:t>etc</a:t>
            </a:r>
            <a:r>
              <a:rPr lang="en-GB" dirty="0" smtClean="0"/>
              <a:t>) </a:t>
            </a:r>
          </a:p>
          <a:p>
            <a:r>
              <a:rPr lang="en-GB" dirty="0" smtClean="0"/>
              <a:t>PTT Services: Master logic responsible for call control and management; destination for SIP routing related to PTT calls; timer management, configuration and settings management; + resource control (priority, queueing</a:t>
            </a:r>
            <a:r>
              <a:rPr lang="en-GB" dirty="0"/>
              <a:t>, pre-emption management…), </a:t>
            </a:r>
            <a:r>
              <a:rPr lang="en-GB" dirty="0" smtClean="0"/>
              <a:t>mobility tracking (cell/MBSFN awareness) </a:t>
            </a:r>
            <a:r>
              <a:rPr lang="en-GB" dirty="0" err="1" smtClean="0"/>
              <a:t>etc</a:t>
            </a:r>
            <a:endParaRPr lang="en-GB" dirty="0" smtClean="0"/>
          </a:p>
          <a:p>
            <a:pPr lvl="1"/>
            <a:r>
              <a:rPr lang="en-GB" dirty="0" smtClean="0"/>
              <a:t>Currently includes both home and local functions; may be divided later</a:t>
            </a:r>
          </a:p>
          <a:p>
            <a:pPr lvl="1"/>
            <a:r>
              <a:rPr lang="en-GB" dirty="0" smtClean="0"/>
              <a:t>Big bucket to be exploded later</a:t>
            </a:r>
          </a:p>
        </p:txBody>
      </p:sp>
    </p:spTree>
    <p:extLst>
      <p:ext uri="{BB962C8B-B14F-4D97-AF65-F5344CB8AC3E}">
        <p14:creationId xmlns:p14="http://schemas.microsoft.com/office/powerpoint/2010/main" val="69958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/>
              <a:t>Functional Entity Description - </a:t>
            </a:r>
            <a:r>
              <a:rPr lang="en-GB" dirty="0" smtClean="0"/>
              <a:t>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556792"/>
            <a:ext cx="8229600" cy="46805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Media control: floor control and possible other functions</a:t>
            </a:r>
          </a:p>
          <a:p>
            <a:r>
              <a:rPr lang="en-GB" dirty="0" smtClean="0"/>
              <a:t>Media </a:t>
            </a:r>
            <a:r>
              <a:rPr lang="en-GB" dirty="0"/>
              <a:t>distribution: distribution of media for both unicast and multicast bearer, including replication of media content where needed</a:t>
            </a:r>
          </a:p>
          <a:p>
            <a:r>
              <a:rPr lang="en-GB" dirty="0" smtClean="0"/>
              <a:t>Resource </a:t>
            </a:r>
            <a:r>
              <a:rPr lang="en-GB" dirty="0"/>
              <a:t>management: controls bearers under direction from PTT services’ resource control function (controls via RX, MB2-c </a:t>
            </a:r>
            <a:r>
              <a:rPr lang="en-GB" dirty="0" err="1"/>
              <a:t>etc</a:t>
            </a:r>
            <a:r>
              <a:rPr lang="en-GB" dirty="0" smtClean="0"/>
              <a:t>)</a:t>
            </a:r>
          </a:p>
          <a:p>
            <a:r>
              <a:rPr lang="en-GB" dirty="0" smtClean="0"/>
              <a:t>Group management: contains provisioning information related to groups and mapping of users to groups; responsible for distribution of group information to clients, and group-membership information to PTT services</a:t>
            </a:r>
          </a:p>
          <a:p>
            <a:r>
              <a:rPr lang="en-GB" dirty="0" smtClean="0"/>
              <a:t>Security </a:t>
            </a:r>
            <a:r>
              <a:rPr lang="en-GB" dirty="0"/>
              <a:t>management: policy &amp; key management for media, related to groups and individual media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NOTE: IP route setup and maintenance is out of scope for current discussion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961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</p:spPr>
        <p:txBody>
          <a:bodyPr/>
          <a:lstStyle/>
          <a:p>
            <a:r>
              <a:rPr lang="en-GB" dirty="0" smtClean="0"/>
              <a:t>Interface descriptions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GB" sz="2000" dirty="0" smtClean="0"/>
              <a:t>Interface types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AS: Application Service interface, likely to be standardised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AP: Application Provisional interface, may be standardised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AS1: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user identity function</a:t>
            </a:r>
          </a:p>
          <a:p>
            <a:pPr lvl="2">
              <a:spcBef>
                <a:spcPts val="0"/>
              </a:spcBef>
            </a:pPr>
            <a:r>
              <a:rPr lang="en-GB" sz="1400" dirty="0"/>
              <a:t>Used for log-on purposes</a:t>
            </a:r>
            <a:endParaRPr lang="en-GB" sz="1400" dirty="0" smtClean="0"/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 based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AS2: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Supports client SIP interactions with the application function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 lvl="2">
              <a:spcBef>
                <a:spcPts val="0"/>
              </a:spcBef>
            </a:pPr>
            <a:r>
              <a:rPr lang="en-GB" sz="1400" dirty="0" smtClean="0"/>
              <a:t>May utilise Gm* if IMS is in use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AS3-1: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Media control unicast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carried on UDP; format is based on (S)RTCP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 lvl="1">
              <a:spcBef>
                <a:spcPts val="0"/>
              </a:spcBef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3920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4732"/>
            <a:ext cx="8229600" cy="85010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Interface descriptions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0"/>
              </a:spcBef>
            </a:pPr>
            <a:r>
              <a:rPr lang="en-GB" sz="2000" dirty="0" smtClean="0"/>
              <a:t>AS3-2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Media control multicast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format similar (or identical) to AS3-1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 MB2-u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AS4-1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Unicast media distribution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(S)RTP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AS4-2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Multicast media distribution interface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Non SIP; (S)RTP based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MB2-u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AS5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Group management to/from client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Based on XCAP; possibility of OMA XDM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Flows through </a:t>
            </a:r>
            <a:r>
              <a:rPr lang="en-GB" sz="1600" dirty="0" err="1" smtClean="0"/>
              <a:t>SGi</a:t>
            </a:r>
            <a:r>
              <a:rPr lang="en-GB" sz="1600" dirty="0" smtClean="0"/>
              <a:t> and </a:t>
            </a:r>
            <a:r>
              <a:rPr lang="en-GB" sz="1600" dirty="0" err="1" smtClean="0"/>
              <a:t>Uu</a:t>
            </a:r>
            <a:endParaRPr lang="en-GB" sz="1600" dirty="0" smtClean="0"/>
          </a:p>
          <a:p>
            <a:pPr>
              <a:spcBef>
                <a:spcPts val="0"/>
              </a:spcBef>
            </a:pPr>
            <a:r>
              <a:rPr lang="en-GB" sz="2000" dirty="0" smtClean="0"/>
              <a:t>AS6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MB2-c</a:t>
            </a:r>
          </a:p>
        </p:txBody>
      </p:sp>
    </p:spTree>
    <p:extLst>
      <p:ext uri="{BB962C8B-B14F-4D97-AF65-F5344CB8AC3E}">
        <p14:creationId xmlns:p14="http://schemas.microsoft.com/office/powerpoint/2010/main" val="271178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4040"/>
            <a:ext cx="8229600" cy="72008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Interface descriptions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08847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AS7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Rx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AS8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Support for administrative and call control functions for PTT services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SIP based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AS9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Supports key distribution function to client for end to end media encryption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AS9 interface may not be required if transport can be SIP based (interface to SIP routing and AS2) or if it can reuse another transport interface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 smtClean="0"/>
              <a:t>Security associations shall be able to be independent of other interfaces (AS2, AS3-1, AS3-2 </a:t>
            </a:r>
            <a:r>
              <a:rPr lang="en-GB" sz="1600" dirty="0" err="1" smtClean="0"/>
              <a:t>etc</a:t>
            </a:r>
            <a:r>
              <a:rPr lang="en-GB" sz="1600" dirty="0" smtClean="0"/>
              <a:t>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2000" dirty="0" smtClean="0"/>
              <a:t>AP1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GB" sz="1600" dirty="0"/>
              <a:t>Supports user identity </a:t>
            </a:r>
            <a:r>
              <a:rPr lang="en-GB" sz="1600" dirty="0" smtClean="0"/>
              <a:t>function for PTT services</a:t>
            </a:r>
            <a:endParaRPr lang="en-GB" sz="1600" dirty="0"/>
          </a:p>
          <a:p>
            <a:pPr lvl="2">
              <a:lnSpc>
                <a:spcPct val="120000"/>
              </a:lnSpc>
              <a:spcBef>
                <a:spcPts val="0"/>
              </a:spcBef>
            </a:pPr>
            <a:r>
              <a:rPr lang="en-GB" sz="1400" dirty="0" smtClean="0"/>
              <a:t>E.g. </a:t>
            </a:r>
            <a:r>
              <a:rPr lang="en-GB" sz="1400" dirty="0" err="1" smtClean="0"/>
              <a:t>OAuth</a:t>
            </a:r>
            <a:r>
              <a:rPr lang="en-GB" sz="1400" dirty="0" smtClean="0"/>
              <a:t>, SAML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744" y="6577607"/>
            <a:ext cx="7342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NOTE: </a:t>
            </a:r>
            <a:r>
              <a:rPr lang="en-GB" sz="1400" dirty="0" err="1" smtClean="0"/>
              <a:t>APx</a:t>
            </a:r>
            <a:r>
              <a:rPr lang="en-GB" sz="1400" dirty="0" smtClean="0"/>
              <a:t> interfaces may be split or extended depending on decomposition of PTT services entity</a:t>
            </a:r>
          </a:p>
        </p:txBody>
      </p:sp>
    </p:spTree>
    <p:extLst>
      <p:ext uri="{BB962C8B-B14F-4D97-AF65-F5344CB8AC3E}">
        <p14:creationId xmlns:p14="http://schemas.microsoft.com/office/powerpoint/2010/main" val="203079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905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4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</TotalTime>
  <Words>1943</Words>
  <Application>Microsoft Office PowerPoint</Application>
  <PresentationFormat>On-screen Show (4:3)</PresentationFormat>
  <Paragraphs>385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Workshop OMA PCPS –  ETSI TCCE WG4</vt:lpstr>
      <vt:lpstr>Cover slide</vt:lpstr>
      <vt:lpstr>Introduction</vt:lpstr>
      <vt:lpstr>PowerPoint Presentation</vt:lpstr>
      <vt:lpstr>Functional Entity Description - 1</vt:lpstr>
      <vt:lpstr>Functional Entity Description - 2</vt:lpstr>
      <vt:lpstr>Interface descriptions 1</vt:lpstr>
      <vt:lpstr>Interface descriptions 2</vt:lpstr>
      <vt:lpstr>Interface descriptions 3</vt:lpstr>
      <vt:lpstr>Interface descriptions 4</vt:lpstr>
      <vt:lpstr>Interface descriptions 5</vt:lpstr>
      <vt:lpstr>Identities</vt:lpstr>
      <vt:lpstr>Security considerations</vt:lpstr>
      <vt:lpstr>Architecture mapping</vt:lpstr>
      <vt:lpstr>Mapping of Workshop Architecture Interfaces to  PCPS and TCCE Architecture Interfaces</vt:lpstr>
      <vt:lpstr>Mapping of Workshop Architecture Functions to  PCPS Architecture Functional Entities</vt:lpstr>
      <vt:lpstr>Mapping of Workshop Architecture Interfaces to  PCPS Architecture Interfaces</vt:lpstr>
      <vt:lpstr>Mapping of Workshop Architecture Interfaces to  TCCE Architecture Interfaces</vt:lpstr>
      <vt:lpstr>Additional public safety security perspectives</vt:lpstr>
      <vt:lpstr>Security perspectives 2</vt:lpstr>
      <vt:lpstr>Summary</vt:lpstr>
      <vt:lpstr>Next steps</vt:lpstr>
      <vt:lpstr>Appendix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DCL3</dc:creator>
  <cp:lastModifiedBy>DCL3</cp:lastModifiedBy>
  <cp:revision>95</cp:revision>
  <dcterms:created xsi:type="dcterms:W3CDTF">2014-12-02T14:33:48Z</dcterms:created>
  <dcterms:modified xsi:type="dcterms:W3CDTF">2015-01-07T15:40:40Z</dcterms:modified>
</cp:coreProperties>
</file>