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20"/>
  </p:notesMasterIdLst>
  <p:handoutMasterIdLst>
    <p:handoutMasterId r:id="rId21"/>
  </p:handoutMasterIdLst>
  <p:sldIdLst>
    <p:sldId id="326" r:id="rId2"/>
    <p:sldId id="334" r:id="rId3"/>
    <p:sldId id="335" r:id="rId4"/>
    <p:sldId id="336" r:id="rId5"/>
    <p:sldId id="337" r:id="rId6"/>
    <p:sldId id="338" r:id="rId7"/>
    <p:sldId id="339" r:id="rId8"/>
    <p:sldId id="340" r:id="rId9"/>
    <p:sldId id="341" r:id="rId10"/>
    <p:sldId id="342" r:id="rId11"/>
    <p:sldId id="343" r:id="rId12"/>
    <p:sldId id="344" r:id="rId13"/>
    <p:sldId id="345" r:id="rId14"/>
    <p:sldId id="346" r:id="rId15"/>
    <p:sldId id="347" r:id="rId16"/>
    <p:sldId id="348" r:id="rId17"/>
    <p:sldId id="349" r:id="rId18"/>
    <p:sldId id="352" r:id="rId19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2AF2F"/>
    <a:srgbClr val="72732F"/>
    <a:srgbClr val="B1D254"/>
    <a:srgbClr val="C6D254"/>
    <a:srgbClr val="2A6EA8"/>
    <a:srgbClr val="FF3300"/>
    <a:srgbClr val="FFCC00"/>
    <a:srgbClr val="FEFE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/>
  </p:normalViewPr>
  <p:slideViewPr>
    <p:cSldViewPr snapToGrid="0">
      <p:cViewPr varScale="1">
        <p:scale>
          <a:sx n="73" d="100"/>
          <a:sy n="73" d="100"/>
        </p:scale>
        <p:origin x="-54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B0B4CA0-3BDE-49A9-B285-2EDF8D7C584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81648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78F2AC47-E536-4C63-8182-6288ADABE80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92743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E8E6CA77-AE3E-416E-862E-31BE7E01D9AA}" type="slidenum">
              <a:rPr lang="en-GB" altLang="en-US" sz="1200" smtClean="0">
                <a:latin typeface="Times New Roman" pitchFamily="18" charset="0"/>
              </a:rPr>
              <a:pPr/>
              <a:t>1</a:t>
            </a:fld>
            <a:endParaRPr lang="en-GB" altLang="en-US" sz="120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B69AC-4BA3-4A33-B551-DA345CC09C5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2665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7E906C-5510-4036-8D7D-6C2D5144609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9002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3BB578-45C7-4488-A972-09ADF17372FD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5098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875183-556C-47DA-BC6A-A641B0CBF0C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86612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486775" y="6472238"/>
            <a:ext cx="361950" cy="190500"/>
          </a:xfrm>
          <a:prstGeom prst="rect">
            <a:avLst/>
          </a:prstGeom>
        </p:spPr>
        <p:txBody>
          <a:bodyPr/>
          <a:lstStyle>
            <a:lvl1pPr algn="ctr">
              <a:defRPr sz="1200" smtClean="0"/>
            </a:lvl1pPr>
          </a:lstStyle>
          <a:p>
            <a:pPr>
              <a:defRPr/>
            </a:pPr>
            <a:fld id="{CB50EFBB-4B28-437B-9DF4-29F67F8E9B1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64604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CCD563-E602-48D9-B012-0E51B35CAD9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338074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B932F7-C0AE-4715-86FA-0270CF9969FA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5858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214332-173A-4C71-B265-8FEFED2FEFC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9813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4C1AE9-6567-4810-8B87-21CFCB000A8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5869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D5434E-7AFE-48EE-820C-0A8C59138BA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485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D5E105-04A3-478A-9FF8-D1755205502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455673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8" descr="green.jp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pic>
        <p:nvPicPr>
          <p:cNvPr id="1029" name="Picture 6" descr="3GPP_TM_RD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GB">
                <a:solidFill>
                  <a:schemeClr val="bg1"/>
                </a:solidFill>
              </a:rPr>
              <a:t>© 3GPP 2009     Mobile World Congress, Barcelona, 19</a:t>
            </a:r>
            <a:r>
              <a:rPr lang="en-GB" baseline="30000">
                <a:solidFill>
                  <a:schemeClr val="bg1"/>
                </a:solidFill>
              </a:rPr>
              <a:t>th</a:t>
            </a:r>
            <a:r>
              <a:rPr lang="en-GB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1031" name="Picture 8" descr="green.jp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6" descr="3GPP_TM_RD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GB" dirty="0">
                <a:solidFill>
                  <a:schemeClr val="bg1"/>
                </a:solidFill>
              </a:rPr>
              <a:t>© 3GPP </a:t>
            </a:r>
            <a:r>
              <a:rPr lang="en-GB" dirty="0" smtClean="0">
                <a:solidFill>
                  <a:schemeClr val="bg1"/>
                </a:solidFill>
              </a:rPr>
              <a:t>2015     S6-xxxxxx Architecture</a:t>
            </a:r>
            <a:r>
              <a:rPr lang="en-GB" baseline="0" dirty="0" smtClean="0">
                <a:solidFill>
                  <a:schemeClr val="bg1"/>
                </a:solidFill>
              </a:rPr>
              <a:t> proposal for MCPTT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439150" y="6461125"/>
            <a:ext cx="454025" cy="2222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>
              <a:defRPr/>
            </a:pPr>
            <a:fld id="{B1BBDAFA-5DC6-40EA-A5EC-37ACFCC2D930}" type="slidenum">
              <a:rPr lang="en-GB" sz="1200" b="1"/>
              <a:pPr algn="ctr" eaLnBrk="1" hangingPunct="1">
                <a:defRPr/>
              </a:pPr>
              <a:t>‹#›</a:t>
            </a:fld>
            <a:endParaRPr lang="en-GB" sz="1200" b="1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 descr="3GPP_TM_R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31900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ChangeArrowheads="1"/>
          </p:cNvSpPr>
          <p:nvPr/>
        </p:nvSpPr>
        <p:spPr bwMode="auto">
          <a:xfrm>
            <a:off x="725488" y="1411288"/>
            <a:ext cx="7813675" cy="410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3200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en-US" sz="3200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en-US" sz="2800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en-US" sz="2800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</a:br>
            <a:endParaRPr lang="en-GB" sz="2800" ker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076" name="Subtitle 6"/>
          <p:cNvSpPr>
            <a:spLocks/>
          </p:cNvSpPr>
          <p:nvPr/>
        </p:nvSpPr>
        <p:spPr bwMode="auto">
          <a:xfrm>
            <a:off x="1049338" y="3790949"/>
            <a:ext cx="7135812" cy="207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2000" i="1" u="sng" dirty="0" smtClean="0"/>
              <a:t>Companies attending workshop are listed.  Joint contributors to be confirmed!</a:t>
            </a:r>
          </a:p>
          <a:p>
            <a:pPr>
              <a:buNone/>
            </a:pPr>
            <a:r>
              <a:rPr lang="en-GB" sz="2000" i="1" dirty="0" smtClean="0"/>
              <a:t>Airbus, Airwave, AT&amp;T, BlackBerry, CESG, Ericsson, French </a:t>
            </a:r>
            <a:r>
              <a:rPr lang="en-GB" sz="2000" i="1" dirty="0" err="1" smtClean="0"/>
              <a:t>MoI</a:t>
            </a:r>
            <a:r>
              <a:rPr lang="en-GB" sz="2000" i="1" dirty="0" smtClean="0"/>
              <a:t>, Harris, UK Home Office, Kodiak, Motorola Solutions, NEC Europe Ltd, </a:t>
            </a:r>
            <a:r>
              <a:rPr lang="en-GB" sz="2000" i="1" dirty="0" err="1" smtClean="0"/>
              <a:t>Telefonica</a:t>
            </a:r>
            <a:r>
              <a:rPr lang="en-GB" sz="2000" i="1" dirty="0" smtClean="0"/>
              <a:t> O2, Qualcomm, Samsung, Selex, </a:t>
            </a:r>
            <a:r>
              <a:rPr lang="en-GB" sz="2000" i="1" dirty="0" err="1" smtClean="0"/>
              <a:t>Sepura</a:t>
            </a:r>
            <a:r>
              <a:rPr lang="en-GB" sz="2000" i="1" dirty="0" smtClean="0"/>
              <a:t>, </a:t>
            </a:r>
            <a:r>
              <a:rPr lang="en-GB" sz="2000" i="1" dirty="0" err="1" smtClean="0"/>
              <a:t>Teltronic</a:t>
            </a:r>
            <a:r>
              <a:rPr lang="en-GB" sz="2000" i="1" dirty="0" smtClean="0"/>
              <a:t>, Thales, Vodafone</a:t>
            </a:r>
            <a:endParaRPr lang="en-GB" sz="2000" i="1" dirty="0"/>
          </a:p>
        </p:txBody>
      </p:sp>
      <p:sp>
        <p:nvSpPr>
          <p:cNvPr id="3077" name="Text Box 63"/>
          <p:cNvSpPr txBox="1">
            <a:spLocks noChangeArrowheads="1"/>
          </p:cNvSpPr>
          <p:nvPr/>
        </p:nvSpPr>
        <p:spPr bwMode="auto">
          <a:xfrm>
            <a:off x="1167360" y="2078038"/>
            <a:ext cx="645369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800" dirty="0" smtClean="0">
                <a:solidFill>
                  <a:srgbClr val="FF3300"/>
                </a:solidFill>
                <a:latin typeface="Arial" charset="0"/>
              </a:rPr>
              <a:t>Functional Architecture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800" dirty="0" smtClean="0">
                <a:solidFill>
                  <a:srgbClr val="FF3300"/>
                </a:solidFill>
                <a:latin typeface="Arial" charset="0"/>
              </a:rPr>
              <a:t>for MCPTT</a:t>
            </a:r>
            <a:endParaRPr lang="en-US" altLang="en-US" sz="4800" dirty="0">
              <a:solidFill>
                <a:srgbClr val="FF3300"/>
              </a:solidFill>
              <a:latin typeface="Arial" charset="0"/>
            </a:endParaRPr>
          </a:p>
        </p:txBody>
      </p:sp>
      <p:sp>
        <p:nvSpPr>
          <p:cNvPr id="3078" name="Text Box 8"/>
          <p:cNvSpPr txBox="1">
            <a:spLocks noChangeArrowheads="1"/>
          </p:cNvSpPr>
          <p:nvPr/>
        </p:nvSpPr>
        <p:spPr bwMode="auto">
          <a:xfrm>
            <a:off x="382588" y="185738"/>
            <a:ext cx="677621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charset="0"/>
                <a:ea typeface="MS PGothic" pitchFamily="34" charset="-128"/>
              </a:rPr>
              <a:t>3GPP TSG </a:t>
            </a:r>
            <a:r>
              <a:rPr lang="en-US" altLang="ja-JP" sz="1800" dirty="0" smtClean="0">
                <a:latin typeface="Arial" charset="0"/>
                <a:ea typeface="MS PGothic" pitchFamily="34" charset="-128"/>
              </a:rPr>
              <a:t>SA6 </a:t>
            </a:r>
            <a:r>
              <a:rPr lang="en-US" altLang="ja-JP" sz="1800" dirty="0">
                <a:latin typeface="Arial" charset="0"/>
                <a:ea typeface="MS PGothic" pitchFamily="34" charset="-128"/>
              </a:rPr>
              <a:t>Meeting </a:t>
            </a:r>
            <a:r>
              <a:rPr lang="en-US" altLang="ja-JP" sz="1800" dirty="0" smtClean="0">
                <a:latin typeface="Arial" charset="0"/>
                <a:ea typeface="MS PGothic" pitchFamily="34" charset="-128"/>
              </a:rPr>
              <a:t>#1</a:t>
            </a:r>
            <a:r>
              <a:rPr lang="fi-FI" altLang="en-US" sz="1800" dirty="0">
                <a:latin typeface="Arial" charset="0"/>
              </a:rPr>
              <a:t>			</a:t>
            </a:r>
            <a:r>
              <a:rPr lang="en-US" altLang="en-US" sz="1800" dirty="0" smtClean="0">
                <a:latin typeface="Arial" charset="0"/>
              </a:rPr>
              <a:t>S6-xxxxxx</a:t>
            </a:r>
            <a:endParaRPr lang="fi-FI" altLang="en-US" sz="1800" dirty="0">
              <a:latin typeface="Arial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800" dirty="0" smtClean="0">
                <a:latin typeface="Arial" charset="0"/>
              </a:rPr>
              <a:t>Sorrento, IT; 26</a:t>
            </a:r>
            <a:r>
              <a:rPr lang="en-GB" altLang="en-US" sz="1800" baseline="30000" dirty="0" smtClean="0">
                <a:latin typeface="Arial" charset="0"/>
              </a:rPr>
              <a:t>th</a:t>
            </a:r>
            <a:r>
              <a:rPr lang="en-GB" altLang="en-US" sz="1800" dirty="0" smtClean="0">
                <a:latin typeface="Arial" charset="0"/>
              </a:rPr>
              <a:t> </a:t>
            </a:r>
            <a:r>
              <a:rPr lang="en-GB" altLang="en-US" sz="1800" dirty="0">
                <a:latin typeface="Arial" charset="0"/>
              </a:rPr>
              <a:t>– </a:t>
            </a:r>
            <a:r>
              <a:rPr lang="en-GB" altLang="en-US" sz="1800" dirty="0" smtClean="0">
                <a:latin typeface="Arial" charset="0"/>
              </a:rPr>
              <a:t>30</a:t>
            </a:r>
            <a:r>
              <a:rPr lang="en-GB" altLang="en-US" sz="1800" baseline="30000" dirty="0" smtClean="0">
                <a:latin typeface="Arial" charset="0"/>
              </a:rPr>
              <a:t>th</a:t>
            </a:r>
            <a:r>
              <a:rPr lang="en-GB" altLang="en-US" sz="1800" dirty="0" smtClean="0">
                <a:latin typeface="Arial" charset="0"/>
              </a:rPr>
              <a:t> January 2015</a:t>
            </a:r>
            <a:endParaRPr lang="en-US" altLang="en-US" sz="18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98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2630"/>
            <a:ext cx="8229600" cy="778098"/>
          </a:xfrm>
        </p:spPr>
        <p:txBody>
          <a:bodyPr/>
          <a:lstStyle/>
          <a:p>
            <a:r>
              <a:rPr lang="en-GB" dirty="0" smtClean="0"/>
              <a:t>Interface descriptions 5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78539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GB" sz="2000" dirty="0" smtClean="0"/>
              <a:t>AP6</a:t>
            </a:r>
          </a:p>
          <a:p>
            <a:pPr lvl="1">
              <a:spcBef>
                <a:spcPts val="0"/>
              </a:spcBef>
            </a:pPr>
            <a:r>
              <a:rPr lang="en-GB" sz="1800" dirty="0" smtClean="0"/>
              <a:t>Supports group management for PTT services</a:t>
            </a:r>
          </a:p>
          <a:p>
            <a:pPr lvl="1">
              <a:spcBef>
                <a:spcPts val="0"/>
              </a:spcBef>
            </a:pPr>
            <a:r>
              <a:rPr lang="en-GB" sz="1800" dirty="0" smtClean="0"/>
              <a:t>Based on XCAP; possibility of OMA XDM</a:t>
            </a:r>
          </a:p>
          <a:p>
            <a:pPr>
              <a:spcBef>
                <a:spcPts val="0"/>
              </a:spcBef>
            </a:pPr>
            <a:r>
              <a:rPr lang="en-GB" sz="2000" dirty="0" smtClean="0"/>
              <a:t>AP7</a:t>
            </a:r>
          </a:p>
          <a:p>
            <a:pPr lvl="1">
              <a:spcBef>
                <a:spcPts val="0"/>
              </a:spcBef>
            </a:pPr>
            <a:r>
              <a:rPr lang="en-GB" sz="1800" dirty="0" smtClean="0"/>
              <a:t>Supports user identity function for SIP Registrar</a:t>
            </a:r>
          </a:p>
          <a:p>
            <a:pPr lvl="2">
              <a:spcBef>
                <a:spcPts val="0"/>
              </a:spcBef>
            </a:pPr>
            <a:r>
              <a:rPr lang="en-GB" sz="1600" dirty="0" smtClean="0"/>
              <a:t>E.g. </a:t>
            </a:r>
            <a:r>
              <a:rPr lang="en-GB" sz="1600" dirty="0" err="1" smtClean="0"/>
              <a:t>OAuth</a:t>
            </a:r>
            <a:r>
              <a:rPr lang="en-GB" sz="1600" dirty="0" smtClean="0"/>
              <a:t>, SAML</a:t>
            </a:r>
          </a:p>
          <a:p>
            <a:pPr lvl="1">
              <a:spcBef>
                <a:spcPts val="0"/>
              </a:spcBef>
            </a:pPr>
            <a:r>
              <a:rPr lang="en-GB" sz="1800" dirty="0" smtClean="0"/>
              <a:t>May be unnecessary: alternative flows could be AP1-AP2 or AP1-AS8-AP8</a:t>
            </a:r>
          </a:p>
          <a:p>
            <a:pPr>
              <a:spcBef>
                <a:spcPts val="0"/>
              </a:spcBef>
            </a:pPr>
            <a:r>
              <a:rPr lang="en-GB" sz="2000" dirty="0" smtClean="0"/>
              <a:t>AP8</a:t>
            </a:r>
          </a:p>
          <a:p>
            <a:pPr lvl="1">
              <a:spcBef>
                <a:spcPts val="0"/>
              </a:spcBef>
            </a:pPr>
            <a:r>
              <a:rPr lang="en-GB" sz="1800" dirty="0" smtClean="0"/>
              <a:t>Interface for SIP Registration function</a:t>
            </a:r>
          </a:p>
          <a:p>
            <a:pPr>
              <a:spcBef>
                <a:spcPts val="0"/>
              </a:spcBef>
            </a:pPr>
            <a:r>
              <a:rPr lang="en-GB" sz="2000" dirty="0" smtClean="0"/>
              <a:t>AP9</a:t>
            </a:r>
          </a:p>
          <a:p>
            <a:pPr lvl="1">
              <a:spcBef>
                <a:spcPts val="0"/>
              </a:spcBef>
            </a:pPr>
            <a:r>
              <a:rPr lang="en-GB" sz="1800" dirty="0" smtClean="0"/>
              <a:t>Supports information transfer concerning users and groups from PTT services to Security Management (to enable end to end media encryption associations </a:t>
            </a:r>
            <a:r>
              <a:rPr lang="en-GB" sz="1800" dirty="0" err="1" smtClean="0"/>
              <a:t>etc</a:t>
            </a:r>
            <a:r>
              <a:rPr lang="en-GB" sz="1800" dirty="0" smtClean="0"/>
              <a:t>)</a:t>
            </a:r>
          </a:p>
          <a:p>
            <a:pPr lvl="1">
              <a:spcBef>
                <a:spcPts val="0"/>
              </a:spcBef>
            </a:pPr>
            <a:r>
              <a:rPr lang="en-GB" sz="1800" dirty="0" smtClean="0"/>
              <a:t>Protocol TBD</a:t>
            </a:r>
          </a:p>
          <a:p>
            <a:pPr lvl="1">
              <a:spcBef>
                <a:spcPts val="0"/>
              </a:spcBef>
            </a:pPr>
            <a:endParaRPr lang="en-GB" sz="1800" dirty="0"/>
          </a:p>
        </p:txBody>
      </p:sp>
      <p:sp>
        <p:nvSpPr>
          <p:cNvPr id="5" name="TextBox 4"/>
          <p:cNvSpPr txBox="1"/>
          <p:nvPr/>
        </p:nvSpPr>
        <p:spPr>
          <a:xfrm>
            <a:off x="-744" y="6164249"/>
            <a:ext cx="73421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NOTE: </a:t>
            </a:r>
            <a:r>
              <a:rPr lang="en-GB" sz="1400" dirty="0" err="1" smtClean="0"/>
              <a:t>APx</a:t>
            </a:r>
            <a:r>
              <a:rPr lang="en-GB" sz="1400" dirty="0" smtClean="0"/>
              <a:t> interfaces may be split or extended depending on decomposition of PTT services entity</a:t>
            </a:r>
          </a:p>
        </p:txBody>
      </p:sp>
    </p:spTree>
    <p:extLst>
      <p:ext uri="{BB962C8B-B14F-4D97-AF65-F5344CB8AC3E}">
        <p14:creationId xmlns:p14="http://schemas.microsoft.com/office/powerpoint/2010/main" val="1869632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06090"/>
          </a:xfrm>
        </p:spPr>
        <p:txBody>
          <a:bodyPr>
            <a:normAutofit/>
          </a:bodyPr>
          <a:lstStyle/>
          <a:p>
            <a:r>
              <a:rPr lang="en-GB" dirty="0" smtClean="0"/>
              <a:t>Identities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576814"/>
            <a:ext cx="8856984" cy="609329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GB" sz="2000" dirty="0" smtClean="0"/>
              <a:t>Visible in bearer network</a:t>
            </a:r>
          </a:p>
          <a:p>
            <a:pPr>
              <a:spcBef>
                <a:spcPts val="0"/>
              </a:spcBef>
            </a:pPr>
            <a:r>
              <a:rPr lang="en-GB" sz="2000" dirty="0" smtClean="0"/>
              <a:t>IMEI – 3GPP equipment identifier</a:t>
            </a:r>
          </a:p>
          <a:p>
            <a:pPr>
              <a:spcBef>
                <a:spcPts val="0"/>
              </a:spcBef>
            </a:pPr>
            <a:r>
              <a:rPr lang="en-GB" sz="2000" dirty="0" smtClean="0"/>
              <a:t>USIM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UICC application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IMSI – 3GPP subscription identifier, necessary for access to 3GPP network (contained on USIM)</a:t>
            </a:r>
          </a:p>
          <a:p>
            <a:pPr lvl="2">
              <a:spcBef>
                <a:spcPts val="0"/>
              </a:spcBef>
            </a:pPr>
            <a:r>
              <a:rPr lang="en-GB" sz="1400" dirty="0" smtClean="0"/>
              <a:t>Root of security</a:t>
            </a:r>
          </a:p>
          <a:p>
            <a:pPr>
              <a:spcBef>
                <a:spcPts val="0"/>
              </a:spcBef>
            </a:pPr>
            <a:r>
              <a:rPr lang="en-GB" sz="2000" dirty="0" smtClean="0"/>
              <a:t>ISIM – IMS subscription identity module 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UICC application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IMPI – Private identity to route to registrar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IMPU – Public identity known to others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Can reuse IMSI security, or can be separate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2000" dirty="0" smtClean="0"/>
              <a:t>******************************************************************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2000" dirty="0" smtClean="0"/>
              <a:t>Visible to application domain only</a:t>
            </a:r>
          </a:p>
          <a:p>
            <a:pPr>
              <a:spcBef>
                <a:spcPts val="0"/>
              </a:spcBef>
            </a:pPr>
            <a:r>
              <a:rPr lang="en-GB" sz="2000" dirty="0" smtClean="0"/>
              <a:t>User + device instance specific identifier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SIP device specific routable contact address (URI) for the user following ‘logon process’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Multiple devices, multiple URIs per user supported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Application level security</a:t>
            </a:r>
          </a:p>
          <a:p>
            <a:pPr>
              <a:spcBef>
                <a:spcPts val="0"/>
              </a:spcBef>
            </a:pPr>
            <a:r>
              <a:rPr lang="en-GB" sz="2000" dirty="0" smtClean="0"/>
              <a:t>User Identity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Use for logon + security credential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Device independent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Identity useable across multiple services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Temporary identity for emergency situation</a:t>
            </a:r>
          </a:p>
          <a:p>
            <a:pPr>
              <a:spcBef>
                <a:spcPts val="0"/>
              </a:spcBef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98156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02630"/>
            <a:ext cx="8229600" cy="634082"/>
          </a:xfrm>
        </p:spPr>
        <p:txBody>
          <a:bodyPr>
            <a:normAutofit/>
          </a:bodyPr>
          <a:lstStyle/>
          <a:p>
            <a:r>
              <a:rPr lang="en-GB" dirty="0" smtClean="0"/>
              <a:t>Security considerations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r>
              <a:rPr lang="en-GB" dirty="0" smtClean="0"/>
              <a:t>Architectural model has to fit different ownership and trust relationships:</a:t>
            </a:r>
          </a:p>
          <a:p>
            <a:pPr lvl="1"/>
            <a:r>
              <a:rPr lang="en-GB" dirty="0" smtClean="0"/>
              <a:t>System can be divided between users, application, registration, routing and bearer networks</a:t>
            </a:r>
          </a:p>
          <a:p>
            <a:pPr lvl="1"/>
            <a:r>
              <a:rPr lang="en-GB" dirty="0" smtClean="0"/>
              <a:t>Separate organizations may own one or more of each of these with limited trust between them</a:t>
            </a:r>
            <a:endParaRPr lang="en-GB" dirty="0"/>
          </a:p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961306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Architecture mapping</a:t>
            </a:r>
            <a:endParaRPr lang="en-GB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4296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6970734" cy="980728"/>
          </a:xfrm>
        </p:spPr>
        <p:txBody>
          <a:bodyPr>
            <a:normAutofit fontScale="90000"/>
          </a:bodyPr>
          <a:lstStyle/>
          <a:p>
            <a:r>
              <a:rPr lang="en-GB" sz="2800" dirty="0" smtClean="0"/>
              <a:t>Mapping of Workshop Architecture Interfaces to </a:t>
            </a:r>
            <a:br>
              <a:rPr lang="en-GB" sz="2800" dirty="0" smtClean="0"/>
            </a:br>
            <a:r>
              <a:rPr lang="en-GB" sz="2800" dirty="0" smtClean="0"/>
              <a:t>PCPS and TCCE Architecture Interfaces</a:t>
            </a:r>
            <a:endParaRPr lang="en-GB" sz="28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475656" y="1052736"/>
          <a:ext cx="6192688" cy="5184574"/>
        </p:xfrm>
        <a:graphic>
          <a:graphicData uri="http://schemas.openxmlformats.org/drawingml/2006/table">
            <a:tbl>
              <a:tblPr/>
              <a:tblGrid>
                <a:gridCol w="1912349"/>
                <a:gridCol w="2249389"/>
                <a:gridCol w="2030950"/>
              </a:tblGrid>
              <a:tr h="88768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Calibri"/>
                          <a:cs typeface="Times New Roman"/>
                        </a:rPr>
                        <a:t>Workshop Architecture Interface 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latin typeface="Arial"/>
                          <a:ea typeface="Calibri"/>
                          <a:cs typeface="Times New Roman"/>
                        </a:rPr>
                        <a:t>PCPS Architecture 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latin typeface="Arial"/>
                          <a:ea typeface="Calibri"/>
                          <a:cs typeface="Times New Roman"/>
                        </a:rPr>
                        <a:t>Interface 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67945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Calibri"/>
                          <a:cs typeface="Times New Roman"/>
                        </a:rPr>
                        <a:t>TCCE Architecture Interface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42968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AS2 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POC1 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A1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68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AS8 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POC2 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No mapping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68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AS3-1, AS4-1 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POC3 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A2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68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AS3-2, AS4-2 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POC16, POC17 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A3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68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AS5 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XDM3 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No mapping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68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AP6 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XDM14 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No mapping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68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AS1, AS9 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No mapping 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No mapping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68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AP1, AP2, AP3, AP4, AP5, AP7, AP8, AP9 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No mapping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No mapping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68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AS6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No mapping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A5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68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AS7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No mapping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A4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0701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2008"/>
            <a:ext cx="6995786" cy="836712"/>
          </a:xfrm>
        </p:spPr>
        <p:txBody>
          <a:bodyPr>
            <a:normAutofit fontScale="90000"/>
          </a:bodyPr>
          <a:lstStyle/>
          <a:p>
            <a:r>
              <a:rPr lang="en-GB" sz="2800" dirty="0" smtClean="0"/>
              <a:t>Mapping of Workshop Architecture Functions to </a:t>
            </a:r>
            <a:br>
              <a:rPr lang="en-GB" sz="2800" dirty="0" smtClean="0"/>
            </a:br>
            <a:r>
              <a:rPr lang="en-GB" sz="2800" dirty="0" smtClean="0"/>
              <a:t>PCPS Architecture Functional Entities</a:t>
            </a:r>
            <a:endParaRPr lang="en-GB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539552" y="6433591"/>
            <a:ext cx="76011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* Colour coding on subsequent architecture diagrams shows mapping to equivalent functional entities.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904996" y="1124744"/>
          <a:ext cx="7123388" cy="5168002"/>
        </p:xfrm>
        <a:graphic>
          <a:graphicData uri="http://schemas.openxmlformats.org/drawingml/2006/table">
            <a:tbl>
              <a:tblPr/>
              <a:tblGrid>
                <a:gridCol w="2209776"/>
                <a:gridCol w="2589762"/>
                <a:gridCol w="2323850"/>
              </a:tblGrid>
              <a:tr h="888002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Calibri"/>
                          <a:cs typeface="Times New Roman"/>
                        </a:rPr>
                        <a:t>Workshop Architecture Functions* 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2142" marR="62142" marT="86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Calibri"/>
                          <a:cs typeface="Times New Roman"/>
                        </a:rPr>
                        <a:t>PCPS Architectural 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Calibri"/>
                          <a:cs typeface="Times New Roman"/>
                        </a:rPr>
                        <a:t>Diagram Functions 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2142" marR="62142" marT="86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Calibri"/>
                          <a:cs typeface="Times New Roman"/>
                        </a:rPr>
                        <a:t>TCCE CCA Stage 2 Architectural functions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42984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SIP Registrar, SIP Routing, SIP Authentication 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2142" marR="62142" marT="863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SIP / IP Core 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2142" marR="62142" marT="863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SIP Application Server + optional SIP Proxy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2984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Bearer Network 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2142" marR="62142" marT="863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Access Network 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2142" marR="62142" marT="863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Broadband IP access network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</a:tr>
              <a:tr h="42984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Client on the UE 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2142" marR="62142" marT="863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latin typeface="Arial"/>
                          <a:ea typeface="Calibri"/>
                          <a:cs typeface="Times New Roman"/>
                        </a:rPr>
                        <a:t>PoC</a:t>
                      </a: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 Client, XDMC 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2142" marR="62142" marT="863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Critical Communications Architecture – mobile part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  <a:tr h="801599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PTT Services, 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Media Control, 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2142" marR="62142" marT="863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latin typeface="Arial"/>
                          <a:ea typeface="Calibri"/>
                          <a:cs typeface="Times New Roman"/>
                        </a:rPr>
                        <a:t>PoC</a:t>
                      </a: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 Server 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2142" marR="62142" marT="863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Application Server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Resource Management (controlling part)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Mobility Management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42984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Media Distribution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2142" marR="62142" marT="863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FFFA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Media Distribution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FFFAF"/>
                    </a:solidFill>
                  </a:tcPr>
                </a:tc>
              </a:tr>
              <a:tr h="42984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Group Management 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2142" marR="62142" marT="863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Times New Roman"/>
                        </a:rPr>
                        <a:t>XDMS </a:t>
                      </a:r>
                      <a:endParaRPr lang="en-GB" sz="1200" kern="1200" dirty="0">
                        <a:solidFill>
                          <a:schemeClr val="tx1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2142" marR="62142" marT="863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Group Management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99FF"/>
                    </a:solidFill>
                  </a:tcPr>
                </a:tc>
              </a:tr>
              <a:tr h="42984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Resource </a:t>
                      </a:r>
                      <a:r>
                        <a:rPr lang="en-US" sz="1200" dirty="0" smtClean="0">
                          <a:latin typeface="Arial"/>
                          <a:ea typeface="Calibri"/>
                          <a:cs typeface="Times New Roman"/>
                        </a:rPr>
                        <a:t>Management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2142" marR="62142" marT="863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No mapping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2142" marR="62142" marT="863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Resource Management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(interface part)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</a:tr>
              <a:tr h="42984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Security Management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2142" marR="62142" marT="863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F9B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Security </a:t>
                      </a:r>
                      <a:r>
                        <a:rPr lang="en-US" sz="1200" dirty="0" smtClean="0">
                          <a:latin typeface="Arial"/>
                          <a:ea typeface="Calibri"/>
                          <a:cs typeface="Times New Roman"/>
                        </a:rPr>
                        <a:t>Management - part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F9B"/>
                    </a:solidFill>
                  </a:tcPr>
                </a:tc>
              </a:tr>
              <a:tr h="42984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User Identity Function,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2142" marR="62142" marT="863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No Mapping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2819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78212" y="5790862"/>
            <a:ext cx="7864940" cy="609938"/>
          </a:xfrm>
          <a:prstGeom prst="rect">
            <a:avLst/>
          </a:prstGeom>
          <a:solidFill>
            <a:srgbClr val="FF9999">
              <a:alpha val="4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400" dirty="0" smtClean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47306" y="6088216"/>
            <a:ext cx="666520" cy="246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Client</a:t>
            </a:r>
          </a:p>
        </p:txBody>
      </p:sp>
      <p:sp>
        <p:nvSpPr>
          <p:cNvPr id="6" name="Rectangle 5"/>
          <p:cNvSpPr/>
          <p:nvPr/>
        </p:nvSpPr>
        <p:spPr>
          <a:xfrm>
            <a:off x="944819" y="2622510"/>
            <a:ext cx="1330096" cy="806490"/>
          </a:xfrm>
          <a:prstGeom prst="rect">
            <a:avLst/>
          </a:prstGeom>
          <a:solidFill>
            <a:srgbClr val="66CCFF">
              <a:alpha val="50000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SIP</a:t>
            </a:r>
          </a:p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registrar</a:t>
            </a:r>
          </a:p>
        </p:txBody>
      </p:sp>
      <p:sp>
        <p:nvSpPr>
          <p:cNvPr id="7" name="Rectangle 6"/>
          <p:cNvSpPr/>
          <p:nvPr/>
        </p:nvSpPr>
        <p:spPr>
          <a:xfrm>
            <a:off x="1744645" y="2620914"/>
            <a:ext cx="530273" cy="40484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900" dirty="0" err="1" smtClean="0">
                <a:solidFill>
                  <a:schemeClr val="tx1"/>
                </a:solidFill>
              </a:rPr>
              <a:t>Authent-ication</a:t>
            </a:r>
            <a:endParaRPr lang="en-GB" sz="900" dirty="0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44820" y="3601819"/>
            <a:ext cx="2737526" cy="251794"/>
          </a:xfrm>
          <a:prstGeom prst="rect">
            <a:avLst/>
          </a:prstGeom>
          <a:solidFill>
            <a:srgbClr val="66CCFF">
              <a:alpha val="50000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SIP routing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78212" y="1643202"/>
            <a:ext cx="799824" cy="806490"/>
          </a:xfrm>
          <a:prstGeom prst="rect">
            <a:avLst/>
          </a:pr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User Identity</a:t>
            </a:r>
          </a:p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function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769099" y="2623309"/>
            <a:ext cx="799824" cy="806490"/>
          </a:xfrm>
          <a:prstGeom prst="rect">
            <a:avLst/>
          </a:prstGeom>
          <a:solidFill>
            <a:srgbClr val="99FF66">
              <a:alpha val="4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Media control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677334" y="2623309"/>
            <a:ext cx="799824" cy="806490"/>
          </a:xfrm>
          <a:prstGeom prst="rect">
            <a:avLst/>
          </a:prstGeom>
          <a:solidFill>
            <a:srgbClr val="99FF66">
              <a:alpha val="4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Media </a:t>
            </a:r>
            <a:r>
              <a:rPr lang="en-GB" sz="1400" dirty="0" err="1" smtClean="0">
                <a:solidFill>
                  <a:schemeClr val="tx1"/>
                </a:solidFill>
              </a:rPr>
              <a:t>distribut</a:t>
            </a:r>
            <a:r>
              <a:rPr lang="en-GB" sz="1400" dirty="0" smtClean="0">
                <a:solidFill>
                  <a:schemeClr val="tx1"/>
                </a:solidFill>
              </a:rPr>
              <a:t>-ion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071796" y="1744482"/>
            <a:ext cx="799824" cy="806490"/>
          </a:xfrm>
          <a:prstGeom prst="rect">
            <a:avLst/>
          </a:prstGeom>
          <a:solidFill>
            <a:srgbClr val="99FF66">
              <a:alpha val="4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PTT services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676895" y="2161659"/>
            <a:ext cx="799824" cy="806490"/>
          </a:xfrm>
          <a:prstGeom prst="rect">
            <a:avLst/>
          </a:prstGeom>
          <a:solidFill>
            <a:srgbClr val="9966FF">
              <a:alpha val="4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Group manage-</a:t>
            </a:r>
            <a:r>
              <a:rPr lang="en-GB" sz="1400" dirty="0" err="1" smtClean="0">
                <a:solidFill>
                  <a:schemeClr val="tx1"/>
                </a:solidFill>
              </a:rPr>
              <a:t>ment</a:t>
            </a:r>
            <a:endParaRPr lang="en-GB" sz="1400" dirty="0" smtClean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568704" y="2624107"/>
            <a:ext cx="799824" cy="80649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Resource Manage-</a:t>
            </a:r>
            <a:r>
              <a:rPr lang="en-GB" sz="1200" dirty="0" err="1" smtClean="0">
                <a:solidFill>
                  <a:schemeClr val="tx1"/>
                </a:solidFill>
              </a:rPr>
              <a:t>ment</a:t>
            </a:r>
            <a:endParaRPr lang="en-GB" sz="1200" dirty="0" smtClean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676676" y="1643601"/>
            <a:ext cx="799824" cy="80649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err="1" smtClean="0">
                <a:solidFill>
                  <a:schemeClr val="tx1"/>
                </a:solidFill>
              </a:rPr>
              <a:t>SecurityManage-ment</a:t>
            </a:r>
            <a:endParaRPr lang="en-GB" sz="1400" dirty="0" smtClean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11560" y="4350702"/>
            <a:ext cx="7931592" cy="1094522"/>
          </a:xfrm>
          <a:prstGeom prst="rect">
            <a:avLst/>
          </a:prstGeom>
          <a:solidFill>
            <a:srgbClr val="FF9900">
              <a:alpha val="49804"/>
            </a:srgbClr>
          </a:solidFill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400" dirty="0" smtClean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846934" y="5013176"/>
            <a:ext cx="733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200" dirty="0" smtClean="0"/>
              <a:t>Bearer network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603042" y="4594692"/>
            <a:ext cx="727113" cy="46085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PCRF</a:t>
            </a:r>
          </a:p>
        </p:txBody>
      </p:sp>
      <p:cxnSp>
        <p:nvCxnSpPr>
          <p:cNvPr id="3" name="Straight Connector 2"/>
          <p:cNvCxnSpPr>
            <a:stCxn id="18" idx="2"/>
            <a:endCxn id="22" idx="0"/>
          </p:cNvCxnSpPr>
          <p:nvPr/>
        </p:nvCxnSpPr>
        <p:spPr>
          <a:xfrm flipH="1">
            <a:off x="5966598" y="3430597"/>
            <a:ext cx="2018" cy="116409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4713690" y="4594691"/>
            <a:ext cx="727113" cy="46085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BMSC</a:t>
            </a:r>
          </a:p>
        </p:txBody>
      </p:sp>
      <p:cxnSp>
        <p:nvCxnSpPr>
          <p:cNvPr id="13" name="Straight Connector 12"/>
          <p:cNvCxnSpPr/>
          <p:nvPr/>
        </p:nvCxnSpPr>
        <p:spPr>
          <a:xfrm flipH="1">
            <a:off x="5210550" y="3429000"/>
            <a:ext cx="627306" cy="116569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5077246" y="3430597"/>
            <a:ext cx="0" cy="236026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3856630" y="3433241"/>
            <a:ext cx="1" cy="234182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Freeform 38"/>
          <p:cNvSpPr/>
          <p:nvPr/>
        </p:nvSpPr>
        <p:spPr>
          <a:xfrm>
            <a:off x="4267505" y="3433241"/>
            <a:ext cx="537618" cy="2352727"/>
          </a:xfrm>
          <a:custGeom>
            <a:avLst/>
            <a:gdLst>
              <a:gd name="connsiteX0" fmla="*/ 580819 w 580819"/>
              <a:gd name="connsiteY0" fmla="*/ 0 h 2940909"/>
              <a:gd name="connsiteX1" fmla="*/ 51 w 580819"/>
              <a:gd name="connsiteY1" fmla="*/ 1705233 h 2940909"/>
              <a:gd name="connsiteX2" fmla="*/ 543749 w 580819"/>
              <a:gd name="connsiteY2" fmla="*/ 2940909 h 2940909"/>
              <a:gd name="connsiteX3" fmla="*/ 543749 w 580819"/>
              <a:gd name="connsiteY3" fmla="*/ 2940909 h 2940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819" h="2940909">
                <a:moveTo>
                  <a:pt x="580819" y="0"/>
                </a:moveTo>
                <a:cubicBezTo>
                  <a:pt x="293524" y="607541"/>
                  <a:pt x="6229" y="1215082"/>
                  <a:pt x="51" y="1705233"/>
                </a:cubicBezTo>
                <a:cubicBezTo>
                  <a:pt x="-6127" y="2195384"/>
                  <a:pt x="543749" y="2940909"/>
                  <a:pt x="543749" y="2940909"/>
                </a:cubicBezTo>
                <a:lnTo>
                  <a:pt x="543749" y="2940909"/>
                </a:lnTo>
              </a:path>
            </a:pathLst>
          </a:cu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Freeform 39"/>
          <p:cNvSpPr/>
          <p:nvPr/>
        </p:nvSpPr>
        <p:spPr>
          <a:xfrm>
            <a:off x="4038799" y="3413470"/>
            <a:ext cx="801919" cy="2372498"/>
          </a:xfrm>
          <a:custGeom>
            <a:avLst/>
            <a:gdLst>
              <a:gd name="connsiteX0" fmla="*/ 160638 w 866359"/>
              <a:gd name="connsiteY0" fmla="*/ 0 h 2965622"/>
              <a:gd name="connsiteX1" fmla="*/ 864973 w 866359"/>
              <a:gd name="connsiteY1" fmla="*/ 1705232 h 2965622"/>
              <a:gd name="connsiteX2" fmla="*/ 0 w 866359"/>
              <a:gd name="connsiteY2" fmla="*/ 2965622 h 2965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66359" h="2965622">
                <a:moveTo>
                  <a:pt x="160638" y="0"/>
                </a:moveTo>
                <a:cubicBezTo>
                  <a:pt x="526192" y="605481"/>
                  <a:pt x="891746" y="1210962"/>
                  <a:pt x="864973" y="1705232"/>
                </a:cubicBezTo>
                <a:cubicBezTo>
                  <a:pt x="838200" y="2199502"/>
                  <a:pt x="419100" y="2582562"/>
                  <a:pt x="0" y="2965622"/>
                </a:cubicBezTo>
              </a:path>
            </a:pathLst>
          </a:cu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5" name="Straight Connector 44"/>
          <p:cNvCxnSpPr/>
          <p:nvPr/>
        </p:nvCxnSpPr>
        <p:spPr>
          <a:xfrm>
            <a:off x="2877729" y="3853613"/>
            <a:ext cx="0" cy="191721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1744644" y="3413470"/>
            <a:ext cx="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1361854" y="3429000"/>
            <a:ext cx="0" cy="1728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3277641" y="2550972"/>
            <a:ext cx="0" cy="105084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811516" y="2449691"/>
            <a:ext cx="0" cy="334117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1211428" y="2449691"/>
            <a:ext cx="0" cy="1744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endCxn id="16" idx="1"/>
          </p:cNvCxnSpPr>
          <p:nvPr/>
        </p:nvCxnSpPr>
        <p:spPr>
          <a:xfrm flipV="1">
            <a:off x="1478036" y="2147727"/>
            <a:ext cx="1593760" cy="139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endCxn id="14" idx="0"/>
          </p:cNvCxnSpPr>
          <p:nvPr/>
        </p:nvCxnSpPr>
        <p:spPr>
          <a:xfrm>
            <a:off x="3871621" y="2276872"/>
            <a:ext cx="297391" cy="3464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>
            <a:stCxn id="16" idx="3"/>
            <a:endCxn id="15" idx="0"/>
          </p:cNvCxnSpPr>
          <p:nvPr/>
        </p:nvCxnSpPr>
        <p:spPr>
          <a:xfrm>
            <a:off x="3871621" y="2147727"/>
            <a:ext cx="1205625" cy="4755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>
            <a:endCxn id="18" idx="0"/>
          </p:cNvCxnSpPr>
          <p:nvPr/>
        </p:nvCxnSpPr>
        <p:spPr>
          <a:xfrm>
            <a:off x="3871621" y="1988840"/>
            <a:ext cx="2096995" cy="63526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Can 81"/>
          <p:cNvSpPr/>
          <p:nvPr/>
        </p:nvSpPr>
        <p:spPr>
          <a:xfrm>
            <a:off x="3142866" y="1816021"/>
            <a:ext cx="201428" cy="230426"/>
          </a:xfrm>
          <a:prstGeom prst="can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400" dirty="0" smtClean="0">
              <a:solidFill>
                <a:schemeClr val="tx1"/>
              </a:solidFill>
            </a:endParaRPr>
          </a:p>
        </p:txBody>
      </p:sp>
      <p:cxnSp>
        <p:nvCxnSpPr>
          <p:cNvPr id="86" name="Straight Connector 85"/>
          <p:cNvCxnSpPr/>
          <p:nvPr/>
        </p:nvCxnSpPr>
        <p:spPr>
          <a:xfrm flipV="1">
            <a:off x="1478036" y="2276872"/>
            <a:ext cx="1593760" cy="34404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2144557" y="1412776"/>
            <a:ext cx="1318886" cy="418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Administration database</a:t>
            </a:r>
          </a:p>
        </p:txBody>
      </p:sp>
      <p:cxnSp>
        <p:nvCxnSpPr>
          <p:cNvPr id="89" name="Straight Arrow Connector 88"/>
          <p:cNvCxnSpPr/>
          <p:nvPr/>
        </p:nvCxnSpPr>
        <p:spPr>
          <a:xfrm>
            <a:off x="2877729" y="1643202"/>
            <a:ext cx="399912" cy="28803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>
            <a:off x="3856630" y="1931234"/>
            <a:ext cx="2820265" cy="48255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>
            <a:stCxn id="17" idx="2"/>
          </p:cNvCxnSpPr>
          <p:nvPr/>
        </p:nvCxnSpPr>
        <p:spPr>
          <a:xfrm>
            <a:off x="7076807" y="2968149"/>
            <a:ext cx="0" cy="28227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Freeform 94"/>
          <p:cNvSpPr/>
          <p:nvPr/>
        </p:nvSpPr>
        <p:spPr>
          <a:xfrm>
            <a:off x="687564" y="4589834"/>
            <a:ext cx="3957430" cy="464614"/>
          </a:xfrm>
          <a:custGeom>
            <a:avLst/>
            <a:gdLst>
              <a:gd name="connsiteX0" fmla="*/ 4139514 w 4275438"/>
              <a:gd name="connsiteY0" fmla="*/ 580768 h 580768"/>
              <a:gd name="connsiteX1" fmla="*/ 0 w 4275438"/>
              <a:gd name="connsiteY1" fmla="*/ 568411 h 580768"/>
              <a:gd name="connsiteX2" fmla="*/ 0 w 4275438"/>
              <a:gd name="connsiteY2" fmla="*/ 12357 h 580768"/>
              <a:gd name="connsiteX3" fmla="*/ 4139514 w 4275438"/>
              <a:gd name="connsiteY3" fmla="*/ 0 h 580768"/>
              <a:gd name="connsiteX4" fmla="*/ 4003590 w 4275438"/>
              <a:gd name="connsiteY4" fmla="*/ 135924 h 580768"/>
              <a:gd name="connsiteX5" fmla="*/ 4176584 w 4275438"/>
              <a:gd name="connsiteY5" fmla="*/ 234778 h 580768"/>
              <a:gd name="connsiteX6" fmla="*/ 3991233 w 4275438"/>
              <a:gd name="connsiteY6" fmla="*/ 345989 h 580768"/>
              <a:gd name="connsiteX7" fmla="*/ 4275438 w 4275438"/>
              <a:gd name="connsiteY7" fmla="*/ 432486 h 580768"/>
              <a:gd name="connsiteX8" fmla="*/ 4139514 w 4275438"/>
              <a:gd name="connsiteY8" fmla="*/ 580768 h 580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75438" h="580768">
                <a:moveTo>
                  <a:pt x="4139514" y="580768"/>
                </a:moveTo>
                <a:lnTo>
                  <a:pt x="0" y="568411"/>
                </a:lnTo>
                <a:lnTo>
                  <a:pt x="0" y="12357"/>
                </a:lnTo>
                <a:lnTo>
                  <a:pt x="4139514" y="0"/>
                </a:lnTo>
                <a:lnTo>
                  <a:pt x="4003590" y="135924"/>
                </a:lnTo>
                <a:lnTo>
                  <a:pt x="4176584" y="234778"/>
                </a:lnTo>
                <a:lnTo>
                  <a:pt x="3991233" y="345989"/>
                </a:lnTo>
                <a:lnTo>
                  <a:pt x="4275438" y="432486"/>
                </a:lnTo>
                <a:lnTo>
                  <a:pt x="4139514" y="580768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PGW</a:t>
            </a:r>
          </a:p>
        </p:txBody>
      </p:sp>
      <p:sp>
        <p:nvSpPr>
          <p:cNvPr id="96" name="Freeform 95"/>
          <p:cNvSpPr/>
          <p:nvPr/>
        </p:nvSpPr>
        <p:spPr>
          <a:xfrm flipH="1">
            <a:off x="6828889" y="4581128"/>
            <a:ext cx="1247699" cy="464614"/>
          </a:xfrm>
          <a:custGeom>
            <a:avLst/>
            <a:gdLst>
              <a:gd name="connsiteX0" fmla="*/ 4139514 w 4275438"/>
              <a:gd name="connsiteY0" fmla="*/ 580768 h 580768"/>
              <a:gd name="connsiteX1" fmla="*/ 0 w 4275438"/>
              <a:gd name="connsiteY1" fmla="*/ 568411 h 580768"/>
              <a:gd name="connsiteX2" fmla="*/ 0 w 4275438"/>
              <a:gd name="connsiteY2" fmla="*/ 12357 h 580768"/>
              <a:gd name="connsiteX3" fmla="*/ 4139514 w 4275438"/>
              <a:gd name="connsiteY3" fmla="*/ 0 h 580768"/>
              <a:gd name="connsiteX4" fmla="*/ 4003590 w 4275438"/>
              <a:gd name="connsiteY4" fmla="*/ 135924 h 580768"/>
              <a:gd name="connsiteX5" fmla="*/ 4176584 w 4275438"/>
              <a:gd name="connsiteY5" fmla="*/ 234778 h 580768"/>
              <a:gd name="connsiteX6" fmla="*/ 3991233 w 4275438"/>
              <a:gd name="connsiteY6" fmla="*/ 345989 h 580768"/>
              <a:gd name="connsiteX7" fmla="*/ 4275438 w 4275438"/>
              <a:gd name="connsiteY7" fmla="*/ 432486 h 580768"/>
              <a:gd name="connsiteX8" fmla="*/ 4139514 w 4275438"/>
              <a:gd name="connsiteY8" fmla="*/ 580768 h 580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75438" h="580768">
                <a:moveTo>
                  <a:pt x="4139514" y="580768"/>
                </a:moveTo>
                <a:lnTo>
                  <a:pt x="0" y="568411"/>
                </a:lnTo>
                <a:lnTo>
                  <a:pt x="0" y="12357"/>
                </a:lnTo>
                <a:lnTo>
                  <a:pt x="4139514" y="0"/>
                </a:lnTo>
                <a:lnTo>
                  <a:pt x="4003590" y="135924"/>
                </a:lnTo>
                <a:lnTo>
                  <a:pt x="4176584" y="234778"/>
                </a:lnTo>
                <a:lnTo>
                  <a:pt x="3991233" y="345989"/>
                </a:lnTo>
                <a:lnTo>
                  <a:pt x="4275438" y="432486"/>
                </a:lnTo>
                <a:lnTo>
                  <a:pt x="4139514" y="580768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PGW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627625" y="5761104"/>
            <a:ext cx="427623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AS1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2666280" y="5746978"/>
            <a:ext cx="427623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AS2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3401023" y="5738782"/>
            <a:ext cx="562646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AS3-1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3933610" y="5731549"/>
            <a:ext cx="562646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AS3-2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4528410" y="5741333"/>
            <a:ext cx="562646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AS4-1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5026683" y="5743985"/>
            <a:ext cx="562646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AS4-2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6915792" y="5738782"/>
            <a:ext cx="427623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AS5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5329766" y="4082016"/>
            <a:ext cx="427623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AS6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5914369" y="4092888"/>
            <a:ext cx="427623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AS7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2878950" y="3189315"/>
            <a:ext cx="474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AS8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2144557" y="1929410"/>
            <a:ext cx="474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AP1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2146633" y="2206740"/>
            <a:ext cx="474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AP2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3987585" y="2342376"/>
            <a:ext cx="474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AP3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4590728" y="2279698"/>
            <a:ext cx="474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AP4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5384037" y="2281227"/>
            <a:ext cx="474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AP5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5704447" y="2038548"/>
            <a:ext cx="474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AP6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826905" y="2401262"/>
            <a:ext cx="474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AP7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1297836" y="3382614"/>
            <a:ext cx="474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AP8</a:t>
            </a:r>
          </a:p>
        </p:txBody>
      </p:sp>
      <p:cxnSp>
        <p:nvCxnSpPr>
          <p:cNvPr id="133" name="Straight Connector 132"/>
          <p:cNvCxnSpPr/>
          <p:nvPr/>
        </p:nvCxnSpPr>
        <p:spPr>
          <a:xfrm>
            <a:off x="3871621" y="1831352"/>
            <a:ext cx="380505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>
            <a:off x="7743328" y="2465487"/>
            <a:ext cx="0" cy="33253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/>
          <p:cNvSpPr txBox="1"/>
          <p:nvPr/>
        </p:nvSpPr>
        <p:spPr>
          <a:xfrm>
            <a:off x="7532018" y="5746090"/>
            <a:ext cx="427623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AS9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6224104" y="1602354"/>
            <a:ext cx="474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AP9</a:t>
            </a:r>
          </a:p>
        </p:txBody>
      </p:sp>
      <p:sp>
        <p:nvSpPr>
          <p:cNvPr id="69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6897760" cy="648072"/>
          </a:xfrm>
        </p:spPr>
        <p:txBody>
          <a:bodyPr>
            <a:normAutofit fontScale="90000"/>
          </a:bodyPr>
          <a:lstStyle/>
          <a:p>
            <a:r>
              <a:rPr lang="en-GB" sz="2800" dirty="0" smtClean="0"/>
              <a:t>Mapping of Workshop Architecture Interfaces to </a:t>
            </a:r>
            <a:br>
              <a:rPr lang="en-GB" sz="2800" dirty="0" smtClean="0"/>
            </a:br>
            <a:r>
              <a:rPr lang="en-GB" sz="2800" dirty="0" smtClean="0"/>
              <a:t>PCPS Architecture Interfaces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887773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Rectangle 68"/>
          <p:cNvSpPr/>
          <p:nvPr/>
        </p:nvSpPr>
        <p:spPr>
          <a:xfrm>
            <a:off x="678212" y="5790862"/>
            <a:ext cx="7864940" cy="609938"/>
          </a:xfrm>
          <a:prstGeom prst="rect">
            <a:avLst/>
          </a:prstGeom>
          <a:solidFill>
            <a:srgbClr val="FF9999">
              <a:alpha val="4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400" dirty="0" smtClean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44819" y="2622510"/>
            <a:ext cx="1330096" cy="806490"/>
          </a:xfrm>
          <a:prstGeom prst="rect">
            <a:avLst/>
          </a:prstGeom>
          <a:solidFill>
            <a:srgbClr val="66CCFF">
              <a:alpha val="50000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SIP</a:t>
            </a:r>
          </a:p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registrar</a:t>
            </a:r>
          </a:p>
        </p:txBody>
      </p:sp>
      <p:sp>
        <p:nvSpPr>
          <p:cNvPr id="7" name="Rectangle 6"/>
          <p:cNvSpPr/>
          <p:nvPr/>
        </p:nvSpPr>
        <p:spPr>
          <a:xfrm>
            <a:off x="1744645" y="2620914"/>
            <a:ext cx="530273" cy="40484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900" dirty="0" err="1" smtClean="0">
                <a:solidFill>
                  <a:schemeClr val="tx1"/>
                </a:solidFill>
              </a:rPr>
              <a:t>Authent-ication</a:t>
            </a:r>
            <a:endParaRPr lang="en-GB" sz="900" dirty="0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44820" y="3601819"/>
            <a:ext cx="2737526" cy="251794"/>
          </a:xfrm>
          <a:prstGeom prst="rect">
            <a:avLst/>
          </a:prstGeom>
          <a:solidFill>
            <a:srgbClr val="66CCFF">
              <a:alpha val="50000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SIP routing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78212" y="1643202"/>
            <a:ext cx="799824" cy="806490"/>
          </a:xfrm>
          <a:prstGeom prst="rect">
            <a:avLst/>
          </a:pr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User Identity</a:t>
            </a:r>
          </a:p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function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769099" y="2623309"/>
            <a:ext cx="799824" cy="806490"/>
          </a:xfrm>
          <a:prstGeom prst="rect">
            <a:avLst/>
          </a:prstGeom>
          <a:solidFill>
            <a:srgbClr val="99FF66">
              <a:alpha val="4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Media control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677334" y="2623309"/>
            <a:ext cx="799824" cy="806490"/>
          </a:xfrm>
          <a:prstGeom prst="rect">
            <a:avLst/>
          </a:prstGeom>
          <a:solidFill>
            <a:srgbClr val="8CFF19">
              <a:alpha val="4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Media </a:t>
            </a:r>
            <a:r>
              <a:rPr lang="en-GB" sz="1400" dirty="0" err="1" smtClean="0">
                <a:solidFill>
                  <a:schemeClr val="tx1"/>
                </a:solidFill>
              </a:rPr>
              <a:t>distribut</a:t>
            </a:r>
            <a:r>
              <a:rPr lang="en-GB" sz="1400" dirty="0" smtClean="0">
                <a:solidFill>
                  <a:schemeClr val="tx1"/>
                </a:solidFill>
              </a:rPr>
              <a:t>-ion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071796" y="1744482"/>
            <a:ext cx="799824" cy="806490"/>
          </a:xfrm>
          <a:prstGeom prst="rect">
            <a:avLst/>
          </a:prstGeom>
          <a:solidFill>
            <a:srgbClr val="99FF66">
              <a:alpha val="4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PTT services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676895" y="2161659"/>
            <a:ext cx="799824" cy="806490"/>
          </a:xfrm>
          <a:prstGeom prst="rect">
            <a:avLst/>
          </a:prstGeom>
          <a:solidFill>
            <a:srgbClr val="9966FF">
              <a:alpha val="4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Group manage-</a:t>
            </a:r>
            <a:r>
              <a:rPr lang="en-GB" sz="1400" dirty="0" err="1" smtClean="0">
                <a:solidFill>
                  <a:schemeClr val="tx1"/>
                </a:solidFill>
              </a:rPr>
              <a:t>ment</a:t>
            </a:r>
            <a:endParaRPr lang="en-GB" sz="1400" dirty="0" smtClean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568704" y="2624107"/>
            <a:ext cx="799824" cy="806490"/>
          </a:xfrm>
          <a:prstGeom prst="rect">
            <a:avLst/>
          </a:prstGeom>
          <a:solidFill>
            <a:srgbClr val="F8FDB5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Resource Manage-</a:t>
            </a:r>
            <a:r>
              <a:rPr lang="en-GB" sz="1200" dirty="0" err="1" smtClean="0">
                <a:solidFill>
                  <a:schemeClr val="tx1"/>
                </a:solidFill>
              </a:rPr>
              <a:t>ment</a:t>
            </a:r>
            <a:endParaRPr lang="en-GB" sz="1200" dirty="0" smtClean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676676" y="1643601"/>
            <a:ext cx="799824" cy="806490"/>
          </a:xfrm>
          <a:prstGeom prst="rect">
            <a:avLst/>
          </a:prstGeom>
          <a:gradFill>
            <a:gsLst>
              <a:gs pos="52000">
                <a:srgbClr val="FFFF99"/>
              </a:gs>
              <a:gs pos="59000">
                <a:schemeClr val="bg1"/>
              </a:gs>
            </a:gsLst>
            <a:lin ang="0" scaled="0"/>
          </a:gra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err="1" smtClean="0">
                <a:solidFill>
                  <a:schemeClr val="tx1"/>
                </a:solidFill>
              </a:rPr>
              <a:t>SecurityManage-ment</a:t>
            </a:r>
            <a:endParaRPr lang="en-GB" sz="1400" dirty="0" smtClean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11560" y="4350702"/>
            <a:ext cx="7931592" cy="1094522"/>
          </a:xfrm>
          <a:prstGeom prst="rect">
            <a:avLst/>
          </a:prstGeom>
          <a:solidFill>
            <a:srgbClr val="FF9900">
              <a:alpha val="49804"/>
            </a:srgbClr>
          </a:solidFill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400" dirty="0" smtClean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846934" y="5013176"/>
            <a:ext cx="733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200" dirty="0" smtClean="0"/>
              <a:t>Bearer network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603042" y="4594692"/>
            <a:ext cx="727113" cy="46085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PCRF</a:t>
            </a:r>
          </a:p>
        </p:txBody>
      </p:sp>
      <p:cxnSp>
        <p:nvCxnSpPr>
          <p:cNvPr id="3" name="Straight Connector 2"/>
          <p:cNvCxnSpPr>
            <a:stCxn id="18" idx="2"/>
            <a:endCxn id="22" idx="0"/>
          </p:cNvCxnSpPr>
          <p:nvPr/>
        </p:nvCxnSpPr>
        <p:spPr>
          <a:xfrm flipH="1">
            <a:off x="5966598" y="3430597"/>
            <a:ext cx="2018" cy="116409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4713690" y="4594691"/>
            <a:ext cx="727113" cy="46085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BMSC</a:t>
            </a:r>
          </a:p>
        </p:txBody>
      </p:sp>
      <p:cxnSp>
        <p:nvCxnSpPr>
          <p:cNvPr id="13" name="Straight Connector 12"/>
          <p:cNvCxnSpPr/>
          <p:nvPr/>
        </p:nvCxnSpPr>
        <p:spPr>
          <a:xfrm flipH="1">
            <a:off x="5210550" y="3429000"/>
            <a:ext cx="627306" cy="116569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5077246" y="3430597"/>
            <a:ext cx="0" cy="236026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3856630" y="3433241"/>
            <a:ext cx="1" cy="234182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Freeform 38"/>
          <p:cNvSpPr/>
          <p:nvPr/>
        </p:nvSpPr>
        <p:spPr>
          <a:xfrm>
            <a:off x="4267505" y="3433241"/>
            <a:ext cx="537618" cy="2352727"/>
          </a:xfrm>
          <a:custGeom>
            <a:avLst/>
            <a:gdLst>
              <a:gd name="connsiteX0" fmla="*/ 580819 w 580819"/>
              <a:gd name="connsiteY0" fmla="*/ 0 h 2940909"/>
              <a:gd name="connsiteX1" fmla="*/ 51 w 580819"/>
              <a:gd name="connsiteY1" fmla="*/ 1705233 h 2940909"/>
              <a:gd name="connsiteX2" fmla="*/ 543749 w 580819"/>
              <a:gd name="connsiteY2" fmla="*/ 2940909 h 2940909"/>
              <a:gd name="connsiteX3" fmla="*/ 543749 w 580819"/>
              <a:gd name="connsiteY3" fmla="*/ 2940909 h 2940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819" h="2940909">
                <a:moveTo>
                  <a:pt x="580819" y="0"/>
                </a:moveTo>
                <a:cubicBezTo>
                  <a:pt x="293524" y="607541"/>
                  <a:pt x="6229" y="1215082"/>
                  <a:pt x="51" y="1705233"/>
                </a:cubicBezTo>
                <a:cubicBezTo>
                  <a:pt x="-6127" y="2195384"/>
                  <a:pt x="543749" y="2940909"/>
                  <a:pt x="543749" y="2940909"/>
                </a:cubicBezTo>
                <a:lnTo>
                  <a:pt x="543749" y="2940909"/>
                </a:lnTo>
              </a:path>
            </a:pathLst>
          </a:cu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Freeform 39"/>
          <p:cNvSpPr/>
          <p:nvPr/>
        </p:nvSpPr>
        <p:spPr>
          <a:xfrm>
            <a:off x="4038799" y="3413470"/>
            <a:ext cx="801919" cy="2372498"/>
          </a:xfrm>
          <a:custGeom>
            <a:avLst/>
            <a:gdLst>
              <a:gd name="connsiteX0" fmla="*/ 160638 w 866359"/>
              <a:gd name="connsiteY0" fmla="*/ 0 h 2965622"/>
              <a:gd name="connsiteX1" fmla="*/ 864973 w 866359"/>
              <a:gd name="connsiteY1" fmla="*/ 1705232 h 2965622"/>
              <a:gd name="connsiteX2" fmla="*/ 0 w 866359"/>
              <a:gd name="connsiteY2" fmla="*/ 2965622 h 2965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66359" h="2965622">
                <a:moveTo>
                  <a:pt x="160638" y="0"/>
                </a:moveTo>
                <a:cubicBezTo>
                  <a:pt x="526192" y="605481"/>
                  <a:pt x="891746" y="1210962"/>
                  <a:pt x="864973" y="1705232"/>
                </a:cubicBezTo>
                <a:cubicBezTo>
                  <a:pt x="838200" y="2199502"/>
                  <a:pt x="419100" y="2582562"/>
                  <a:pt x="0" y="2965622"/>
                </a:cubicBezTo>
              </a:path>
            </a:pathLst>
          </a:cu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5" name="Straight Connector 44"/>
          <p:cNvCxnSpPr/>
          <p:nvPr/>
        </p:nvCxnSpPr>
        <p:spPr>
          <a:xfrm>
            <a:off x="2877729" y="3853613"/>
            <a:ext cx="0" cy="191721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1744644" y="3413470"/>
            <a:ext cx="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1361854" y="3429000"/>
            <a:ext cx="0" cy="1728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3277641" y="2550972"/>
            <a:ext cx="0" cy="105084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811516" y="2449691"/>
            <a:ext cx="0" cy="334117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1211428" y="2449691"/>
            <a:ext cx="0" cy="1744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endCxn id="16" idx="1"/>
          </p:cNvCxnSpPr>
          <p:nvPr/>
        </p:nvCxnSpPr>
        <p:spPr>
          <a:xfrm flipV="1">
            <a:off x="1478036" y="2147727"/>
            <a:ext cx="1593760" cy="139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Can 81"/>
          <p:cNvSpPr/>
          <p:nvPr/>
        </p:nvSpPr>
        <p:spPr>
          <a:xfrm>
            <a:off x="3142866" y="1816021"/>
            <a:ext cx="201428" cy="230426"/>
          </a:xfrm>
          <a:prstGeom prst="can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400" dirty="0" smtClean="0">
              <a:solidFill>
                <a:schemeClr val="tx1"/>
              </a:solidFill>
            </a:endParaRPr>
          </a:p>
        </p:txBody>
      </p:sp>
      <p:cxnSp>
        <p:nvCxnSpPr>
          <p:cNvPr id="86" name="Straight Connector 85"/>
          <p:cNvCxnSpPr/>
          <p:nvPr/>
        </p:nvCxnSpPr>
        <p:spPr>
          <a:xfrm flipV="1">
            <a:off x="1478036" y="2276872"/>
            <a:ext cx="1593760" cy="34404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2144557" y="1412776"/>
            <a:ext cx="1318886" cy="418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Administration database</a:t>
            </a:r>
          </a:p>
        </p:txBody>
      </p:sp>
      <p:cxnSp>
        <p:nvCxnSpPr>
          <p:cNvPr id="89" name="Straight Arrow Connector 88"/>
          <p:cNvCxnSpPr/>
          <p:nvPr/>
        </p:nvCxnSpPr>
        <p:spPr>
          <a:xfrm>
            <a:off x="2877729" y="1643202"/>
            <a:ext cx="399912" cy="28803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>
            <a:stCxn id="17" idx="2"/>
          </p:cNvCxnSpPr>
          <p:nvPr/>
        </p:nvCxnSpPr>
        <p:spPr>
          <a:xfrm>
            <a:off x="7076807" y="2968149"/>
            <a:ext cx="0" cy="28227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Freeform 94"/>
          <p:cNvSpPr/>
          <p:nvPr/>
        </p:nvSpPr>
        <p:spPr>
          <a:xfrm>
            <a:off x="687564" y="4589834"/>
            <a:ext cx="3957430" cy="464614"/>
          </a:xfrm>
          <a:custGeom>
            <a:avLst/>
            <a:gdLst>
              <a:gd name="connsiteX0" fmla="*/ 4139514 w 4275438"/>
              <a:gd name="connsiteY0" fmla="*/ 580768 h 580768"/>
              <a:gd name="connsiteX1" fmla="*/ 0 w 4275438"/>
              <a:gd name="connsiteY1" fmla="*/ 568411 h 580768"/>
              <a:gd name="connsiteX2" fmla="*/ 0 w 4275438"/>
              <a:gd name="connsiteY2" fmla="*/ 12357 h 580768"/>
              <a:gd name="connsiteX3" fmla="*/ 4139514 w 4275438"/>
              <a:gd name="connsiteY3" fmla="*/ 0 h 580768"/>
              <a:gd name="connsiteX4" fmla="*/ 4003590 w 4275438"/>
              <a:gd name="connsiteY4" fmla="*/ 135924 h 580768"/>
              <a:gd name="connsiteX5" fmla="*/ 4176584 w 4275438"/>
              <a:gd name="connsiteY5" fmla="*/ 234778 h 580768"/>
              <a:gd name="connsiteX6" fmla="*/ 3991233 w 4275438"/>
              <a:gd name="connsiteY6" fmla="*/ 345989 h 580768"/>
              <a:gd name="connsiteX7" fmla="*/ 4275438 w 4275438"/>
              <a:gd name="connsiteY7" fmla="*/ 432486 h 580768"/>
              <a:gd name="connsiteX8" fmla="*/ 4139514 w 4275438"/>
              <a:gd name="connsiteY8" fmla="*/ 580768 h 580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75438" h="580768">
                <a:moveTo>
                  <a:pt x="4139514" y="580768"/>
                </a:moveTo>
                <a:lnTo>
                  <a:pt x="0" y="568411"/>
                </a:lnTo>
                <a:lnTo>
                  <a:pt x="0" y="12357"/>
                </a:lnTo>
                <a:lnTo>
                  <a:pt x="4139514" y="0"/>
                </a:lnTo>
                <a:lnTo>
                  <a:pt x="4003590" y="135924"/>
                </a:lnTo>
                <a:lnTo>
                  <a:pt x="4176584" y="234778"/>
                </a:lnTo>
                <a:lnTo>
                  <a:pt x="3991233" y="345989"/>
                </a:lnTo>
                <a:lnTo>
                  <a:pt x="4275438" y="432486"/>
                </a:lnTo>
                <a:lnTo>
                  <a:pt x="4139514" y="580768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PGW</a:t>
            </a:r>
          </a:p>
        </p:txBody>
      </p:sp>
      <p:sp>
        <p:nvSpPr>
          <p:cNvPr id="96" name="Freeform 95"/>
          <p:cNvSpPr/>
          <p:nvPr/>
        </p:nvSpPr>
        <p:spPr>
          <a:xfrm flipH="1">
            <a:off x="6828889" y="4581128"/>
            <a:ext cx="1247699" cy="464614"/>
          </a:xfrm>
          <a:custGeom>
            <a:avLst/>
            <a:gdLst>
              <a:gd name="connsiteX0" fmla="*/ 4139514 w 4275438"/>
              <a:gd name="connsiteY0" fmla="*/ 580768 h 580768"/>
              <a:gd name="connsiteX1" fmla="*/ 0 w 4275438"/>
              <a:gd name="connsiteY1" fmla="*/ 568411 h 580768"/>
              <a:gd name="connsiteX2" fmla="*/ 0 w 4275438"/>
              <a:gd name="connsiteY2" fmla="*/ 12357 h 580768"/>
              <a:gd name="connsiteX3" fmla="*/ 4139514 w 4275438"/>
              <a:gd name="connsiteY3" fmla="*/ 0 h 580768"/>
              <a:gd name="connsiteX4" fmla="*/ 4003590 w 4275438"/>
              <a:gd name="connsiteY4" fmla="*/ 135924 h 580768"/>
              <a:gd name="connsiteX5" fmla="*/ 4176584 w 4275438"/>
              <a:gd name="connsiteY5" fmla="*/ 234778 h 580768"/>
              <a:gd name="connsiteX6" fmla="*/ 3991233 w 4275438"/>
              <a:gd name="connsiteY6" fmla="*/ 345989 h 580768"/>
              <a:gd name="connsiteX7" fmla="*/ 4275438 w 4275438"/>
              <a:gd name="connsiteY7" fmla="*/ 432486 h 580768"/>
              <a:gd name="connsiteX8" fmla="*/ 4139514 w 4275438"/>
              <a:gd name="connsiteY8" fmla="*/ 580768 h 580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75438" h="580768">
                <a:moveTo>
                  <a:pt x="4139514" y="580768"/>
                </a:moveTo>
                <a:lnTo>
                  <a:pt x="0" y="568411"/>
                </a:lnTo>
                <a:lnTo>
                  <a:pt x="0" y="12357"/>
                </a:lnTo>
                <a:lnTo>
                  <a:pt x="4139514" y="0"/>
                </a:lnTo>
                <a:lnTo>
                  <a:pt x="4003590" y="135924"/>
                </a:lnTo>
                <a:lnTo>
                  <a:pt x="4176584" y="234778"/>
                </a:lnTo>
                <a:lnTo>
                  <a:pt x="3991233" y="345989"/>
                </a:lnTo>
                <a:lnTo>
                  <a:pt x="4275438" y="432486"/>
                </a:lnTo>
                <a:lnTo>
                  <a:pt x="4139514" y="580768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PGW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627625" y="5761104"/>
            <a:ext cx="427623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AS1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2666280" y="5746978"/>
            <a:ext cx="427623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AS2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3401023" y="5738782"/>
            <a:ext cx="562646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AS3-1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3933610" y="5731549"/>
            <a:ext cx="562646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AS3-2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4528410" y="5741333"/>
            <a:ext cx="562646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AS4-1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5026683" y="5743985"/>
            <a:ext cx="562646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AS4-2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6915792" y="5738782"/>
            <a:ext cx="427623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AS5</a:t>
            </a:r>
          </a:p>
        </p:txBody>
      </p:sp>
      <p:cxnSp>
        <p:nvCxnSpPr>
          <p:cNvPr id="133" name="Straight Connector 132"/>
          <p:cNvCxnSpPr/>
          <p:nvPr/>
        </p:nvCxnSpPr>
        <p:spPr>
          <a:xfrm>
            <a:off x="3871621" y="1831352"/>
            <a:ext cx="380505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>
            <a:off x="7743328" y="2465487"/>
            <a:ext cx="0" cy="33253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/>
          <p:cNvSpPr txBox="1"/>
          <p:nvPr/>
        </p:nvSpPr>
        <p:spPr>
          <a:xfrm>
            <a:off x="7532018" y="5746090"/>
            <a:ext cx="427623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AS9</a:t>
            </a:r>
          </a:p>
        </p:txBody>
      </p:sp>
      <p:sp>
        <p:nvSpPr>
          <p:cNvPr id="71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6922812" cy="648072"/>
          </a:xfrm>
        </p:spPr>
        <p:txBody>
          <a:bodyPr>
            <a:normAutofit fontScale="90000"/>
          </a:bodyPr>
          <a:lstStyle/>
          <a:p>
            <a:r>
              <a:rPr lang="en-GB" sz="2800" dirty="0" smtClean="0"/>
              <a:t>Mapping of Workshop Architecture Interfaces to </a:t>
            </a:r>
            <a:br>
              <a:rPr lang="en-GB" sz="2800" dirty="0" smtClean="0"/>
            </a:br>
            <a:r>
              <a:rPr lang="en-GB" sz="2800" dirty="0" smtClean="0"/>
              <a:t>TCCE Architecture Interfaces</a:t>
            </a:r>
            <a:endParaRPr lang="en-GB" sz="2800" dirty="0"/>
          </a:p>
        </p:txBody>
      </p:sp>
      <p:sp>
        <p:nvSpPr>
          <p:cNvPr id="67" name="TextBox 66"/>
          <p:cNvSpPr txBox="1"/>
          <p:nvPr/>
        </p:nvSpPr>
        <p:spPr>
          <a:xfrm>
            <a:off x="7947306" y="6088216"/>
            <a:ext cx="666520" cy="246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Client</a:t>
            </a:r>
          </a:p>
        </p:txBody>
      </p:sp>
      <p:cxnSp>
        <p:nvCxnSpPr>
          <p:cNvPr id="73" name="Straight Connector 72"/>
          <p:cNvCxnSpPr/>
          <p:nvPr/>
        </p:nvCxnSpPr>
        <p:spPr>
          <a:xfrm>
            <a:off x="3871621" y="2276872"/>
            <a:ext cx="297391" cy="3464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>
            <a:off x="3871621" y="2147727"/>
            <a:ext cx="1205625" cy="4755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3871621" y="1988840"/>
            <a:ext cx="2096995" cy="63526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>
            <a:off x="3856630" y="1931234"/>
            <a:ext cx="2820265" cy="48255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3987585" y="2342376"/>
            <a:ext cx="474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AP3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4590728" y="2279698"/>
            <a:ext cx="474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AP4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5384037" y="2281227"/>
            <a:ext cx="474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AP5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5704447" y="2038548"/>
            <a:ext cx="474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AP6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6224104" y="1602354"/>
            <a:ext cx="474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AP9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2878950" y="3189315"/>
            <a:ext cx="474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AS8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2144557" y="1929410"/>
            <a:ext cx="474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AP1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2146633" y="2206740"/>
            <a:ext cx="474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AP2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826905" y="2401262"/>
            <a:ext cx="474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AP7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1297836" y="3382614"/>
            <a:ext cx="474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AP8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5329766" y="4082016"/>
            <a:ext cx="427623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AS6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5914369" y="4092888"/>
            <a:ext cx="427623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AS7</a:t>
            </a:r>
          </a:p>
        </p:txBody>
      </p:sp>
    </p:spTree>
    <p:extLst>
      <p:ext uri="{BB962C8B-B14F-4D97-AF65-F5344CB8AC3E}">
        <p14:creationId xmlns:p14="http://schemas.microsoft.com/office/powerpoint/2010/main" val="887773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Summary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Workshop developed a high level functional architecture which maps to existing PCPS and Stage 2 TCCE architectures</a:t>
            </a:r>
          </a:p>
          <a:p>
            <a:r>
              <a:rPr lang="en-GB" dirty="0" smtClean="0"/>
              <a:t>Commonality with both PCPS and TCCE has been mapped and shows reuse of both architectures </a:t>
            </a:r>
            <a:r>
              <a:rPr lang="en-GB" dirty="0" smtClean="0"/>
              <a:t>may be possible</a:t>
            </a:r>
            <a:endParaRPr lang="en-GB" dirty="0" smtClean="0"/>
          </a:p>
          <a:p>
            <a:r>
              <a:rPr lang="en-GB" dirty="0" smtClean="0"/>
              <a:t>The architecture is provided to SA6 for consideration for inclusion </a:t>
            </a:r>
            <a:r>
              <a:rPr lang="en-GB" dirty="0" smtClean="0"/>
              <a:t>in </a:t>
            </a:r>
            <a:r>
              <a:rPr lang="en-GB" dirty="0" smtClean="0"/>
              <a:t>a Technical </a:t>
            </a:r>
            <a:r>
              <a:rPr lang="en-GB" dirty="0" smtClean="0"/>
              <a:t>Report</a:t>
            </a:r>
            <a:endParaRPr lang="en-GB" strike="sngStrike" dirty="0" smtClean="0"/>
          </a:p>
        </p:txBody>
      </p:sp>
    </p:spTree>
    <p:extLst>
      <p:ext uri="{BB962C8B-B14F-4D97-AF65-F5344CB8AC3E}">
        <p14:creationId xmlns:p14="http://schemas.microsoft.com/office/powerpoint/2010/main" val="3304237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Introduction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7864"/>
            <a:ext cx="8229600" cy="4748300"/>
          </a:xfrm>
        </p:spPr>
        <p:txBody>
          <a:bodyPr>
            <a:normAutofit fontScale="85000" lnSpcReduction="10000"/>
          </a:bodyPr>
          <a:lstStyle/>
          <a:p>
            <a:r>
              <a:rPr lang="en-GB" dirty="0" smtClean="0"/>
              <a:t>This presentation is a multi-company input contribution to 3GPP SA6</a:t>
            </a:r>
          </a:p>
          <a:p>
            <a:r>
              <a:rPr lang="en-GB" dirty="0" smtClean="0"/>
              <a:t>A joint workshop was held between members of OMA PCPS and ETSI TCCE WG4 on 2-4 December 2014 in Cambridge, UK.</a:t>
            </a:r>
          </a:p>
          <a:p>
            <a:r>
              <a:rPr lang="en-GB" dirty="0" smtClean="0"/>
              <a:t>The workshop produced a high level functional architecture, and mapped this to existing OMA PCPS and TCCE stage 2 architectures which include PTT functionality</a:t>
            </a:r>
          </a:p>
          <a:p>
            <a:r>
              <a:rPr lang="en-GB" dirty="0" smtClean="0"/>
              <a:t>This presentation summarises the architecture produced, and its comparison to PCPS and TCCE work</a:t>
            </a:r>
          </a:p>
          <a:p>
            <a:r>
              <a:rPr lang="en-GB" dirty="0" smtClean="0"/>
              <a:t>The contributing companies recommend that the architecture is considered </a:t>
            </a:r>
            <a:r>
              <a:rPr lang="en-GB" dirty="0" smtClean="0"/>
              <a:t>for </a:t>
            </a:r>
            <a:r>
              <a:rPr lang="en-GB" dirty="0" smtClean="0"/>
              <a:t>the SA6 MCPTT TR</a:t>
            </a:r>
          </a:p>
          <a:p>
            <a:r>
              <a:rPr lang="en-GB" dirty="0" smtClean="0"/>
              <a:t>The strong alignment with OMA PCPS and TCCA CCA allows reuse of concepts from existing work from OMA and ETSI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337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11559" y="2132856"/>
            <a:ext cx="1436979" cy="100811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SIP</a:t>
            </a:r>
          </a:p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registrar</a:t>
            </a:r>
          </a:p>
        </p:txBody>
      </p:sp>
      <p:sp>
        <p:nvSpPr>
          <p:cNvPr id="7" name="Rectangle 6"/>
          <p:cNvSpPr/>
          <p:nvPr/>
        </p:nvSpPr>
        <p:spPr>
          <a:xfrm>
            <a:off x="1475656" y="2130860"/>
            <a:ext cx="572884" cy="50605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900" dirty="0" err="1" smtClean="0">
                <a:solidFill>
                  <a:schemeClr val="tx1"/>
                </a:solidFill>
              </a:rPr>
              <a:t>Authent-ication</a:t>
            </a:r>
            <a:endParaRPr lang="en-GB" sz="900" dirty="0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11560" y="3356992"/>
            <a:ext cx="2957506" cy="31474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SIP routing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23528" y="908720"/>
            <a:ext cx="864096" cy="1008112"/>
          </a:xfrm>
          <a:prstGeom prst="rect">
            <a:avLst/>
          </a:pr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User Identity</a:t>
            </a:r>
          </a:p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function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662790" y="2133854"/>
            <a:ext cx="864096" cy="100811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Media control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644008" y="2133854"/>
            <a:ext cx="864096" cy="100811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Media </a:t>
            </a:r>
            <a:r>
              <a:rPr lang="en-GB" sz="1400" dirty="0" err="1" smtClean="0">
                <a:solidFill>
                  <a:schemeClr val="tx1"/>
                </a:solidFill>
              </a:rPr>
              <a:t>distribut</a:t>
            </a:r>
            <a:r>
              <a:rPr lang="en-GB" sz="1400" dirty="0" smtClean="0">
                <a:solidFill>
                  <a:schemeClr val="tx1"/>
                </a:solidFill>
              </a:rPr>
              <a:t>-ion</a:t>
            </a:r>
          </a:p>
        </p:txBody>
      </p:sp>
      <p:sp>
        <p:nvSpPr>
          <p:cNvPr id="16" name="Rectangle 15"/>
          <p:cNvSpPr/>
          <p:nvPr/>
        </p:nvSpPr>
        <p:spPr>
          <a:xfrm>
            <a:off x="2909454" y="1035321"/>
            <a:ext cx="864096" cy="100811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PTT services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804248" y="1556792"/>
            <a:ext cx="864096" cy="100811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Group manage-</a:t>
            </a:r>
            <a:r>
              <a:rPr lang="en-GB" sz="1400" dirty="0" err="1" smtClean="0">
                <a:solidFill>
                  <a:schemeClr val="tx1"/>
                </a:solidFill>
              </a:rPr>
              <a:t>ment</a:t>
            </a:r>
            <a:endParaRPr lang="en-GB" sz="1400" dirty="0" smtClean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607006" y="2134852"/>
            <a:ext cx="864096" cy="100811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Resource Manage-</a:t>
            </a:r>
            <a:r>
              <a:rPr lang="en-GB" sz="1400" dirty="0" err="1" smtClean="0">
                <a:solidFill>
                  <a:schemeClr val="tx1"/>
                </a:solidFill>
              </a:rPr>
              <a:t>ment</a:t>
            </a:r>
            <a:endParaRPr lang="en-GB" sz="1400" dirty="0" smtClean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884368" y="1097109"/>
            <a:ext cx="864096" cy="100811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err="1" smtClean="0">
                <a:solidFill>
                  <a:schemeClr val="tx1"/>
                </a:solidFill>
              </a:rPr>
              <a:t>SecurityManage-ment</a:t>
            </a:r>
            <a:endParaRPr lang="en-GB" sz="1400" dirty="0" smtClean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51520" y="4293096"/>
            <a:ext cx="8568952" cy="1243408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400" dirty="0" smtClean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068308" y="5093786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200" dirty="0" smtClean="0"/>
              <a:t>Bearer network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644103" y="4598083"/>
            <a:ext cx="785542" cy="57606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PCRF</a:t>
            </a:r>
          </a:p>
        </p:txBody>
      </p:sp>
      <p:cxnSp>
        <p:nvCxnSpPr>
          <p:cNvPr id="3" name="Straight Connector 2"/>
          <p:cNvCxnSpPr>
            <a:stCxn id="18" idx="2"/>
            <a:endCxn id="22" idx="0"/>
          </p:cNvCxnSpPr>
          <p:nvPr/>
        </p:nvCxnSpPr>
        <p:spPr>
          <a:xfrm flipH="1">
            <a:off x="6036874" y="3142964"/>
            <a:ext cx="2180" cy="14551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4683285" y="4598082"/>
            <a:ext cx="785542" cy="57606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BMSC</a:t>
            </a:r>
          </a:p>
        </p:txBody>
      </p:sp>
      <p:cxnSp>
        <p:nvCxnSpPr>
          <p:cNvPr id="13" name="Straight Connector 12"/>
          <p:cNvCxnSpPr/>
          <p:nvPr/>
        </p:nvCxnSpPr>
        <p:spPr>
          <a:xfrm flipH="1">
            <a:off x="5220072" y="3140968"/>
            <a:ext cx="677714" cy="14571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5076056" y="3142964"/>
            <a:ext cx="0" cy="29503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3757355" y="3146269"/>
            <a:ext cx="1" cy="2927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Freeform 38"/>
          <p:cNvSpPr/>
          <p:nvPr/>
        </p:nvSpPr>
        <p:spPr>
          <a:xfrm>
            <a:off x="4201246" y="3146269"/>
            <a:ext cx="580819" cy="2940909"/>
          </a:xfrm>
          <a:custGeom>
            <a:avLst/>
            <a:gdLst>
              <a:gd name="connsiteX0" fmla="*/ 580819 w 580819"/>
              <a:gd name="connsiteY0" fmla="*/ 0 h 2940909"/>
              <a:gd name="connsiteX1" fmla="*/ 51 w 580819"/>
              <a:gd name="connsiteY1" fmla="*/ 1705233 h 2940909"/>
              <a:gd name="connsiteX2" fmla="*/ 543749 w 580819"/>
              <a:gd name="connsiteY2" fmla="*/ 2940909 h 2940909"/>
              <a:gd name="connsiteX3" fmla="*/ 543749 w 580819"/>
              <a:gd name="connsiteY3" fmla="*/ 2940909 h 2940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819" h="2940909">
                <a:moveTo>
                  <a:pt x="580819" y="0"/>
                </a:moveTo>
                <a:cubicBezTo>
                  <a:pt x="293524" y="607541"/>
                  <a:pt x="6229" y="1215082"/>
                  <a:pt x="51" y="1705233"/>
                </a:cubicBezTo>
                <a:cubicBezTo>
                  <a:pt x="-6127" y="2195384"/>
                  <a:pt x="543749" y="2940909"/>
                  <a:pt x="543749" y="2940909"/>
                </a:cubicBezTo>
                <a:lnTo>
                  <a:pt x="543749" y="2940909"/>
                </a:lnTo>
              </a:path>
            </a:pathLst>
          </a:cu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Freeform 39"/>
          <p:cNvSpPr/>
          <p:nvPr/>
        </p:nvSpPr>
        <p:spPr>
          <a:xfrm>
            <a:off x="3954162" y="3121556"/>
            <a:ext cx="866359" cy="2965622"/>
          </a:xfrm>
          <a:custGeom>
            <a:avLst/>
            <a:gdLst>
              <a:gd name="connsiteX0" fmla="*/ 160638 w 866359"/>
              <a:gd name="connsiteY0" fmla="*/ 0 h 2965622"/>
              <a:gd name="connsiteX1" fmla="*/ 864973 w 866359"/>
              <a:gd name="connsiteY1" fmla="*/ 1705232 h 2965622"/>
              <a:gd name="connsiteX2" fmla="*/ 0 w 866359"/>
              <a:gd name="connsiteY2" fmla="*/ 2965622 h 2965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66359" h="2965622">
                <a:moveTo>
                  <a:pt x="160638" y="0"/>
                </a:moveTo>
                <a:cubicBezTo>
                  <a:pt x="526192" y="605481"/>
                  <a:pt x="891746" y="1210962"/>
                  <a:pt x="864973" y="1705232"/>
                </a:cubicBezTo>
                <a:cubicBezTo>
                  <a:pt x="838200" y="2199502"/>
                  <a:pt x="419100" y="2582562"/>
                  <a:pt x="0" y="2965622"/>
                </a:cubicBezTo>
              </a:path>
            </a:pathLst>
          </a:cu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5" name="Straight Connector 44"/>
          <p:cNvCxnSpPr/>
          <p:nvPr/>
        </p:nvCxnSpPr>
        <p:spPr>
          <a:xfrm>
            <a:off x="2699792" y="3671734"/>
            <a:ext cx="0" cy="23965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1475655" y="3121556"/>
            <a:ext cx="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1062105" y="3140968"/>
            <a:ext cx="0" cy="2160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3131840" y="2043433"/>
            <a:ext cx="0" cy="131355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467544" y="1916832"/>
            <a:ext cx="0" cy="41764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899592" y="1916832"/>
            <a:ext cx="0" cy="2180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endCxn id="16" idx="1"/>
          </p:cNvCxnSpPr>
          <p:nvPr/>
        </p:nvCxnSpPr>
        <p:spPr>
          <a:xfrm flipV="1">
            <a:off x="1187624" y="1539377"/>
            <a:ext cx="1721830" cy="1741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endCxn id="14" idx="0"/>
          </p:cNvCxnSpPr>
          <p:nvPr/>
        </p:nvCxnSpPr>
        <p:spPr>
          <a:xfrm>
            <a:off x="3773550" y="1700808"/>
            <a:ext cx="321288" cy="43304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>
            <a:stCxn id="16" idx="3"/>
            <a:endCxn id="15" idx="0"/>
          </p:cNvCxnSpPr>
          <p:nvPr/>
        </p:nvCxnSpPr>
        <p:spPr>
          <a:xfrm>
            <a:off x="3773550" y="1539377"/>
            <a:ext cx="1302506" cy="59447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>
            <a:endCxn id="18" idx="0"/>
          </p:cNvCxnSpPr>
          <p:nvPr/>
        </p:nvCxnSpPr>
        <p:spPr>
          <a:xfrm>
            <a:off x="3773550" y="1340768"/>
            <a:ext cx="2265504" cy="79408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Can 81"/>
          <p:cNvSpPr/>
          <p:nvPr/>
        </p:nvSpPr>
        <p:spPr>
          <a:xfrm>
            <a:off x="2986234" y="1124744"/>
            <a:ext cx="217614" cy="288032"/>
          </a:xfrm>
          <a:prstGeom prst="can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400" dirty="0" smtClean="0">
              <a:solidFill>
                <a:schemeClr val="tx1"/>
              </a:solidFill>
            </a:endParaRPr>
          </a:p>
        </p:txBody>
      </p:sp>
      <p:cxnSp>
        <p:nvCxnSpPr>
          <p:cNvPr id="86" name="Straight Connector 85"/>
          <p:cNvCxnSpPr/>
          <p:nvPr/>
        </p:nvCxnSpPr>
        <p:spPr>
          <a:xfrm flipV="1">
            <a:off x="1187624" y="1700808"/>
            <a:ext cx="1721830" cy="43005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1907704" y="620688"/>
            <a:ext cx="1424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Administration database</a:t>
            </a:r>
          </a:p>
        </p:txBody>
      </p:sp>
      <p:cxnSp>
        <p:nvCxnSpPr>
          <p:cNvPr id="89" name="Straight Arrow Connector 88"/>
          <p:cNvCxnSpPr/>
          <p:nvPr/>
        </p:nvCxnSpPr>
        <p:spPr>
          <a:xfrm>
            <a:off x="2699792" y="908720"/>
            <a:ext cx="432048" cy="36004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>
            <a:off x="3757355" y="1268760"/>
            <a:ext cx="3046893" cy="60319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>
            <a:stCxn id="17" idx="2"/>
          </p:cNvCxnSpPr>
          <p:nvPr/>
        </p:nvCxnSpPr>
        <p:spPr>
          <a:xfrm>
            <a:off x="7236296" y="2564904"/>
            <a:ext cx="0" cy="352839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Freeform 94"/>
          <p:cNvSpPr/>
          <p:nvPr/>
        </p:nvSpPr>
        <p:spPr>
          <a:xfrm>
            <a:off x="333632" y="4592010"/>
            <a:ext cx="4275438" cy="580768"/>
          </a:xfrm>
          <a:custGeom>
            <a:avLst/>
            <a:gdLst>
              <a:gd name="connsiteX0" fmla="*/ 4139514 w 4275438"/>
              <a:gd name="connsiteY0" fmla="*/ 580768 h 580768"/>
              <a:gd name="connsiteX1" fmla="*/ 0 w 4275438"/>
              <a:gd name="connsiteY1" fmla="*/ 568411 h 580768"/>
              <a:gd name="connsiteX2" fmla="*/ 0 w 4275438"/>
              <a:gd name="connsiteY2" fmla="*/ 12357 h 580768"/>
              <a:gd name="connsiteX3" fmla="*/ 4139514 w 4275438"/>
              <a:gd name="connsiteY3" fmla="*/ 0 h 580768"/>
              <a:gd name="connsiteX4" fmla="*/ 4003590 w 4275438"/>
              <a:gd name="connsiteY4" fmla="*/ 135924 h 580768"/>
              <a:gd name="connsiteX5" fmla="*/ 4176584 w 4275438"/>
              <a:gd name="connsiteY5" fmla="*/ 234778 h 580768"/>
              <a:gd name="connsiteX6" fmla="*/ 3991233 w 4275438"/>
              <a:gd name="connsiteY6" fmla="*/ 345989 h 580768"/>
              <a:gd name="connsiteX7" fmla="*/ 4275438 w 4275438"/>
              <a:gd name="connsiteY7" fmla="*/ 432486 h 580768"/>
              <a:gd name="connsiteX8" fmla="*/ 4139514 w 4275438"/>
              <a:gd name="connsiteY8" fmla="*/ 580768 h 580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75438" h="580768">
                <a:moveTo>
                  <a:pt x="4139514" y="580768"/>
                </a:moveTo>
                <a:lnTo>
                  <a:pt x="0" y="568411"/>
                </a:lnTo>
                <a:lnTo>
                  <a:pt x="0" y="12357"/>
                </a:lnTo>
                <a:lnTo>
                  <a:pt x="4139514" y="0"/>
                </a:lnTo>
                <a:lnTo>
                  <a:pt x="4003590" y="135924"/>
                </a:lnTo>
                <a:lnTo>
                  <a:pt x="4176584" y="234778"/>
                </a:lnTo>
                <a:lnTo>
                  <a:pt x="3991233" y="345989"/>
                </a:lnTo>
                <a:lnTo>
                  <a:pt x="4275438" y="432486"/>
                </a:lnTo>
                <a:lnTo>
                  <a:pt x="4139514" y="580768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PGW</a:t>
            </a:r>
          </a:p>
        </p:txBody>
      </p:sp>
      <p:sp>
        <p:nvSpPr>
          <p:cNvPr id="96" name="Freeform 95"/>
          <p:cNvSpPr/>
          <p:nvPr/>
        </p:nvSpPr>
        <p:spPr>
          <a:xfrm flipH="1">
            <a:off x="6968456" y="4581128"/>
            <a:ext cx="1347960" cy="580768"/>
          </a:xfrm>
          <a:custGeom>
            <a:avLst/>
            <a:gdLst>
              <a:gd name="connsiteX0" fmla="*/ 4139514 w 4275438"/>
              <a:gd name="connsiteY0" fmla="*/ 580768 h 580768"/>
              <a:gd name="connsiteX1" fmla="*/ 0 w 4275438"/>
              <a:gd name="connsiteY1" fmla="*/ 568411 h 580768"/>
              <a:gd name="connsiteX2" fmla="*/ 0 w 4275438"/>
              <a:gd name="connsiteY2" fmla="*/ 12357 h 580768"/>
              <a:gd name="connsiteX3" fmla="*/ 4139514 w 4275438"/>
              <a:gd name="connsiteY3" fmla="*/ 0 h 580768"/>
              <a:gd name="connsiteX4" fmla="*/ 4003590 w 4275438"/>
              <a:gd name="connsiteY4" fmla="*/ 135924 h 580768"/>
              <a:gd name="connsiteX5" fmla="*/ 4176584 w 4275438"/>
              <a:gd name="connsiteY5" fmla="*/ 234778 h 580768"/>
              <a:gd name="connsiteX6" fmla="*/ 3991233 w 4275438"/>
              <a:gd name="connsiteY6" fmla="*/ 345989 h 580768"/>
              <a:gd name="connsiteX7" fmla="*/ 4275438 w 4275438"/>
              <a:gd name="connsiteY7" fmla="*/ 432486 h 580768"/>
              <a:gd name="connsiteX8" fmla="*/ 4139514 w 4275438"/>
              <a:gd name="connsiteY8" fmla="*/ 580768 h 580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75438" h="580768">
                <a:moveTo>
                  <a:pt x="4139514" y="580768"/>
                </a:moveTo>
                <a:lnTo>
                  <a:pt x="0" y="568411"/>
                </a:lnTo>
                <a:lnTo>
                  <a:pt x="0" y="12357"/>
                </a:lnTo>
                <a:lnTo>
                  <a:pt x="4139514" y="0"/>
                </a:lnTo>
                <a:lnTo>
                  <a:pt x="4003590" y="135924"/>
                </a:lnTo>
                <a:lnTo>
                  <a:pt x="4176584" y="234778"/>
                </a:lnTo>
                <a:lnTo>
                  <a:pt x="3991233" y="345989"/>
                </a:lnTo>
                <a:lnTo>
                  <a:pt x="4275438" y="432486"/>
                </a:lnTo>
                <a:lnTo>
                  <a:pt x="4139514" y="580768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PGW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5361394" y="4038657"/>
            <a:ext cx="4619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AS6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5980448" y="4033458"/>
            <a:ext cx="4619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AS7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2705137" y="2841362"/>
            <a:ext cx="4619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AS8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1907704" y="1297796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AP1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1896414" y="1628800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AP2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3858235" y="1782688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AP3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4550443" y="1735656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AP4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5407500" y="1737567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AP5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5753657" y="1402903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AP6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484169" y="1871953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AP7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992943" y="3098643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AP8</a:t>
            </a:r>
          </a:p>
        </p:txBody>
      </p:sp>
      <p:cxnSp>
        <p:nvCxnSpPr>
          <p:cNvPr id="133" name="Straight Connector 132"/>
          <p:cNvCxnSpPr/>
          <p:nvPr/>
        </p:nvCxnSpPr>
        <p:spPr>
          <a:xfrm>
            <a:off x="3773550" y="1143908"/>
            <a:ext cx="411081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>
            <a:off x="7956376" y="2104373"/>
            <a:ext cx="0" cy="397639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TextBox 136"/>
          <p:cNvSpPr txBox="1"/>
          <p:nvPr/>
        </p:nvSpPr>
        <p:spPr>
          <a:xfrm>
            <a:off x="6315072" y="888975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AP9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429" y="-34715"/>
            <a:ext cx="71710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High Level Functional Architecture from Workshop</a:t>
            </a:r>
          </a:p>
        </p:txBody>
      </p:sp>
      <p:sp>
        <p:nvSpPr>
          <p:cNvPr id="4" name="Rectangle 3"/>
          <p:cNvSpPr/>
          <p:nvPr/>
        </p:nvSpPr>
        <p:spPr>
          <a:xfrm>
            <a:off x="323528" y="5999967"/>
            <a:ext cx="8496944" cy="42588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400" dirty="0" smtClean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31882" y="5923239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Client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3265136" y="5990618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AS3-1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7062342" y="5990617"/>
            <a:ext cx="4619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AS5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4483117" y="5993806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AS4-1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5021430" y="6009647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AS4-2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3840520" y="5994102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AS3-2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268876" y="5993468"/>
            <a:ext cx="4619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AS1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2471351" y="5988336"/>
            <a:ext cx="4619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AS2</a:t>
            </a:r>
          </a:p>
        </p:txBody>
      </p:sp>
      <p:sp>
        <p:nvSpPr>
          <p:cNvPr id="136" name="TextBox 135"/>
          <p:cNvSpPr txBox="1"/>
          <p:nvPr/>
        </p:nvSpPr>
        <p:spPr>
          <a:xfrm>
            <a:off x="7728086" y="5987226"/>
            <a:ext cx="4619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AS9</a:t>
            </a:r>
          </a:p>
        </p:txBody>
      </p:sp>
    </p:spTree>
    <p:extLst>
      <p:ext uri="{BB962C8B-B14F-4D97-AF65-F5344CB8AC3E}">
        <p14:creationId xmlns:p14="http://schemas.microsoft.com/office/powerpoint/2010/main" val="3535519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en-GB" dirty="0" smtClean="0"/>
              <a:t>Functional Entity Description - 1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397102"/>
            <a:ext cx="8784976" cy="5328592"/>
          </a:xfrm>
        </p:spPr>
        <p:txBody>
          <a:bodyPr>
            <a:normAutofit fontScale="85000" lnSpcReduction="20000"/>
          </a:bodyPr>
          <a:lstStyle/>
          <a:p>
            <a:r>
              <a:rPr lang="en-GB" dirty="0" smtClean="0"/>
              <a:t>User Identity: Function enabling the authentication of the user identity.  Sits above SIP registrar contains details of user independent of services and devices; includes security parameters related to the user (but not to groups; control vs media TBC).</a:t>
            </a:r>
          </a:p>
          <a:p>
            <a:r>
              <a:rPr lang="en-GB" dirty="0" smtClean="0"/>
              <a:t>SIP registrar: maps user’s address of record (SIP URI) to contact IP addresses</a:t>
            </a:r>
          </a:p>
          <a:p>
            <a:r>
              <a:rPr lang="en-GB" dirty="0" smtClean="0"/>
              <a:t>SIP routing: Enables routing of SIP messages to appropriate destinations to allow services between clients &amp; servers</a:t>
            </a:r>
          </a:p>
          <a:p>
            <a:pPr lvl="1"/>
            <a:r>
              <a:rPr lang="en-GB" dirty="0" smtClean="0"/>
              <a:t>May also have function for connection maintenance (firewall, NAT </a:t>
            </a:r>
            <a:r>
              <a:rPr lang="en-GB" dirty="0" err="1" smtClean="0"/>
              <a:t>etc</a:t>
            </a:r>
            <a:r>
              <a:rPr lang="en-GB" dirty="0" smtClean="0"/>
              <a:t>) </a:t>
            </a:r>
          </a:p>
          <a:p>
            <a:r>
              <a:rPr lang="en-GB" dirty="0" smtClean="0"/>
              <a:t>PTT Services: Master logic responsible for call control and management; destination for SIP routing related to PTT calls; timer management, configuration and settings management; + resource control (priority, queueing</a:t>
            </a:r>
            <a:r>
              <a:rPr lang="en-GB" dirty="0"/>
              <a:t>, pre-emption management…), </a:t>
            </a:r>
            <a:r>
              <a:rPr lang="en-GB" dirty="0" smtClean="0"/>
              <a:t>mobility tracking (cell/MBSFN awareness) </a:t>
            </a:r>
            <a:r>
              <a:rPr lang="en-GB" dirty="0" err="1" smtClean="0"/>
              <a:t>etc</a:t>
            </a:r>
            <a:endParaRPr lang="en-GB" dirty="0" smtClean="0"/>
          </a:p>
          <a:p>
            <a:pPr lvl="1"/>
            <a:r>
              <a:rPr lang="en-GB" dirty="0" smtClean="0"/>
              <a:t>Currently includes both home and local functions; may be divided later</a:t>
            </a:r>
          </a:p>
          <a:p>
            <a:pPr lvl="1"/>
            <a:r>
              <a:rPr lang="en-GB" dirty="0" smtClean="0"/>
              <a:t>Big bucket of functions, may be further divided later</a:t>
            </a:r>
          </a:p>
        </p:txBody>
      </p:sp>
    </p:spTree>
    <p:extLst>
      <p:ext uri="{BB962C8B-B14F-4D97-AF65-F5344CB8AC3E}">
        <p14:creationId xmlns:p14="http://schemas.microsoft.com/office/powerpoint/2010/main" val="699582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06090"/>
          </a:xfrm>
        </p:spPr>
        <p:txBody>
          <a:bodyPr>
            <a:normAutofit/>
          </a:bodyPr>
          <a:lstStyle/>
          <a:p>
            <a:r>
              <a:rPr lang="en-GB" dirty="0"/>
              <a:t>Functional Entity Description - </a:t>
            </a:r>
            <a:r>
              <a:rPr lang="en-GB" dirty="0" smtClean="0"/>
              <a:t>2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556792"/>
            <a:ext cx="8229600" cy="4680520"/>
          </a:xfrm>
        </p:spPr>
        <p:txBody>
          <a:bodyPr>
            <a:normAutofit fontScale="77500" lnSpcReduction="20000"/>
          </a:bodyPr>
          <a:lstStyle/>
          <a:p>
            <a:r>
              <a:rPr lang="en-GB" dirty="0"/>
              <a:t>Media control: floor control and possible other functions</a:t>
            </a:r>
          </a:p>
          <a:p>
            <a:r>
              <a:rPr lang="en-GB" dirty="0" smtClean="0"/>
              <a:t>Media </a:t>
            </a:r>
            <a:r>
              <a:rPr lang="en-GB" dirty="0"/>
              <a:t>distribution: distribution of media for both unicast and multicast bearer, including replication of media content where needed</a:t>
            </a:r>
          </a:p>
          <a:p>
            <a:r>
              <a:rPr lang="en-GB" dirty="0" smtClean="0"/>
              <a:t>Resource </a:t>
            </a:r>
            <a:r>
              <a:rPr lang="en-GB" dirty="0"/>
              <a:t>management: controls bearers under direction from PTT services’ resource control function (controls via RX, MB2-c </a:t>
            </a:r>
            <a:r>
              <a:rPr lang="en-GB" dirty="0" err="1"/>
              <a:t>etc</a:t>
            </a:r>
            <a:r>
              <a:rPr lang="en-GB" dirty="0" smtClean="0"/>
              <a:t>)</a:t>
            </a:r>
          </a:p>
          <a:p>
            <a:r>
              <a:rPr lang="en-GB" dirty="0" smtClean="0"/>
              <a:t>Group management: contains provisioning information related to groups and mapping of users to groups; responsible for distribution of group information to clients, and group-membership information to PTT services</a:t>
            </a:r>
          </a:p>
          <a:p>
            <a:r>
              <a:rPr lang="en-GB" dirty="0" smtClean="0"/>
              <a:t>Security </a:t>
            </a:r>
            <a:r>
              <a:rPr lang="en-GB" dirty="0"/>
              <a:t>management: policy &amp; key management for media, related to groups and individual media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pPr marL="0" indent="0">
              <a:buNone/>
            </a:pPr>
            <a:r>
              <a:rPr lang="en-GB" dirty="0"/>
              <a:t>NOTE: IP route setup and maintenance is out of scope for current discussion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9616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</p:spPr>
        <p:txBody>
          <a:bodyPr/>
          <a:lstStyle/>
          <a:p>
            <a:r>
              <a:rPr lang="en-GB" dirty="0" smtClean="0"/>
              <a:t>Interface descriptions 1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54006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GB" sz="2000" dirty="0" smtClean="0"/>
              <a:t>Interface types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AS: Application Service interface, likely to be standardised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AP: Application Provisional interface, may be standardised</a:t>
            </a:r>
          </a:p>
          <a:p>
            <a:pPr>
              <a:spcBef>
                <a:spcPts val="0"/>
              </a:spcBef>
            </a:pPr>
            <a:r>
              <a:rPr lang="en-GB" sz="2000" dirty="0" smtClean="0"/>
              <a:t>AS1: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Supports user identity function</a:t>
            </a:r>
          </a:p>
          <a:p>
            <a:pPr lvl="2">
              <a:spcBef>
                <a:spcPts val="0"/>
              </a:spcBef>
            </a:pPr>
            <a:r>
              <a:rPr lang="en-GB" sz="1400" dirty="0"/>
              <a:t>Used for log-on purposes</a:t>
            </a:r>
            <a:endParaRPr lang="en-GB" sz="1400" dirty="0" smtClean="0"/>
          </a:p>
          <a:p>
            <a:pPr lvl="1">
              <a:spcBef>
                <a:spcPts val="0"/>
              </a:spcBef>
            </a:pPr>
            <a:r>
              <a:rPr lang="en-GB" sz="1600" dirty="0" smtClean="0"/>
              <a:t>Flows through </a:t>
            </a:r>
            <a:r>
              <a:rPr lang="en-GB" sz="1600" dirty="0" err="1" smtClean="0"/>
              <a:t>SGi</a:t>
            </a:r>
            <a:r>
              <a:rPr lang="en-GB" sz="1600" dirty="0" smtClean="0"/>
              <a:t> and </a:t>
            </a:r>
            <a:r>
              <a:rPr lang="en-GB" sz="1600" dirty="0" err="1" smtClean="0"/>
              <a:t>Uu</a:t>
            </a:r>
            <a:endParaRPr lang="en-GB" sz="1600" dirty="0" smtClean="0"/>
          </a:p>
          <a:p>
            <a:pPr lvl="1">
              <a:spcBef>
                <a:spcPts val="0"/>
              </a:spcBef>
            </a:pPr>
            <a:r>
              <a:rPr lang="en-GB" sz="1600" dirty="0" smtClean="0"/>
              <a:t>Non SIP based</a:t>
            </a:r>
          </a:p>
          <a:p>
            <a:pPr>
              <a:spcBef>
                <a:spcPts val="0"/>
              </a:spcBef>
            </a:pPr>
            <a:r>
              <a:rPr lang="en-GB" sz="2000" dirty="0" smtClean="0"/>
              <a:t>AS2: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Supports client SIP interactions with the application function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Flows through </a:t>
            </a:r>
            <a:r>
              <a:rPr lang="en-GB" sz="1600" dirty="0" err="1" smtClean="0"/>
              <a:t>SGi</a:t>
            </a:r>
            <a:r>
              <a:rPr lang="en-GB" sz="1600" dirty="0" smtClean="0"/>
              <a:t> and </a:t>
            </a:r>
            <a:r>
              <a:rPr lang="en-GB" sz="1600" dirty="0" err="1" smtClean="0"/>
              <a:t>Uu</a:t>
            </a:r>
            <a:endParaRPr lang="en-GB" sz="1600" dirty="0" smtClean="0"/>
          </a:p>
          <a:p>
            <a:pPr lvl="2">
              <a:spcBef>
                <a:spcPts val="0"/>
              </a:spcBef>
            </a:pPr>
            <a:r>
              <a:rPr lang="en-GB" sz="1400" dirty="0" smtClean="0"/>
              <a:t>May utilise Gm* if IMS is in use</a:t>
            </a:r>
          </a:p>
          <a:p>
            <a:pPr>
              <a:spcBef>
                <a:spcPts val="0"/>
              </a:spcBef>
            </a:pPr>
            <a:r>
              <a:rPr lang="en-GB" sz="2000" dirty="0" smtClean="0"/>
              <a:t>AS3-1: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Media control unicast interface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Non SIP; carried on UDP; format is based on (S)RTCP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Flows through </a:t>
            </a:r>
            <a:r>
              <a:rPr lang="en-GB" sz="1600" dirty="0" err="1" smtClean="0"/>
              <a:t>SGi</a:t>
            </a:r>
            <a:r>
              <a:rPr lang="en-GB" sz="1600" dirty="0" smtClean="0"/>
              <a:t> and </a:t>
            </a:r>
            <a:r>
              <a:rPr lang="en-GB" sz="1600" dirty="0" err="1" smtClean="0"/>
              <a:t>Uu</a:t>
            </a:r>
            <a:endParaRPr lang="en-GB" sz="1600" dirty="0" smtClean="0"/>
          </a:p>
          <a:p>
            <a:pPr lvl="1">
              <a:spcBef>
                <a:spcPts val="0"/>
              </a:spcBef>
            </a:pPr>
            <a:endParaRPr lang="en-GB" sz="1600" dirty="0"/>
          </a:p>
        </p:txBody>
      </p:sp>
      <p:sp>
        <p:nvSpPr>
          <p:cNvPr id="4" name="TextBox 3"/>
          <p:cNvSpPr txBox="1"/>
          <p:nvPr/>
        </p:nvSpPr>
        <p:spPr>
          <a:xfrm>
            <a:off x="-744" y="6164249"/>
            <a:ext cx="73421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NOTE: </a:t>
            </a:r>
            <a:r>
              <a:rPr lang="en-GB" sz="1400" dirty="0" err="1" smtClean="0"/>
              <a:t>APx</a:t>
            </a:r>
            <a:r>
              <a:rPr lang="en-GB" sz="1400" dirty="0" smtClean="0"/>
              <a:t> interfaces may be split or extended depending on decomposition of PTT services entity</a:t>
            </a:r>
          </a:p>
        </p:txBody>
      </p:sp>
    </p:spTree>
    <p:extLst>
      <p:ext uri="{BB962C8B-B14F-4D97-AF65-F5344CB8AC3E}">
        <p14:creationId xmlns:p14="http://schemas.microsoft.com/office/powerpoint/2010/main" val="239201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4732"/>
            <a:ext cx="8229600" cy="85010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 smtClean="0"/>
              <a:t>Interface descriptions 2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5198"/>
            <a:ext cx="8229600" cy="5040560"/>
          </a:xfrm>
        </p:spPr>
        <p:txBody>
          <a:bodyPr vert="horz" lIns="91440" tIns="45720" rIns="91440" bIns="45720" rtlCol="0">
            <a:noAutofit/>
          </a:bodyPr>
          <a:lstStyle/>
          <a:p>
            <a:pPr>
              <a:spcBef>
                <a:spcPts val="0"/>
              </a:spcBef>
            </a:pPr>
            <a:r>
              <a:rPr lang="en-GB" sz="2000" dirty="0" smtClean="0"/>
              <a:t>AS3-2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Media control multicast interface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Non SIP; format similar (or identical) to AS3-1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Flows through  MB2-u and </a:t>
            </a:r>
            <a:r>
              <a:rPr lang="en-GB" sz="1600" dirty="0" err="1" smtClean="0"/>
              <a:t>Uu</a:t>
            </a:r>
            <a:endParaRPr lang="en-GB" sz="1600" dirty="0" smtClean="0"/>
          </a:p>
          <a:p>
            <a:pPr>
              <a:spcBef>
                <a:spcPts val="0"/>
              </a:spcBef>
            </a:pPr>
            <a:r>
              <a:rPr lang="en-GB" sz="2000" dirty="0" smtClean="0"/>
              <a:t>AS4-1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Unicast media distribution interface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Non SIP; (S)RTP based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Flows through </a:t>
            </a:r>
            <a:r>
              <a:rPr lang="en-GB" sz="1600" dirty="0" err="1" smtClean="0"/>
              <a:t>SGi</a:t>
            </a:r>
            <a:r>
              <a:rPr lang="en-GB" sz="1600" dirty="0" smtClean="0"/>
              <a:t> and </a:t>
            </a:r>
            <a:r>
              <a:rPr lang="en-GB" sz="1600" dirty="0" err="1" smtClean="0"/>
              <a:t>Uu</a:t>
            </a:r>
            <a:endParaRPr lang="en-GB" sz="1600" dirty="0" smtClean="0"/>
          </a:p>
          <a:p>
            <a:pPr>
              <a:spcBef>
                <a:spcPts val="0"/>
              </a:spcBef>
            </a:pPr>
            <a:r>
              <a:rPr lang="en-GB" sz="2000" dirty="0" smtClean="0"/>
              <a:t>AS4-2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Multicast media distribution interface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Non SIP; (S)RTP based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Flows through MB2-u and </a:t>
            </a:r>
            <a:r>
              <a:rPr lang="en-GB" sz="1600" dirty="0" err="1" smtClean="0"/>
              <a:t>Uu</a:t>
            </a:r>
            <a:endParaRPr lang="en-GB" sz="1600" dirty="0" smtClean="0"/>
          </a:p>
          <a:p>
            <a:pPr>
              <a:spcBef>
                <a:spcPts val="0"/>
              </a:spcBef>
            </a:pPr>
            <a:r>
              <a:rPr lang="en-GB" sz="2000" dirty="0" smtClean="0"/>
              <a:t>AS5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Group management to/from client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Based on XCAP; possibility of OMA XDM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Flows through </a:t>
            </a:r>
            <a:r>
              <a:rPr lang="en-GB" sz="1600" dirty="0" err="1" smtClean="0"/>
              <a:t>SGi</a:t>
            </a:r>
            <a:r>
              <a:rPr lang="en-GB" sz="1600" dirty="0" smtClean="0"/>
              <a:t> and </a:t>
            </a:r>
            <a:r>
              <a:rPr lang="en-GB" sz="1600" dirty="0" err="1" smtClean="0"/>
              <a:t>Uu</a:t>
            </a:r>
            <a:endParaRPr lang="en-GB" sz="1600" dirty="0" smtClean="0"/>
          </a:p>
          <a:p>
            <a:pPr>
              <a:spcBef>
                <a:spcPts val="0"/>
              </a:spcBef>
            </a:pPr>
            <a:r>
              <a:rPr lang="en-GB" sz="2000" dirty="0" smtClean="0"/>
              <a:t>AS6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MB2-c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-744" y="6164249"/>
            <a:ext cx="73421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NOTE: </a:t>
            </a:r>
            <a:r>
              <a:rPr lang="en-GB" sz="1400" dirty="0" err="1" smtClean="0"/>
              <a:t>APx</a:t>
            </a:r>
            <a:r>
              <a:rPr lang="en-GB" sz="1400" dirty="0" smtClean="0"/>
              <a:t> interfaces may be split or extended depending on decomposition of PTT services entity</a:t>
            </a:r>
          </a:p>
        </p:txBody>
      </p:sp>
    </p:spTree>
    <p:extLst>
      <p:ext uri="{BB962C8B-B14F-4D97-AF65-F5344CB8AC3E}">
        <p14:creationId xmlns:p14="http://schemas.microsoft.com/office/powerpoint/2010/main" val="2711782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4040"/>
            <a:ext cx="8229600" cy="720080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 dirty="0" smtClean="0"/>
              <a:t>Interface descriptions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308847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sz="2000" dirty="0" smtClean="0"/>
              <a:t>AS7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GB" sz="1600" dirty="0" smtClean="0"/>
              <a:t>Rx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sz="2000" dirty="0" smtClean="0"/>
              <a:t>AS8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GB" sz="1600" dirty="0" smtClean="0"/>
              <a:t>Support for administrative and call control functions for PTT services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GB" sz="1600" dirty="0" smtClean="0"/>
              <a:t>SIP based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sz="2000" dirty="0" smtClean="0"/>
              <a:t>AS9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GB" sz="1600" dirty="0" smtClean="0"/>
              <a:t>Supports key distribution function to client for end to end media encryption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GB" sz="1600" dirty="0" smtClean="0"/>
              <a:t>AS9 interface may not be required if transport can be SIP based (interface to SIP routing and AS2) or if it can reuse another transport interface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GB" sz="1600" dirty="0" smtClean="0"/>
              <a:t>Security associations shall be able to be independent of other interfaces (AS2, AS3-1, AS3-2 </a:t>
            </a:r>
            <a:r>
              <a:rPr lang="en-GB" sz="1600" dirty="0" err="1" smtClean="0"/>
              <a:t>etc</a:t>
            </a:r>
            <a:r>
              <a:rPr lang="en-GB" sz="1600" dirty="0" smtClean="0"/>
              <a:t>)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sz="2000" dirty="0" smtClean="0"/>
              <a:t>AP1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GB" sz="1600" dirty="0"/>
              <a:t>Supports user identity </a:t>
            </a:r>
            <a:r>
              <a:rPr lang="en-GB" sz="1600" dirty="0" smtClean="0"/>
              <a:t>function for PTT services</a:t>
            </a:r>
            <a:endParaRPr lang="en-GB" sz="1600" dirty="0"/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GB" sz="1400" dirty="0" smtClean="0"/>
              <a:t>E.g. </a:t>
            </a:r>
            <a:r>
              <a:rPr lang="en-GB" sz="1400" dirty="0" err="1" smtClean="0"/>
              <a:t>OAuth</a:t>
            </a:r>
            <a:r>
              <a:rPr lang="en-GB" sz="1400" dirty="0" smtClean="0"/>
              <a:t>, SAML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-744" y="6164249"/>
            <a:ext cx="73421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NOTE: </a:t>
            </a:r>
            <a:r>
              <a:rPr lang="en-GB" sz="1400" dirty="0" err="1" smtClean="0"/>
              <a:t>APx</a:t>
            </a:r>
            <a:r>
              <a:rPr lang="en-GB" sz="1400" dirty="0" smtClean="0"/>
              <a:t> interfaces may be split or extended depending on decomposition of PTT services entity</a:t>
            </a:r>
          </a:p>
        </p:txBody>
      </p:sp>
    </p:spTree>
    <p:extLst>
      <p:ext uri="{BB962C8B-B14F-4D97-AF65-F5344CB8AC3E}">
        <p14:creationId xmlns:p14="http://schemas.microsoft.com/office/powerpoint/2010/main" val="203079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2630"/>
            <a:ext cx="8229600" cy="778098"/>
          </a:xfrm>
        </p:spPr>
        <p:txBody>
          <a:bodyPr/>
          <a:lstStyle/>
          <a:p>
            <a:r>
              <a:rPr lang="en-GB" dirty="0" smtClean="0"/>
              <a:t>Interface descriptions 4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59382"/>
            <a:ext cx="8229600" cy="4929411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sz="2000" dirty="0" smtClean="0"/>
              <a:t>AP2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GB" sz="1600" dirty="0" smtClean="0"/>
              <a:t>Supports SIP registrar functions for PTT services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GB" sz="1600" dirty="0" smtClean="0"/>
              <a:t>AP2 interface may not be required if all functions can be SIP based, and so flow over AS8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GB" sz="1600" dirty="0" smtClean="0"/>
              <a:t>Protocol TBD</a:t>
            </a:r>
          </a:p>
          <a:p>
            <a:pPr>
              <a:spcBef>
                <a:spcPts val="0"/>
              </a:spcBef>
            </a:pPr>
            <a:r>
              <a:rPr lang="en-GB" sz="2000" dirty="0" smtClean="0"/>
              <a:t>AP3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Supports floor control and other media management for PTT services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Non SIP based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Protocol TBD</a:t>
            </a:r>
          </a:p>
          <a:p>
            <a:pPr>
              <a:spcBef>
                <a:spcPts val="0"/>
              </a:spcBef>
            </a:pPr>
            <a:r>
              <a:rPr lang="en-GB" sz="2000" dirty="0" smtClean="0"/>
              <a:t>AP4</a:t>
            </a:r>
            <a:endParaRPr lang="en-GB" sz="2000" dirty="0"/>
          </a:p>
          <a:p>
            <a:pPr lvl="1">
              <a:spcBef>
                <a:spcPts val="0"/>
              </a:spcBef>
            </a:pPr>
            <a:r>
              <a:rPr lang="en-GB" sz="1600" dirty="0"/>
              <a:t>Supports control of media distribution function</a:t>
            </a:r>
          </a:p>
          <a:p>
            <a:pPr lvl="1">
              <a:spcBef>
                <a:spcPts val="0"/>
              </a:spcBef>
            </a:pPr>
            <a:r>
              <a:rPr lang="en-GB" sz="1600" dirty="0"/>
              <a:t>Non SIP based</a:t>
            </a:r>
          </a:p>
          <a:p>
            <a:pPr lvl="1">
              <a:spcBef>
                <a:spcPts val="0"/>
              </a:spcBef>
            </a:pPr>
            <a:r>
              <a:rPr lang="en-GB" sz="1600" dirty="0"/>
              <a:t>Protocol TBD</a:t>
            </a:r>
          </a:p>
          <a:p>
            <a:pPr>
              <a:spcBef>
                <a:spcPts val="0"/>
              </a:spcBef>
            </a:pPr>
            <a:r>
              <a:rPr lang="en-GB" sz="2000" dirty="0" smtClean="0"/>
              <a:t>AP5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Supports control of resource management function for PTT services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Non SIP based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Protocol TBD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-744" y="6164249"/>
            <a:ext cx="73421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NOTE: </a:t>
            </a:r>
            <a:r>
              <a:rPr lang="en-GB" sz="1400" dirty="0" err="1" smtClean="0"/>
              <a:t>APx</a:t>
            </a:r>
            <a:r>
              <a:rPr lang="en-GB" sz="1400" dirty="0" smtClean="0"/>
              <a:t> interfaces may be split or extended depending on decomposition of PTT services entity</a:t>
            </a:r>
          </a:p>
        </p:txBody>
      </p:sp>
    </p:spTree>
    <p:extLst>
      <p:ext uri="{BB962C8B-B14F-4D97-AF65-F5344CB8AC3E}">
        <p14:creationId xmlns:p14="http://schemas.microsoft.com/office/powerpoint/2010/main" val="3918770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gpp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8299</TotalTime>
  <Words>1530</Words>
  <Application>Microsoft Office PowerPoint</Application>
  <PresentationFormat>On-screen Show (4:3)</PresentationFormat>
  <Paragraphs>337</Paragraphs>
  <Slides>18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3gpp</vt:lpstr>
      <vt:lpstr>PowerPoint Presentation</vt:lpstr>
      <vt:lpstr>Introduction</vt:lpstr>
      <vt:lpstr>PowerPoint Presentation</vt:lpstr>
      <vt:lpstr>Functional Entity Description - 1</vt:lpstr>
      <vt:lpstr>Functional Entity Description - 2</vt:lpstr>
      <vt:lpstr>Interface descriptions 1</vt:lpstr>
      <vt:lpstr>Interface descriptions 2</vt:lpstr>
      <vt:lpstr>Interface descriptions 3</vt:lpstr>
      <vt:lpstr>Interface descriptions 4</vt:lpstr>
      <vt:lpstr>Interface descriptions 5</vt:lpstr>
      <vt:lpstr>Identities</vt:lpstr>
      <vt:lpstr>Security considerations</vt:lpstr>
      <vt:lpstr>Architecture mapping</vt:lpstr>
      <vt:lpstr>Mapping of Workshop Architecture Interfaces to  PCPS and TCCE Architecture Interfaces</vt:lpstr>
      <vt:lpstr>Mapping of Workshop Architecture Functions to  PCPS Architecture Functional Entities</vt:lpstr>
      <vt:lpstr>Mapping of Workshop Architecture Interfaces to  PCPS Architecture Interfaces</vt:lpstr>
      <vt:lpstr>Mapping of Workshop Architecture Interfaces to  TCCE Architecture Interfaces</vt:lpstr>
      <vt:lpstr>Summary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Alla Goldner</dc:creator>
  <dc:description>©3GPP 2009. All rights reserved</dc:description>
  <cp:lastModifiedBy>DCL3</cp:lastModifiedBy>
  <cp:revision>28</cp:revision>
  <dcterms:created xsi:type="dcterms:W3CDTF">2014-11-24T14:35:23Z</dcterms:created>
  <dcterms:modified xsi:type="dcterms:W3CDTF">2015-01-07T15:30:32Z</dcterms:modified>
</cp:coreProperties>
</file>