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32" r:id="rId2"/>
    <p:sldId id="360" r:id="rId3"/>
    <p:sldId id="370" r:id="rId4"/>
    <p:sldId id="363" r:id="rId5"/>
  </p:sldIdLst>
  <p:sldSz cx="9363075" cy="7023100"/>
  <p:notesSz cx="6797675" cy="9928225"/>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sz="2400"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sz="2400"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sz="2400"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sz="2400" kern="1200">
        <a:solidFill>
          <a:schemeClr val="tx1"/>
        </a:solidFill>
        <a:latin typeface="Arial" charset="0"/>
        <a:ea typeface="宋体" pitchFamily="2" charset="-122"/>
        <a:cs typeface="+mn-cs"/>
      </a:defRPr>
    </a:lvl5pPr>
    <a:lvl6pPr marL="2286000" algn="l" defTabSz="914400" rtl="0" eaLnBrk="1" latinLnBrk="0" hangingPunct="1">
      <a:defRPr sz="2400" kern="1200">
        <a:solidFill>
          <a:schemeClr val="tx1"/>
        </a:solidFill>
        <a:latin typeface="Arial" charset="0"/>
        <a:ea typeface="宋体" pitchFamily="2" charset="-122"/>
        <a:cs typeface="+mn-cs"/>
      </a:defRPr>
    </a:lvl6pPr>
    <a:lvl7pPr marL="2743200" algn="l" defTabSz="914400" rtl="0" eaLnBrk="1" latinLnBrk="0" hangingPunct="1">
      <a:defRPr sz="2400" kern="1200">
        <a:solidFill>
          <a:schemeClr val="tx1"/>
        </a:solidFill>
        <a:latin typeface="Arial" charset="0"/>
        <a:ea typeface="宋体" pitchFamily="2" charset="-122"/>
        <a:cs typeface="+mn-cs"/>
      </a:defRPr>
    </a:lvl7pPr>
    <a:lvl8pPr marL="3200400" algn="l" defTabSz="914400" rtl="0" eaLnBrk="1" latinLnBrk="0" hangingPunct="1">
      <a:defRPr sz="2400" kern="1200">
        <a:solidFill>
          <a:schemeClr val="tx1"/>
        </a:solidFill>
        <a:latin typeface="Arial" charset="0"/>
        <a:ea typeface="宋体" pitchFamily="2" charset="-122"/>
        <a:cs typeface="+mn-cs"/>
      </a:defRPr>
    </a:lvl8pPr>
    <a:lvl9pPr marL="3657600" algn="l" defTabSz="914400" rtl="0" eaLnBrk="1" latinLnBrk="0" hangingPunct="1">
      <a:defRPr sz="2400"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208">
          <p15:clr>
            <a:srgbClr val="A4A3A4"/>
          </p15:clr>
        </p15:guide>
        <p15:guide id="2" pos="2949">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4D08"/>
    <a:srgbClr val="B2B2B2"/>
    <a:srgbClr val="0000FF"/>
    <a:srgbClr val="99FF99"/>
    <a:srgbClr val="FFFFCC"/>
    <a:srgbClr val="FF7C80"/>
    <a:srgbClr val="CC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398" y="78"/>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9" d="100"/>
          <a:sy n="89" d="100"/>
        </p:scale>
        <p:origin x="-3576" y="-102"/>
      </p:cViewPr>
      <p:guideLst>
        <p:guide orient="horz" pos="3126"/>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3353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925"/>
            <a:ext cx="4984750" cy="448627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85476370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kumimoji="1" sz="1000" kern="1200">
        <a:solidFill>
          <a:schemeClr val="tx1"/>
        </a:solidFill>
        <a:latin typeface="Arial" charset="0"/>
        <a:ea typeface="宋体" charset="0"/>
        <a:cs typeface="宋体" charset="0"/>
      </a:defRPr>
    </a:lvl1pPr>
    <a:lvl2pPr marL="457200" algn="l" defTabSz="762000" rtl="0" eaLnBrk="0" fontAlgn="base" hangingPunct="0">
      <a:lnSpc>
        <a:spcPct val="90000"/>
      </a:lnSpc>
      <a:spcBef>
        <a:spcPct val="40000"/>
      </a:spcBef>
      <a:spcAft>
        <a:spcPct val="0"/>
      </a:spcAft>
      <a:defRPr kumimoji="1" sz="1000" kern="1200">
        <a:solidFill>
          <a:schemeClr val="tx1"/>
        </a:solidFill>
        <a:latin typeface="Arial" charset="0"/>
        <a:ea typeface="宋体" charset="0"/>
        <a:cs typeface="+mn-cs"/>
      </a:defRPr>
    </a:lvl2pPr>
    <a:lvl3pPr marL="914400" algn="l" defTabSz="762000" rtl="0" eaLnBrk="0" fontAlgn="base" hangingPunct="0">
      <a:lnSpc>
        <a:spcPct val="90000"/>
      </a:lnSpc>
      <a:spcBef>
        <a:spcPct val="40000"/>
      </a:spcBef>
      <a:spcAft>
        <a:spcPct val="0"/>
      </a:spcAft>
      <a:defRPr kumimoji="1" sz="1000" kern="1200">
        <a:solidFill>
          <a:schemeClr val="tx1"/>
        </a:solidFill>
        <a:latin typeface="Arial" charset="0"/>
        <a:ea typeface="宋体" charset="0"/>
        <a:cs typeface="+mn-cs"/>
      </a:defRPr>
    </a:lvl3pPr>
    <a:lvl4pPr marL="1371600" algn="l" defTabSz="762000" rtl="0" eaLnBrk="0" fontAlgn="base" hangingPunct="0">
      <a:lnSpc>
        <a:spcPct val="90000"/>
      </a:lnSpc>
      <a:spcBef>
        <a:spcPct val="40000"/>
      </a:spcBef>
      <a:spcAft>
        <a:spcPct val="0"/>
      </a:spcAft>
      <a:defRPr kumimoji="1" sz="1000" kern="1200">
        <a:solidFill>
          <a:schemeClr val="tx1"/>
        </a:solidFill>
        <a:latin typeface="Arial" charset="0"/>
        <a:ea typeface="宋体" charset="0"/>
        <a:cs typeface="+mn-cs"/>
      </a:defRPr>
    </a:lvl4pPr>
    <a:lvl5pPr marL="1828800" algn="l" defTabSz="762000" rtl="0" eaLnBrk="0" fontAlgn="base" hangingPunct="0">
      <a:lnSpc>
        <a:spcPct val="90000"/>
      </a:lnSpc>
      <a:spcBef>
        <a:spcPct val="40000"/>
      </a:spcBef>
      <a:spcAft>
        <a:spcPct val="0"/>
      </a:spcAft>
      <a:defRPr kumimoji="1" sz="1000" kern="1200">
        <a:solidFill>
          <a:schemeClr val="tx1"/>
        </a:solidFill>
        <a:latin typeface="Arial" charset="0"/>
        <a:ea typeface="宋体"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p:spPr>
        <p:txBody>
          <a:bodyPr/>
          <a:lstStyle/>
          <a:p>
            <a:endParaRPr kumimoji="0" lang="en-GB" altLang="en-US" smtClean="0">
              <a:ea typeface="宋体" pitchFamily="2" charset="-122"/>
            </a:endParaRPr>
          </a:p>
        </p:txBody>
      </p:sp>
    </p:spTree>
    <p:extLst>
      <p:ext uri="{BB962C8B-B14F-4D97-AF65-F5344CB8AC3E}">
        <p14:creationId xmlns:p14="http://schemas.microsoft.com/office/powerpoint/2010/main" val="341157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6350"/>
            <a:ext cx="9363075" cy="7016750"/>
          </a:xfrm>
          <a:prstGeom prst="rect">
            <a:avLst/>
          </a:prstGeom>
          <a:noFill/>
          <a:ln w="9525">
            <a:noFill/>
            <a:miter lim="800000"/>
            <a:headEnd/>
            <a:tailEnd/>
          </a:ln>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1pPr>
            <a:lvl2pPr marL="742950" indent="-285750" defTabSz="403225">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2pPr>
            <a:lvl3pPr marL="1143000" indent="-228600" defTabSz="403225">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3pPr>
            <a:lvl4pPr marL="1600200" indent="-228600" defTabSz="403225">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4pPr>
            <a:lvl5pPr marL="2057400" indent="-228600" defTabSz="403225">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5pPr>
            <a:lvl6pPr marL="2514600" indent="-228600" defTabSz="403225" eaLnBrk="0" fontAlgn="base" hangingPunct="0">
              <a:lnSpc>
                <a:spcPct val="90000"/>
              </a:lnSpc>
              <a:spcBef>
                <a:spcPct val="0"/>
              </a:spcBef>
              <a:spcAft>
                <a:spcPct val="0"/>
              </a:spcAft>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6pPr>
            <a:lvl7pPr marL="2971800" indent="-228600" defTabSz="403225" eaLnBrk="0" fontAlgn="base" hangingPunct="0">
              <a:lnSpc>
                <a:spcPct val="90000"/>
              </a:lnSpc>
              <a:spcBef>
                <a:spcPct val="0"/>
              </a:spcBef>
              <a:spcAft>
                <a:spcPct val="0"/>
              </a:spcAft>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7pPr>
            <a:lvl8pPr marL="3429000" indent="-228600" defTabSz="403225" eaLnBrk="0" fontAlgn="base" hangingPunct="0">
              <a:lnSpc>
                <a:spcPct val="90000"/>
              </a:lnSpc>
              <a:spcBef>
                <a:spcPct val="0"/>
              </a:spcBef>
              <a:spcAft>
                <a:spcPct val="0"/>
              </a:spcAft>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8pPr>
            <a:lvl9pPr marL="3886200" indent="-228600" defTabSz="403225" eaLnBrk="0" fontAlgn="base" hangingPunct="0">
              <a:lnSpc>
                <a:spcPct val="90000"/>
              </a:lnSpc>
              <a:spcBef>
                <a:spcPct val="0"/>
              </a:spcBef>
              <a:spcAft>
                <a:spcPct val="0"/>
              </a:spcAft>
              <a:tabLst>
                <a:tab pos="5372100" algn="ctr"/>
                <a:tab pos="9182100" algn="r"/>
              </a:tabLst>
              <a:defRPr kumimoji="1" sz="2400">
                <a:solidFill>
                  <a:schemeClr val="tx1"/>
                </a:solidFill>
                <a:latin typeface="Arial" panose="020B0604020202020204" pitchFamily="34" charset="0"/>
                <a:ea typeface="宋体" panose="02010600030101010101" pitchFamily="2" charset="-122"/>
              </a:defRPr>
            </a:lvl9pPr>
          </a:lstStyle>
          <a:p>
            <a:pPr>
              <a:lnSpc>
                <a:spcPct val="90000"/>
              </a:lnSpc>
              <a:defRPr/>
            </a:pPr>
            <a:r>
              <a:rPr kumimoji="0" lang="en-GB" altLang="zh-CN" sz="1000" b="1" smtClean="0"/>
              <a:t>© 201</a:t>
            </a:r>
            <a:r>
              <a:rPr kumimoji="0" lang="en-US" altLang="zh-CN" sz="1000" b="1" smtClean="0"/>
              <a:t>4</a:t>
            </a:r>
            <a:r>
              <a:rPr kumimoji="0" lang="en-GB" altLang="zh-CN" sz="1000" b="1" smtClean="0"/>
              <a:t> Open Mobile Alliance Ltd.  All Rights Reserved.</a:t>
            </a:r>
            <a:endParaRPr kumimoji="0" lang="en-US" altLang="zh-CN" sz="1000" b="1" smtClean="0"/>
          </a:p>
          <a:p>
            <a:pPr>
              <a:lnSpc>
                <a:spcPct val="90000"/>
              </a:lnSpc>
              <a:defRPr/>
            </a:pPr>
            <a:r>
              <a:rPr kumimoji="0" lang="en-US" altLang="zh-CN" sz="900" b="1" smtClean="0">
                <a:latin typeface="Arial Narrow" panose="020B0606020202030204" pitchFamily="34" charset="0"/>
              </a:rPr>
              <a:t>Used with the permission of the Open Mobile Alliance Ltd. under the terms as stated in this document.</a:t>
            </a:r>
            <a:endParaRPr kumimoji="0" lang="en-US" altLang="zh-CN" sz="900" b="1" smtClean="0">
              <a:solidFill>
                <a:srgbClr val="999999"/>
              </a:solidFill>
              <a:latin typeface="Arial Narrow" panose="020B0606020202030204" pitchFamily="34" charset="0"/>
            </a:endParaRPr>
          </a:p>
        </p:txBody>
      </p:sp>
      <p:sp>
        <p:nvSpPr>
          <p:cNvPr id="1028" name="Rectangle 25"/>
          <p:cNvSpPr>
            <a:spLocks noChangeArrowheads="1"/>
          </p:cNvSpPr>
          <p:nvPr userDrawn="1"/>
        </p:nvSpPr>
        <p:spPr bwMode="auto">
          <a:xfrm>
            <a:off x="8001000" y="6619875"/>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lnSpc>
                <a:spcPct val="90000"/>
              </a:lnSpc>
              <a:tabLst>
                <a:tab pos="5372100" algn="ctr"/>
                <a:tab pos="9182100" algn="r"/>
              </a:tabLst>
            </a:pPr>
            <a:r>
              <a:rPr lang="en-US" altLang="zh-CN" sz="1800" b="1">
                <a:latin typeface="Arial Narrow" pitchFamily="34" charset="0"/>
              </a:rPr>
              <a:t>Slide #</a:t>
            </a:r>
            <a:fld id="{37A55C68-A7F0-4AAA-884A-5FE617CBD34F}" type="slidenum">
              <a:rPr lang="en-US" altLang="zh-CN" sz="1800" b="1">
                <a:latin typeface="Arial Narrow" pitchFamily="34" charset="0"/>
              </a:rPr>
              <a:pPr algn="r" defTabSz="403225">
                <a:lnSpc>
                  <a:spcPct val="90000"/>
                </a:lnSpc>
                <a:tabLst>
                  <a:tab pos="5372100" algn="ctr"/>
                  <a:tab pos="9182100" algn="r"/>
                </a:tabLst>
              </a:pPr>
              <a:t>‹#›</a:t>
            </a:fld>
            <a:r>
              <a:rPr lang="en-US" altLang="zh-CN" sz="1800" b="1">
                <a:latin typeface="Arial Narrow" pitchFamily="34" charset="0"/>
              </a:rPr>
              <a:t/>
            </a:r>
            <a:br>
              <a:rPr lang="en-US" altLang="zh-CN" sz="1800" b="1">
                <a:latin typeface="Arial Narrow" pitchFamily="34" charset="0"/>
              </a:rPr>
            </a:br>
            <a:r>
              <a:rPr lang="en-US" altLang="zh-CN" sz="500">
                <a:solidFill>
                  <a:srgbClr val="999999"/>
                </a:solidFill>
              </a:rPr>
              <a:t>[OMA-Template-TPslides-20140101-I]</a:t>
            </a:r>
            <a:endParaRPr lang="en-US" altLang="zh-CN" sz="1800" b="1">
              <a:latin typeface="Arial Narrow" pitchFamily="34" charset="0"/>
            </a:endParaRPr>
          </a:p>
        </p:txBody>
      </p:sp>
      <p:sp>
        <p:nvSpPr>
          <p:cNvPr id="102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031"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alpha val="74997"/>
              </a:srgbClr>
            </a:prstShdw>
          </a:effectLst>
        </p:spPr>
        <p:txBody>
          <a:bodyPr/>
          <a:lstStyle/>
          <a:p>
            <a:endParaRPr lang="zh-CN" altLang="en-US"/>
          </a:p>
        </p:txBody>
      </p:sp>
      <p:sp>
        <p:nvSpPr>
          <p:cNvPr id="1032"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nSpc>
                <a:spcPct val="90000"/>
              </a:lnSpc>
              <a:defRPr/>
            </a:pPr>
            <a:endParaRPr kumimoji="0" lang="en-GB" altLang="en-US" smtClean="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宋体" charset="0"/>
          <a:cs typeface="宋体" charset="0"/>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宋体" charset="0"/>
          <a:cs typeface="宋体"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宋体" charset="0"/>
          <a:cs typeface="宋体"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宋体" charset="0"/>
          <a:cs typeface="宋体"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宋体" charset="0"/>
          <a:cs typeface="宋体"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kumimoji="1" sz="2600">
          <a:solidFill>
            <a:srgbClr val="000066"/>
          </a:solidFill>
          <a:latin typeface="+mn-lt"/>
          <a:ea typeface="宋体" charset="0"/>
          <a:cs typeface="宋体" charset="0"/>
        </a:defRPr>
      </a:lvl1pPr>
      <a:lvl2pPr marL="338138" indent="-114300" algn="l" defTabSz="762000" rtl="0" eaLnBrk="0" fontAlgn="base" hangingPunct="0">
        <a:spcBef>
          <a:spcPct val="25000"/>
        </a:spcBef>
        <a:spcAft>
          <a:spcPct val="0"/>
        </a:spcAft>
        <a:buClr>
          <a:schemeClr val="tx1"/>
        </a:buClr>
        <a:buSzPct val="80000"/>
        <a:buChar char="•"/>
        <a:defRPr kumimoji="1" sz="2200">
          <a:solidFill>
            <a:srgbClr val="480024"/>
          </a:solidFill>
          <a:latin typeface="+mn-lt"/>
          <a:ea typeface="宋体" charset="0"/>
        </a:defRPr>
      </a:lvl2pPr>
      <a:lvl3pPr marL="565150" indent="-112713" algn="l" defTabSz="762000" rtl="0" eaLnBrk="0" fontAlgn="base" hangingPunct="0">
        <a:spcBef>
          <a:spcPct val="25000"/>
        </a:spcBef>
        <a:spcAft>
          <a:spcPct val="0"/>
        </a:spcAft>
        <a:buClr>
          <a:schemeClr val="tx1"/>
        </a:buClr>
        <a:buSzPct val="80000"/>
        <a:buChar char="•"/>
        <a:defRPr kumimoji="1" sz="2000">
          <a:solidFill>
            <a:srgbClr val="0B2200"/>
          </a:solidFill>
          <a:latin typeface="+mn-lt"/>
          <a:ea typeface="宋体" charset="0"/>
        </a:defRPr>
      </a:lvl3pPr>
      <a:lvl4pPr marL="787400" indent="-107950" algn="l" defTabSz="762000" rtl="0" eaLnBrk="0" fontAlgn="base" hangingPunct="0">
        <a:spcBef>
          <a:spcPct val="20000"/>
        </a:spcBef>
        <a:spcAft>
          <a:spcPct val="0"/>
        </a:spcAft>
        <a:buClr>
          <a:schemeClr val="tx1"/>
        </a:buClr>
        <a:buSzPct val="80000"/>
        <a:buChar char="•"/>
        <a:defRPr kumimoji="1" sz="2000">
          <a:solidFill>
            <a:srgbClr val="543800"/>
          </a:solidFill>
          <a:latin typeface="+mn-lt"/>
          <a:ea typeface="宋体" charset="0"/>
        </a:defRPr>
      </a:lvl4pPr>
      <a:lvl5pPr marL="1020763" indent="-119063" algn="l" defTabSz="762000" rtl="0" eaLnBrk="0" fontAlgn="base" hangingPunct="0">
        <a:spcBef>
          <a:spcPct val="20000"/>
        </a:spcBef>
        <a:spcAft>
          <a:spcPct val="0"/>
        </a:spcAft>
        <a:buClr>
          <a:schemeClr val="tx1"/>
        </a:buClr>
        <a:buSzPct val="80000"/>
        <a:buChar char="•"/>
        <a:defRPr kumimoji="1" sz="1600">
          <a:solidFill>
            <a:srgbClr val="330066"/>
          </a:solidFill>
          <a:latin typeface="+mn-lt"/>
          <a:ea typeface="宋体" charset="0"/>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oma bg_v3_strong_2"/>
          <p:cNvPicPr>
            <a:picLocks noChangeAspect="1" noChangeArrowheads="1"/>
          </p:cNvPicPr>
          <p:nvPr/>
        </p:nvPicPr>
        <p:blipFill>
          <a:blip r:embed="rId3"/>
          <a:srcRect b="6691"/>
          <a:stretch>
            <a:fillRect/>
          </a:stretch>
        </p:blipFill>
        <p:spPr bwMode="auto">
          <a:xfrm>
            <a:off x="0" y="387350"/>
            <a:ext cx="9363075" cy="6553200"/>
          </a:xfrm>
          <a:prstGeom prst="rect">
            <a:avLst/>
          </a:prstGeom>
          <a:noFill/>
          <a:ln w="9525">
            <a:noFill/>
            <a:miter lim="800000"/>
            <a:headEnd/>
            <a:tailEnd/>
          </a:ln>
        </p:spPr>
      </p:pic>
      <p:sp>
        <p:nvSpPr>
          <p:cNvPr id="3075" name="Rectangle 3"/>
          <p:cNvSpPr>
            <a:spLocks noChangeArrowheads="1"/>
          </p:cNvSpPr>
          <p:nvPr/>
        </p:nvSpPr>
        <p:spPr bwMode="auto">
          <a:xfrm>
            <a:off x="642938" y="21336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rPr>
              <a:t>	Submitted To:	IOP-WG</a:t>
            </a:r>
          </a:p>
          <a:p>
            <a:pPr defTabSz="762000">
              <a:lnSpc>
                <a:spcPct val="95000"/>
              </a:lnSpc>
              <a:spcAft>
                <a:spcPct val="35000"/>
              </a:spcAft>
              <a:tabLst>
                <a:tab pos="1827213" algn="r"/>
                <a:tab pos="1939925" algn="l"/>
              </a:tabLst>
            </a:pPr>
            <a:r>
              <a:rPr lang="en-US" altLang="zh-CN" sz="2000" b="1" dirty="0">
                <a:latin typeface="Tahoma" pitchFamily="34" charset="0"/>
              </a:rPr>
              <a:t>	Date:	 4 Aug 2014</a:t>
            </a:r>
          </a:p>
          <a:p>
            <a:pPr defTabSz="762000">
              <a:lnSpc>
                <a:spcPct val="95000"/>
              </a:lnSpc>
              <a:spcAft>
                <a:spcPct val="35000"/>
              </a:spcAft>
              <a:tabLst>
                <a:tab pos="1827213" algn="r"/>
                <a:tab pos="1939925" algn="l"/>
              </a:tabLst>
            </a:pPr>
            <a:r>
              <a:rPr lang="en-US" altLang="zh-CN" sz="2000"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rPr>
              <a:t>	Contact:	</a:t>
            </a:r>
            <a:r>
              <a:rPr lang="en-US" altLang="zh-CN" sz="2000" b="1" dirty="0" smtClean="0">
                <a:latin typeface="Tahoma" pitchFamily="34" charset="0"/>
              </a:rPr>
              <a:t>Pan </a:t>
            </a:r>
            <a:r>
              <a:rPr lang="en-US" altLang="zh-CN" sz="2000" b="1" dirty="0">
                <a:latin typeface="Tahoma" pitchFamily="34" charset="0"/>
              </a:rPr>
              <a:t>Jie, CMCC, </a:t>
            </a:r>
            <a:r>
              <a:rPr lang="en-US" altLang="zh-CN" sz="2000" b="1" u="sng" dirty="0">
                <a:solidFill>
                  <a:srgbClr val="FF0000"/>
                </a:solidFill>
                <a:latin typeface="Tahoma" pitchFamily="34" charset="0"/>
              </a:rPr>
              <a:t>panjie@chinamobile.com</a:t>
            </a:r>
          </a:p>
          <a:p>
            <a:pPr defTabSz="762000">
              <a:lnSpc>
                <a:spcPct val="95000"/>
              </a:lnSpc>
              <a:spcAft>
                <a:spcPct val="35000"/>
              </a:spcAft>
              <a:tabLst>
                <a:tab pos="1827213" algn="r"/>
                <a:tab pos="1939925" algn="l"/>
              </a:tabLst>
            </a:pPr>
            <a:r>
              <a:rPr lang="en-US" altLang="zh-CN" sz="2000" b="1" dirty="0">
                <a:latin typeface="Tahoma" pitchFamily="34" charset="0"/>
              </a:rPr>
              <a:t>	Source:	Pan </a:t>
            </a:r>
            <a:r>
              <a:rPr lang="en-US" altLang="zh-CN" sz="2000" b="1" dirty="0" err="1">
                <a:latin typeface="Tahoma" pitchFamily="34" charset="0"/>
              </a:rPr>
              <a:t>Jie</a:t>
            </a:r>
            <a:r>
              <a:rPr lang="en-US" altLang="zh-CN" sz="2000" b="1" dirty="0">
                <a:latin typeface="Tahoma" pitchFamily="34" charset="0"/>
              </a:rPr>
              <a:t>, CMCC, </a:t>
            </a:r>
            <a:r>
              <a:rPr lang="en-US" altLang="zh-CN" sz="2000" b="1" u="sng" dirty="0">
                <a:solidFill>
                  <a:srgbClr val="FF0000"/>
                </a:solidFill>
                <a:latin typeface="Tahoma" pitchFamily="34" charset="0"/>
              </a:rPr>
              <a:t>panjie@chinamobile.com</a:t>
            </a:r>
          </a:p>
        </p:txBody>
      </p:sp>
      <p:sp>
        <p:nvSpPr>
          <p:cNvPr id="3076" name="Rectangle 4"/>
          <p:cNvSpPr>
            <a:spLocks noGrp="1" noChangeArrowheads="1"/>
          </p:cNvSpPr>
          <p:nvPr>
            <p:ph type="ctrTitle"/>
          </p:nvPr>
        </p:nvSpPr>
        <p:spPr>
          <a:xfrm>
            <a:off x="685800" y="228600"/>
            <a:ext cx="7994650" cy="1752600"/>
          </a:xfrm>
          <a:noFill/>
        </p:spPr>
        <p:txBody>
          <a:bodyPr anchor="t"/>
          <a:lstStyle/>
          <a:p>
            <a:r>
              <a:rPr lang="en-US" altLang="zh-CN" sz="900" smtClean="0">
                <a:ea typeface="宋体" pitchFamily="2" charset="-122"/>
              </a:rPr>
              <a:t/>
            </a:r>
            <a:br>
              <a:rPr lang="en-US" altLang="zh-CN" sz="900" smtClean="0">
                <a:ea typeface="宋体" pitchFamily="2" charset="-122"/>
              </a:rPr>
            </a:br>
            <a:r>
              <a:rPr lang="en-US" altLang="zh-CN" sz="1400" smtClean="0">
                <a:ea typeface="宋体" pitchFamily="2" charset="-122"/>
              </a:rPr>
              <a:t> </a:t>
            </a:r>
            <a:r>
              <a:rPr lang="en-US" altLang="zh-CN" sz="2400" smtClean="0">
                <a:ea typeface="宋体" pitchFamily="2" charset="-122"/>
              </a:rPr>
              <a:t/>
            </a:r>
            <a:br>
              <a:rPr lang="en-US" altLang="zh-CN" sz="2400" smtClean="0">
                <a:ea typeface="宋体" pitchFamily="2" charset="-122"/>
              </a:rPr>
            </a:br>
            <a:r>
              <a:rPr lang="en-US" altLang="zh-CN" smtClean="0">
                <a:ea typeface="宋体" pitchFamily="2" charset="-122"/>
              </a:rPr>
              <a:t>Test Requirement from CMCC </a:t>
            </a:r>
            <a:br>
              <a:rPr lang="en-US" altLang="zh-CN" smtClean="0">
                <a:ea typeface="宋体" pitchFamily="2" charset="-122"/>
              </a:rPr>
            </a:br>
            <a:r>
              <a:rPr lang="en-US" altLang="zh-CN" smtClean="0">
                <a:ea typeface="宋体" pitchFamily="2" charset="-122"/>
              </a:rPr>
              <a:t>for RCS 5.1</a:t>
            </a:r>
            <a:br>
              <a:rPr lang="en-US" altLang="zh-CN" smtClean="0">
                <a:ea typeface="宋体" pitchFamily="2" charset="-122"/>
              </a:rPr>
            </a:br>
            <a:endParaRPr lang="en-US" altLang="zh-CN" sz="2000" smtClean="0">
              <a:ea typeface="宋体" pitchFamily="2" charset="-122"/>
            </a:endParaRPr>
          </a:p>
        </p:txBody>
      </p:sp>
      <p:sp>
        <p:nvSpPr>
          <p:cNvPr id="3077"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a:lnSpc>
                <a:spcPct val="90000"/>
              </a:lnSpc>
              <a:spcBef>
                <a:spcPct val="50000"/>
              </a:spcBef>
            </a:pPr>
            <a:r>
              <a:rPr lang="en-GB" altLang="zh-CN" sz="1800" b="1">
                <a:solidFill>
                  <a:srgbClr val="800000"/>
                </a:solidFill>
                <a:latin typeface="Tahoma" pitchFamily="34" charset="0"/>
              </a:rPr>
              <a:t>X</a:t>
            </a:r>
            <a:endParaRPr lang="en-GB" altLang="zh-CN" sz="1800" b="1" dirty="0">
              <a:solidFill>
                <a:srgbClr val="800000"/>
              </a:solidFill>
              <a:latin typeface="Tahoma" pitchFamily="34" charset="0"/>
            </a:endParaRPr>
          </a:p>
        </p:txBody>
      </p:sp>
      <p:sp>
        <p:nvSpPr>
          <p:cNvPr id="3078"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a:lnSpc>
                <a:spcPct val="90000"/>
              </a:lnSpc>
              <a:spcBef>
                <a:spcPct val="50000"/>
              </a:spcBef>
            </a:pPr>
            <a:endParaRPr lang="en-GB" altLang="zh-CN" sz="1800" b="1" dirty="0">
              <a:solidFill>
                <a:srgbClr val="800000"/>
              </a:solidFill>
              <a:latin typeface="Tahoma" pitchFamily="34" charset="0"/>
            </a:endParaRPr>
          </a:p>
        </p:txBody>
      </p:sp>
      <p:sp>
        <p:nvSpPr>
          <p:cNvPr id="3079"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lnSpc>
                <a:spcPct val="90000"/>
              </a:lnSpc>
              <a:spcBef>
                <a:spcPct val="35000"/>
              </a:spcBef>
            </a:pPr>
            <a:r>
              <a:rPr lang="en-US" altLang="zh-CN" sz="900"/>
              <a:t>USE OF THIS DOCUMENT BY NON-OMA MEMBERS IS SUBJECT TO ALL OF THE TERMS AND CONDITIONS OF THE USE AGREEMENT (located at </a:t>
            </a:r>
            <a:r>
              <a:rPr lang="en-US" altLang="zh-CN" sz="900">
                <a:hlinkClick r:id="rId4"/>
              </a:rPr>
              <a:t>http://www.openmobilealliance.org/UseAgreement.html</a:t>
            </a:r>
            <a:r>
              <a:rPr lang="en-US" altLang="zh-CN" sz="900"/>
              <a:t>) AND IF YOU HAVE NOT AGREED TO THE TERMS OF THE USE AGREEMENT, YOU DO NOT HAVE THE RIGHT TO USE, COPY OR DISTRIBUTE THIS DOCUMENT.</a:t>
            </a:r>
          </a:p>
          <a:p>
            <a:pPr defTabSz="762000">
              <a:lnSpc>
                <a:spcPct val="90000"/>
              </a:lnSpc>
              <a:spcBef>
                <a:spcPct val="35000"/>
              </a:spcBef>
            </a:pPr>
            <a:r>
              <a:rPr lang="en-US" altLang="zh-CN" sz="900"/>
              <a:t>THIS DOCUMENT IS PROVIDED ON AN "AS IS" "AS AVAILABLE" AND "WITH ALL FAULTS" BASIS.</a:t>
            </a:r>
          </a:p>
        </p:txBody>
      </p:sp>
      <p:sp>
        <p:nvSpPr>
          <p:cNvPr id="3080"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lnSpc>
                <a:spcPct val="90000"/>
              </a:lnSpc>
              <a:spcBef>
                <a:spcPct val="35000"/>
              </a:spcBef>
            </a:pPr>
            <a:r>
              <a:rPr lang="en-US" altLang="zh-CN" sz="900" b="1"/>
              <a:t>Intellectual Property Rights</a:t>
            </a:r>
          </a:p>
          <a:p>
            <a:pPr defTabSz="762000">
              <a:lnSpc>
                <a:spcPct val="90000"/>
              </a:lnSpc>
              <a:spcBef>
                <a:spcPct val="35000"/>
              </a:spcBef>
            </a:pPr>
            <a:r>
              <a:rPr lang="en-US" altLang="zh-CN" sz="900"/>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81" name="Text Box 4"/>
          <p:cNvSpPr txBox="1">
            <a:spLocks noChangeArrowheads="1"/>
          </p:cNvSpPr>
          <p:nvPr/>
        </p:nvSpPr>
        <p:spPr bwMode="auto">
          <a:xfrm>
            <a:off x="-500063" y="996950"/>
            <a:ext cx="366713" cy="288925"/>
          </a:xfrm>
          <a:prstGeom prst="rect">
            <a:avLst/>
          </a:prstGeom>
          <a:solidFill>
            <a:srgbClr val="FFFF00"/>
          </a:solidFill>
          <a:ln w="6350">
            <a:solidFill>
              <a:srgbClr val="B2B2B2"/>
            </a:solidFill>
            <a:miter lim="800000"/>
            <a:headEnd/>
            <a:tailEnd/>
          </a:ln>
        </p:spPr>
        <p:txBody>
          <a:bodyPr wrap="none" lIns="91434" tIns="45718" rIns="91434" bIns="45718">
            <a:spAutoFit/>
          </a:bodyPr>
          <a:lstStyle/>
          <a:p>
            <a:pPr defTabSz="912813">
              <a:lnSpc>
                <a:spcPct val="90000"/>
              </a:lnSpc>
            </a:pPr>
            <a:r>
              <a:rPr lang="en-US" altLang="zh-CN" sz="1400">
                <a:cs typeface="Arial" charset="0"/>
              </a:rPr>
              <a:t>►</a:t>
            </a:r>
          </a:p>
        </p:txBody>
      </p:sp>
      <p:sp>
        <p:nvSpPr>
          <p:cNvPr id="3082" name="Text Box 5"/>
          <p:cNvSpPr txBox="1">
            <a:spLocks noChangeArrowheads="1"/>
          </p:cNvSpPr>
          <p:nvPr/>
        </p:nvSpPr>
        <p:spPr bwMode="auto">
          <a:xfrm>
            <a:off x="-514350" y="615950"/>
            <a:ext cx="381000"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lnSpc>
                <a:spcPct val="90000"/>
              </a:lnSpc>
            </a:pPr>
            <a:r>
              <a:rPr lang="en-US" altLang="zh-CN" sz="1400">
                <a:cs typeface="Arial" charset="0"/>
              </a:rPr>
              <a:t>▲</a:t>
            </a:r>
          </a:p>
        </p:txBody>
      </p:sp>
      <p:sp>
        <p:nvSpPr>
          <p:cNvPr id="3083" name="Text Box 6"/>
          <p:cNvSpPr txBox="1">
            <a:spLocks noChangeArrowheads="1"/>
          </p:cNvSpPr>
          <p:nvPr/>
        </p:nvSpPr>
        <p:spPr bwMode="auto">
          <a:xfrm>
            <a:off x="-500063" y="234950"/>
            <a:ext cx="366713" cy="290513"/>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lnSpc>
                <a:spcPct val="90000"/>
              </a:lnSpc>
            </a:pPr>
            <a:r>
              <a:rPr lang="en-US" altLang="zh-CN" sz="1400">
                <a:cs typeface="Arial"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zh-CN" smtClean="0">
                <a:ea typeface="宋体" pitchFamily="2" charset="-122"/>
              </a:rPr>
              <a:t>RCS launched for China Mobile</a:t>
            </a:r>
            <a:endParaRPr lang="en-GB" altLang="zh-CN" smtClean="0">
              <a:ea typeface="宋体" pitchFamily="2" charset="-122"/>
            </a:endParaRPr>
          </a:p>
        </p:txBody>
      </p:sp>
      <p:sp>
        <p:nvSpPr>
          <p:cNvPr id="5123" name="Content Placeholder 2"/>
          <p:cNvSpPr>
            <a:spLocks noGrp="1"/>
          </p:cNvSpPr>
          <p:nvPr>
            <p:ph idx="1"/>
          </p:nvPr>
        </p:nvSpPr>
        <p:spPr/>
        <p:txBody>
          <a:bodyPr/>
          <a:lstStyle/>
          <a:p>
            <a:r>
              <a:rPr lang="en-US" altLang="zh-CN" dirty="0" smtClean="0">
                <a:ea typeface="宋体" pitchFamily="2" charset="-122"/>
              </a:rPr>
              <a:t>China Mobile released the Next Generation Converged Communication White Paper, aiming to re-define basic communication services for 4G era and upgrade the basic services of China Mobile based on new concepts</a:t>
            </a:r>
          </a:p>
          <a:p>
            <a:r>
              <a:rPr lang="en-US" altLang="zh-CN" dirty="0" smtClean="0">
                <a:ea typeface="宋体" pitchFamily="2" charset="-122"/>
              </a:rPr>
              <a:t>Next generation converged communication upgrades the existing call, message and contacts entrances of UE by providing full range services and excellent user experience, while maintains subscribers’ communication habits, global accessibility and carrier-class service quality, to create basic communication services, same as </a:t>
            </a:r>
            <a:r>
              <a:rPr lang="en-GB" altLang="zh-CN" dirty="0" smtClean="0">
                <a:ea typeface="宋体" pitchFamily="2" charset="-122"/>
              </a:rPr>
              <a:t> “Rich Communication Suite ” </a:t>
            </a:r>
            <a:endParaRPr lang="en-US" altLang="zh-CN" dirty="0" smtClean="0">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zh-CN" sz="2800" smtClean="0">
                <a:ea typeface="宋体" pitchFamily="2" charset="-122"/>
              </a:rPr>
              <a:t>China Mobile’s requirement based on RCS 5.1</a:t>
            </a:r>
            <a:endParaRPr lang="en-GB" altLang="zh-CN" sz="2800" smtClean="0">
              <a:ea typeface="宋体" pitchFamily="2" charset="-122"/>
            </a:endParaRPr>
          </a:p>
        </p:txBody>
      </p:sp>
      <p:sp>
        <p:nvSpPr>
          <p:cNvPr id="6147" name="Content Placeholder 2"/>
          <p:cNvSpPr>
            <a:spLocks noGrp="1"/>
          </p:cNvSpPr>
          <p:nvPr>
            <p:ph idx="1"/>
          </p:nvPr>
        </p:nvSpPr>
        <p:spPr/>
        <p:txBody>
          <a:bodyPr/>
          <a:lstStyle/>
          <a:p>
            <a:r>
              <a:rPr lang="en-US" altLang="zh-CN" dirty="0" smtClean="0">
                <a:ea typeface="宋体" pitchFamily="2" charset="-122"/>
              </a:rPr>
              <a:t>China Mobile will build next generation converged communication based on GSMA RCS 5.1 standardization</a:t>
            </a:r>
          </a:p>
          <a:p>
            <a:r>
              <a:rPr lang="en-US" altLang="zh-CN" dirty="0" smtClean="0">
                <a:ea typeface="宋体" pitchFamily="2" charset="-122"/>
              </a:rPr>
              <a:t>RCS test requirements as follows, in accordance with GCF </a:t>
            </a:r>
            <a:r>
              <a:rPr lang="en-GB" altLang="zh-CN" dirty="0" smtClean="0">
                <a:ea typeface="宋体" pitchFamily="2" charset="-122"/>
              </a:rPr>
              <a:t>RCS 5.1 Conformance Testing and Field Trial </a:t>
            </a:r>
          </a:p>
          <a:p>
            <a:pPr lvl="1"/>
            <a:r>
              <a:rPr lang="en-US" altLang="zh-CN" dirty="0" smtClean="0">
                <a:ea typeface="宋体" pitchFamily="2" charset="-122"/>
              </a:rPr>
              <a:t>GCF CAG   WI-186 RCS 5.1 Conformance Testing, the </a:t>
            </a:r>
            <a:r>
              <a:rPr lang="en-GB" altLang="zh-CN" dirty="0" smtClean="0">
                <a:ea typeface="宋体" pitchFamily="2" charset="-122"/>
              </a:rPr>
              <a:t>specification by OMA-IOP</a:t>
            </a:r>
            <a:endParaRPr lang="en-US" altLang="zh-CN" dirty="0" smtClean="0">
              <a:ea typeface="宋体" pitchFamily="2" charset="-122"/>
            </a:endParaRPr>
          </a:p>
          <a:p>
            <a:pPr lvl="1"/>
            <a:r>
              <a:rPr lang="en-US" altLang="zh-CN" dirty="0" smtClean="0">
                <a:ea typeface="宋体" pitchFamily="2" charset="-122"/>
              </a:rPr>
              <a:t>GCF FTAG WI-192 RCS 5.1 Field Trials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zh-CN" sz="2800" smtClean="0">
                <a:ea typeface="宋体" pitchFamily="2" charset="-122"/>
              </a:rPr>
              <a:t>Enablers Reaching RCS 5.1 test cases available</a:t>
            </a:r>
          </a:p>
        </p:txBody>
      </p:sp>
      <p:sp>
        <p:nvSpPr>
          <p:cNvPr id="7171" name="Content Placeholder 2"/>
          <p:cNvSpPr>
            <a:spLocks noGrp="1"/>
          </p:cNvSpPr>
          <p:nvPr>
            <p:ph idx="1"/>
          </p:nvPr>
        </p:nvSpPr>
        <p:spPr>
          <a:xfrm>
            <a:off x="261938" y="996950"/>
            <a:ext cx="8778875" cy="5611813"/>
          </a:xfrm>
        </p:spPr>
        <p:txBody>
          <a:bodyPr/>
          <a:lstStyle/>
          <a:p>
            <a:endParaRPr kumimoji="0" lang="en-GB" altLang="zh-CN" sz="1800" dirty="0" smtClean="0">
              <a:solidFill>
                <a:schemeClr val="tx1"/>
              </a:solidFill>
              <a:ea typeface="宋体" pitchFamily="2" charset="-122"/>
            </a:endParaRPr>
          </a:p>
          <a:p>
            <a:pPr marL="109538" lvl="1" indent="-109538"/>
            <a:r>
              <a:rPr lang="en-GB" altLang="zh-CN" sz="2600" dirty="0" smtClean="0">
                <a:solidFill>
                  <a:srgbClr val="000066"/>
                </a:solidFill>
                <a:ea typeface="宋体" pitchFamily="2" charset="-122"/>
              </a:rPr>
              <a:t>Due to the need of the service </a:t>
            </a:r>
            <a:r>
              <a:rPr lang="en-GB" altLang="zh-CN" sz="2600" dirty="0" smtClean="0">
                <a:solidFill>
                  <a:srgbClr val="000066"/>
                </a:solidFill>
                <a:ea typeface="宋体" pitchFamily="2" charset="-122"/>
              </a:rPr>
              <a:t>for </a:t>
            </a:r>
            <a:r>
              <a:rPr lang="en-GB" altLang="zh-CN" sz="2600" dirty="0" smtClean="0">
                <a:solidFill>
                  <a:srgbClr val="000066"/>
                </a:solidFill>
                <a:ea typeface="宋体" pitchFamily="2" charset="-122"/>
              </a:rPr>
              <a:t>device integration it has been identified the necessity of conformance testing related to RCS 5.1.</a:t>
            </a:r>
            <a:endParaRPr lang="en-GB" altLang="zh-CN" sz="2800" dirty="0" smtClean="0">
              <a:ea typeface="宋体" pitchFamily="2" charset="-122"/>
            </a:endParaRPr>
          </a:p>
          <a:p>
            <a:pPr marL="109538" lvl="1" indent="-109538"/>
            <a:r>
              <a:rPr lang="en-GB" altLang="zh-CN" sz="2600" dirty="0" smtClean="0">
                <a:solidFill>
                  <a:srgbClr val="000066"/>
                </a:solidFill>
                <a:ea typeface="宋体" pitchFamily="2" charset="-122"/>
              </a:rPr>
              <a:t>OMA IOP has started to work on RCS 5.1 and first new test cases for RCS 5.1 IOP were agreed in April 2014</a:t>
            </a:r>
          </a:p>
          <a:p>
            <a:pPr marL="109538" lvl="1" indent="-109538"/>
            <a:r>
              <a:rPr lang="en-US" altLang="zh-CN" sz="2600" dirty="0" smtClean="0">
                <a:solidFill>
                  <a:srgbClr val="000066"/>
                </a:solidFill>
                <a:ea typeface="宋体" pitchFamily="2" charset="-122"/>
              </a:rPr>
              <a:t>China Mobile is expecting </a:t>
            </a:r>
            <a:r>
              <a:rPr lang="en-GB" altLang="zh-CN" sz="2600" dirty="0" smtClean="0">
                <a:solidFill>
                  <a:srgbClr val="000066"/>
                </a:solidFill>
                <a:ea typeface="宋体" pitchFamily="2" charset="-122"/>
              </a:rPr>
              <a:t>RCS 5.1 conformance test cases could be completed ASAP, i.e. by the end of 2014 and is willing </a:t>
            </a:r>
            <a:r>
              <a:rPr lang="en-US" altLang="zh-CN" sz="2600" dirty="0" smtClean="0">
                <a:solidFill>
                  <a:srgbClr val="000066"/>
                </a:solidFill>
                <a:ea typeface="宋体" pitchFamily="2" charset="-122"/>
              </a:rPr>
              <a:t>to work with all potential partners to create a new industry landscape, to push </a:t>
            </a:r>
            <a:r>
              <a:rPr lang="en-GB" altLang="zh-CN" sz="2600" dirty="0" smtClean="0">
                <a:solidFill>
                  <a:srgbClr val="000066"/>
                </a:solidFill>
                <a:ea typeface="宋体" pitchFamily="2" charset="-122"/>
              </a:rPr>
              <a:t>RCS 5.1 TTCN3 development and certification program</a:t>
            </a:r>
            <a:endParaRPr lang="zh-CN" altLang="zh-CN" sz="2600" dirty="0" smtClean="0">
              <a:solidFill>
                <a:srgbClr val="000066"/>
              </a:solidFill>
              <a:ea typeface="宋体" pitchFamily="2" charset="-122"/>
            </a:endParaRPr>
          </a:p>
          <a:p>
            <a:pPr>
              <a:buFontTx/>
              <a:buNone/>
            </a:pPr>
            <a:endParaRPr kumimoji="0" lang="en-GB" altLang="zh-CN" sz="1800" dirty="0" smtClean="0">
              <a:solidFill>
                <a:srgbClr val="000000"/>
              </a:solidFill>
              <a:ea typeface="宋体" pitchFamily="2" charset="-122"/>
            </a:endParaRPr>
          </a:p>
          <a:p>
            <a:pPr>
              <a:buFontTx/>
              <a:buNone/>
            </a:pPr>
            <a:endParaRPr kumimoji="0" lang="en-GB" altLang="zh-CN" sz="1800" dirty="0" smtClean="0">
              <a:solidFill>
                <a:srgbClr val="000000"/>
              </a:solidFill>
              <a:ea typeface="宋体" pitchFamily="2" charset="-122"/>
            </a:endParaRPr>
          </a:p>
          <a:p>
            <a:endParaRPr kumimoji="0" lang="en-GB" altLang="zh-CN" sz="1800" dirty="0" smtClean="0">
              <a:solidFill>
                <a:srgbClr val="000000"/>
              </a:solidFill>
              <a:ea typeface="宋体" pitchFamily="2" charset="-122"/>
            </a:endParaRPr>
          </a:p>
          <a:p>
            <a:endParaRPr kumimoji="0" lang="en-GB" altLang="zh-CN" sz="1800" dirty="0" smtClean="0">
              <a:solidFill>
                <a:srgbClr val="000000"/>
              </a:solidFill>
              <a:ea typeface="宋体" pitchFamily="2" charset="-122"/>
            </a:endParaRPr>
          </a:p>
          <a:p>
            <a:endParaRPr kumimoji="0" lang="en-GB" altLang="zh-CN" sz="1800" dirty="0" smtClean="0">
              <a:solidFill>
                <a:srgbClr val="000000"/>
              </a:solidFill>
              <a:ea typeface="宋体" pitchFamily="2" charset="-122"/>
            </a:endParaRPr>
          </a:p>
          <a:p>
            <a:endParaRPr kumimoji="0" lang="en-GB" altLang="zh-CN" sz="1800" dirty="0" smtClean="0">
              <a:solidFill>
                <a:srgbClr val="000000"/>
              </a:solidFill>
              <a:ea typeface="宋体" pitchFamily="2" charset="-122"/>
            </a:endParaRPr>
          </a:p>
          <a:p>
            <a:endParaRPr kumimoji="0" lang="en-GB" altLang="zh-CN" sz="1800" dirty="0" smtClean="0">
              <a:ea typeface="宋体" pitchFamily="2" charset="-122"/>
            </a:endParaRPr>
          </a:p>
          <a:p>
            <a:endParaRPr kumimoji="0" lang="en-GB" altLang="zh-CN" sz="1800" dirty="0" smtClean="0">
              <a:ea typeface="宋体" pitchFamily="2" charset="-122"/>
            </a:endParaRPr>
          </a:p>
          <a:p>
            <a:endParaRPr kumimoji="0" lang="en-GB" altLang="zh-CN" sz="1800" dirty="0" smtClean="0">
              <a:ea typeface="宋体" pitchFamily="2" charset="-122"/>
            </a:endParaRPr>
          </a:p>
          <a:p>
            <a:endParaRPr kumimoji="0" lang="en-GB" altLang="zh-CN" sz="1800" dirty="0" smtClean="0">
              <a:ea typeface="宋体" pitchFamily="2" charset="-122"/>
            </a:endParaRPr>
          </a:p>
          <a:p>
            <a:endParaRPr kumimoji="0" lang="en-GB" altLang="zh-CN" sz="1800" dirty="0" smtClean="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27456</TotalTime>
  <Pages>15</Pages>
  <Words>442</Words>
  <Application>Microsoft Office PowerPoint</Application>
  <PresentationFormat>自定义</PresentationFormat>
  <Paragraphs>36</Paragraphs>
  <Slides>4</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宋体</vt:lpstr>
      <vt:lpstr>Arial</vt:lpstr>
      <vt:lpstr>Arial Narrow</vt:lpstr>
      <vt:lpstr>Tahoma</vt:lpstr>
      <vt:lpstr>OMA Template</vt:lpstr>
      <vt:lpstr>   Test Requirement from CMCC  for RCS 5.1 </vt:lpstr>
      <vt:lpstr>RCS launched for China Mobile</vt:lpstr>
      <vt:lpstr>China Mobile’s requirement based on RCS 5.1</vt:lpstr>
      <vt:lpstr>Enablers Reaching RCS 5.1 test cases available</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Pan Jie</cp:lastModifiedBy>
  <cp:revision>1695</cp:revision>
  <cp:lastPrinted>1999-04-27T06:51:51Z</cp:lastPrinted>
  <dcterms:created xsi:type="dcterms:W3CDTF">2002-03-19T14:05:12Z</dcterms:created>
  <dcterms:modified xsi:type="dcterms:W3CDTF">2014-08-04T09:29:05Z</dcterms:modified>
</cp:coreProperties>
</file>