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374" r:id="rId2"/>
    <p:sldId id="403" r:id="rId3"/>
    <p:sldId id="418" r:id="rId4"/>
    <p:sldId id="404" r:id="rId5"/>
    <p:sldId id="405" r:id="rId6"/>
    <p:sldId id="406" r:id="rId7"/>
    <p:sldId id="407" r:id="rId8"/>
    <p:sldId id="408" r:id="rId9"/>
    <p:sldId id="409" r:id="rId10"/>
    <p:sldId id="415" r:id="rId11"/>
    <p:sldId id="416" r:id="rId12"/>
    <p:sldId id="417"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171"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342"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512"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683"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5854" algn="l" defTabSz="914342" rtl="0" eaLnBrk="1" latinLnBrk="0" hangingPunct="1">
      <a:defRPr sz="2400" kern="1200">
        <a:solidFill>
          <a:schemeClr val="tx1"/>
        </a:solidFill>
        <a:latin typeface="Arial" charset="0"/>
        <a:ea typeface="+mn-ea"/>
        <a:cs typeface="+mn-cs"/>
      </a:defRPr>
    </a:lvl6pPr>
    <a:lvl7pPr marL="2743025" algn="l" defTabSz="914342" rtl="0" eaLnBrk="1" latinLnBrk="0" hangingPunct="1">
      <a:defRPr sz="2400" kern="1200">
        <a:solidFill>
          <a:schemeClr val="tx1"/>
        </a:solidFill>
        <a:latin typeface="Arial" charset="0"/>
        <a:ea typeface="+mn-ea"/>
        <a:cs typeface="+mn-cs"/>
      </a:defRPr>
    </a:lvl7pPr>
    <a:lvl8pPr marL="3200196" algn="l" defTabSz="914342" rtl="0" eaLnBrk="1" latinLnBrk="0" hangingPunct="1">
      <a:defRPr sz="2400" kern="1200">
        <a:solidFill>
          <a:schemeClr val="tx1"/>
        </a:solidFill>
        <a:latin typeface="Arial" charset="0"/>
        <a:ea typeface="+mn-ea"/>
        <a:cs typeface="+mn-cs"/>
      </a:defRPr>
    </a:lvl8pPr>
    <a:lvl9pPr marL="3657366" algn="l" defTabSz="914342"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480024"/>
    <a:srgbClr val="000000"/>
    <a:srgbClr val="6A93FA"/>
    <a:srgbClr val="608CFA"/>
    <a:srgbClr val="3A70F8"/>
    <a:srgbClr val="799EFB"/>
    <a:srgbClr val="9AB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98" autoAdjust="0"/>
    <p:restoredTop sz="94805" autoAdjust="0"/>
  </p:normalViewPr>
  <p:slideViewPr>
    <p:cSldViewPr>
      <p:cViewPr>
        <p:scale>
          <a:sx n="70" d="100"/>
          <a:sy n="70" d="100"/>
        </p:scale>
        <p:origin x="-1326" y="-264"/>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4880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252406957"/>
      </p:ext>
    </p:extLst>
  </p:cSld>
  <p:clrMap bg1="lt1" tx1="dk1" bg2="lt2" tx2="dk2" accent1="accent1" accent2="accent2" accent3="accent3" accent4="accent4" accent5="accent5" accent6="accent6" hlink="hlink" folHlink="folHlink"/>
  <p:notesStyle>
    <a:lvl1pPr algn="l" defTabSz="761951"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171" algn="l" defTabSz="761951"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342" algn="l" defTabSz="761951"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512" algn="l" defTabSz="761951"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683" algn="l" defTabSz="761951"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5854" algn="l" defTabSz="914342" rtl="0" eaLnBrk="1" latinLnBrk="0" hangingPunct="1">
      <a:defRPr sz="1200" kern="1200">
        <a:solidFill>
          <a:schemeClr val="tx1"/>
        </a:solidFill>
        <a:latin typeface="+mn-lt"/>
        <a:ea typeface="+mn-ea"/>
        <a:cs typeface="+mn-cs"/>
      </a:defRPr>
    </a:lvl6pPr>
    <a:lvl7pPr marL="2743025" algn="l" defTabSz="914342" rtl="0" eaLnBrk="1" latinLnBrk="0" hangingPunct="1">
      <a:defRPr sz="1200" kern="1200">
        <a:solidFill>
          <a:schemeClr val="tx1"/>
        </a:solidFill>
        <a:latin typeface="+mn-lt"/>
        <a:ea typeface="+mn-ea"/>
        <a:cs typeface="+mn-cs"/>
      </a:defRPr>
    </a:lvl7pPr>
    <a:lvl8pPr marL="3200196" algn="l" defTabSz="914342" rtl="0" eaLnBrk="1" latinLnBrk="0" hangingPunct="1">
      <a:defRPr sz="1200" kern="1200">
        <a:solidFill>
          <a:schemeClr val="tx1"/>
        </a:solidFill>
        <a:latin typeface="+mn-lt"/>
        <a:ea typeface="+mn-ea"/>
        <a:cs typeface="+mn-cs"/>
      </a:defRPr>
    </a:lvl8pPr>
    <a:lvl9pPr marL="3657366" algn="l" defTabSz="9143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6" y="2181226"/>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171" indent="0" algn="ctr">
              <a:buNone/>
              <a:defRPr/>
            </a:lvl2pPr>
            <a:lvl3pPr marL="914342" indent="0" algn="ctr">
              <a:buNone/>
              <a:defRPr/>
            </a:lvl3pPr>
            <a:lvl4pPr marL="1371512" indent="0" algn="ctr">
              <a:buNone/>
              <a:defRPr/>
            </a:lvl4pPr>
            <a:lvl5pPr marL="1828683" indent="0" algn="ctr">
              <a:buNone/>
              <a:defRPr/>
            </a:lvl5pPr>
            <a:lvl6pPr marL="2285854" indent="0" algn="ctr">
              <a:buNone/>
              <a:defRPr/>
            </a:lvl6pPr>
            <a:lvl7pPr marL="2743025" indent="0" algn="ctr">
              <a:buNone/>
              <a:defRPr/>
            </a:lvl7pPr>
            <a:lvl8pPr marL="3200196" indent="0" algn="ctr">
              <a:buNone/>
              <a:defRPr/>
            </a:lvl8pPr>
            <a:lvl9pPr marL="3657366"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428462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374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1" y="233364"/>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4"/>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59954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9"/>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9" y="1169989"/>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2111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55829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4"/>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4"/>
            <a:ext cx="7958138" cy="1536700"/>
          </a:xfrm>
        </p:spPr>
        <p:txBody>
          <a:bodyPr anchor="b"/>
          <a:lstStyle>
            <a:lvl1pPr marL="0" indent="0">
              <a:buNone/>
              <a:defRPr sz="2000"/>
            </a:lvl1pPr>
            <a:lvl2pPr marL="457171" indent="0">
              <a:buNone/>
              <a:defRPr sz="1800"/>
            </a:lvl2pPr>
            <a:lvl3pPr marL="914342" indent="0">
              <a:buNone/>
              <a:defRPr sz="1600"/>
            </a:lvl3pPr>
            <a:lvl4pPr marL="1371512" indent="0">
              <a:buNone/>
              <a:defRPr sz="1400"/>
            </a:lvl4pPr>
            <a:lvl5pPr marL="1828683" indent="0">
              <a:buNone/>
              <a:defRPr sz="1400"/>
            </a:lvl5pPr>
            <a:lvl6pPr marL="2285854" indent="0">
              <a:buNone/>
              <a:defRPr sz="1400"/>
            </a:lvl6pPr>
            <a:lvl7pPr marL="2743025" indent="0">
              <a:buNone/>
              <a:defRPr sz="1400"/>
            </a:lvl7pPr>
            <a:lvl8pPr marL="3200196" indent="0">
              <a:buNone/>
              <a:defRPr sz="1400"/>
            </a:lvl8pPr>
            <a:lvl9pPr marL="3657366" indent="0">
              <a:buNone/>
              <a:defRPr sz="1400"/>
            </a:lvl9pPr>
          </a:lstStyle>
          <a:p>
            <a:pPr lvl="0"/>
            <a:r>
              <a:rPr lang="en-US" smtClean="0"/>
              <a:t>Click to edit Master text styles</a:t>
            </a:r>
          </a:p>
        </p:txBody>
      </p:sp>
    </p:spTree>
    <p:extLst>
      <p:ext uri="{BB962C8B-B14F-4D97-AF65-F5344CB8AC3E}">
        <p14:creationId xmlns:p14="http://schemas.microsoft.com/office/powerpoint/2010/main" val="3916527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9"/>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9" y="1169989"/>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8703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9"/>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4" y="1571625"/>
            <a:ext cx="4137025" cy="655638"/>
          </a:xfrm>
        </p:spPr>
        <p:txBody>
          <a:bodyPr anchor="b"/>
          <a:lstStyle>
            <a:lvl1pPr marL="0" indent="0">
              <a:buNone/>
              <a:defRPr sz="2400" b="1"/>
            </a:lvl1pPr>
            <a:lvl2pPr marL="457171" indent="0">
              <a:buNone/>
              <a:defRPr sz="2000" b="1"/>
            </a:lvl2pPr>
            <a:lvl3pPr marL="914342" indent="0">
              <a:buNone/>
              <a:defRPr sz="1800" b="1"/>
            </a:lvl3pPr>
            <a:lvl4pPr marL="1371512" indent="0">
              <a:buNone/>
              <a:defRPr sz="1600" b="1"/>
            </a:lvl4pPr>
            <a:lvl5pPr marL="1828683" indent="0">
              <a:buNone/>
              <a:defRPr sz="1600" b="1"/>
            </a:lvl5pPr>
            <a:lvl6pPr marL="2285854" indent="0">
              <a:buNone/>
              <a:defRPr sz="1600" b="1"/>
            </a:lvl6pPr>
            <a:lvl7pPr marL="2743025" indent="0">
              <a:buNone/>
              <a:defRPr sz="1600" b="1"/>
            </a:lvl7pPr>
            <a:lvl8pPr marL="3200196" indent="0">
              <a:buNone/>
              <a:defRPr sz="1600" b="1"/>
            </a:lvl8pPr>
            <a:lvl9pPr marL="365736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4" y="2227264"/>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1" y="1571625"/>
            <a:ext cx="4138613" cy="655638"/>
          </a:xfrm>
        </p:spPr>
        <p:txBody>
          <a:bodyPr anchor="b"/>
          <a:lstStyle>
            <a:lvl1pPr marL="0" indent="0">
              <a:buNone/>
              <a:defRPr sz="2400" b="1"/>
            </a:lvl1pPr>
            <a:lvl2pPr marL="457171" indent="0">
              <a:buNone/>
              <a:defRPr sz="2000" b="1"/>
            </a:lvl2pPr>
            <a:lvl3pPr marL="914342" indent="0">
              <a:buNone/>
              <a:defRPr sz="1800" b="1"/>
            </a:lvl3pPr>
            <a:lvl4pPr marL="1371512" indent="0">
              <a:buNone/>
              <a:defRPr sz="1600" b="1"/>
            </a:lvl4pPr>
            <a:lvl5pPr marL="1828683" indent="0">
              <a:buNone/>
              <a:defRPr sz="1600" b="1"/>
            </a:lvl5pPr>
            <a:lvl6pPr marL="2285854" indent="0">
              <a:buNone/>
              <a:defRPr sz="1600" b="1"/>
            </a:lvl6pPr>
            <a:lvl7pPr marL="2743025" indent="0">
              <a:buNone/>
              <a:defRPr sz="1600" b="1"/>
            </a:lvl7pPr>
            <a:lvl8pPr marL="3200196" indent="0">
              <a:buNone/>
              <a:defRPr sz="1600" b="1"/>
            </a:lvl8pPr>
            <a:lvl9pPr marL="365736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1" y="2227264"/>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42508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163648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229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1"/>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6"/>
            <a:ext cx="3079750" cy="4803775"/>
          </a:xfrm>
        </p:spPr>
        <p:txBody>
          <a:bodyPr/>
          <a:lstStyle>
            <a:lvl1pPr marL="0" indent="0">
              <a:buNone/>
              <a:defRPr sz="1400"/>
            </a:lvl1pPr>
            <a:lvl2pPr marL="457171" indent="0">
              <a:buNone/>
              <a:defRPr sz="1200"/>
            </a:lvl2pPr>
            <a:lvl3pPr marL="914342" indent="0">
              <a:buNone/>
              <a:defRPr sz="1000"/>
            </a:lvl3pPr>
            <a:lvl4pPr marL="1371512" indent="0">
              <a:buNone/>
              <a:defRPr sz="900"/>
            </a:lvl4pPr>
            <a:lvl5pPr marL="1828683" indent="0">
              <a:buNone/>
              <a:defRPr sz="900"/>
            </a:lvl5pPr>
            <a:lvl6pPr marL="2285854" indent="0">
              <a:buNone/>
              <a:defRPr sz="900"/>
            </a:lvl6pPr>
            <a:lvl7pPr marL="2743025" indent="0">
              <a:buNone/>
              <a:defRPr sz="900"/>
            </a:lvl7pPr>
            <a:lvl8pPr marL="3200196" indent="0">
              <a:buNone/>
              <a:defRPr sz="900"/>
            </a:lvl8pPr>
            <a:lvl9pPr marL="3657366" indent="0">
              <a:buNone/>
              <a:defRPr sz="900"/>
            </a:lvl9pPr>
          </a:lstStyle>
          <a:p>
            <a:pPr lvl="0"/>
            <a:r>
              <a:rPr lang="en-US" smtClean="0"/>
              <a:t>Click to edit Master text styles</a:t>
            </a:r>
          </a:p>
        </p:txBody>
      </p:sp>
    </p:spTree>
    <p:extLst>
      <p:ext uri="{BB962C8B-B14F-4D97-AF65-F5344CB8AC3E}">
        <p14:creationId xmlns:p14="http://schemas.microsoft.com/office/powerpoint/2010/main" val="1574111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1" y="4916489"/>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1" y="627063"/>
            <a:ext cx="5618163" cy="4214812"/>
          </a:xfrm>
        </p:spPr>
        <p:txBody>
          <a:bodyPr/>
          <a:lstStyle>
            <a:lvl1pPr marL="0" indent="0">
              <a:buNone/>
              <a:defRPr sz="3200"/>
            </a:lvl1pPr>
            <a:lvl2pPr marL="457171" indent="0">
              <a:buNone/>
              <a:defRPr sz="2800"/>
            </a:lvl2pPr>
            <a:lvl3pPr marL="914342" indent="0">
              <a:buNone/>
              <a:defRPr sz="2400"/>
            </a:lvl3pPr>
            <a:lvl4pPr marL="1371512" indent="0">
              <a:buNone/>
              <a:defRPr sz="2000"/>
            </a:lvl4pPr>
            <a:lvl5pPr marL="1828683" indent="0">
              <a:buNone/>
              <a:defRPr sz="2000"/>
            </a:lvl5pPr>
            <a:lvl6pPr marL="2285854" indent="0">
              <a:buNone/>
              <a:defRPr sz="2000"/>
            </a:lvl6pPr>
            <a:lvl7pPr marL="2743025" indent="0">
              <a:buNone/>
              <a:defRPr sz="2000"/>
            </a:lvl7pPr>
            <a:lvl8pPr marL="3200196" indent="0">
              <a:buNone/>
              <a:defRPr sz="2000"/>
            </a:lvl8pPr>
            <a:lvl9pPr marL="3657366" indent="0">
              <a:buNone/>
              <a:defRPr sz="2000"/>
            </a:lvl9pPr>
          </a:lstStyle>
          <a:p>
            <a:pPr lvl="0"/>
            <a:endParaRPr lang="en-GB" noProof="0" dirty="0" smtClean="0"/>
          </a:p>
        </p:txBody>
      </p:sp>
      <p:sp>
        <p:nvSpPr>
          <p:cNvPr id="4" name="Text Placeholder 3"/>
          <p:cNvSpPr>
            <a:spLocks noGrp="1"/>
          </p:cNvSpPr>
          <p:nvPr>
            <p:ph type="body" sz="half" idx="2"/>
          </p:nvPr>
        </p:nvSpPr>
        <p:spPr>
          <a:xfrm>
            <a:off x="1835151" y="5495925"/>
            <a:ext cx="5618163" cy="825500"/>
          </a:xfrm>
        </p:spPr>
        <p:txBody>
          <a:bodyPr/>
          <a:lstStyle>
            <a:lvl1pPr marL="0" indent="0">
              <a:buNone/>
              <a:defRPr sz="1400"/>
            </a:lvl1pPr>
            <a:lvl2pPr marL="457171" indent="0">
              <a:buNone/>
              <a:defRPr sz="1200"/>
            </a:lvl2pPr>
            <a:lvl3pPr marL="914342" indent="0">
              <a:buNone/>
              <a:defRPr sz="1000"/>
            </a:lvl3pPr>
            <a:lvl4pPr marL="1371512" indent="0">
              <a:buNone/>
              <a:defRPr sz="900"/>
            </a:lvl4pPr>
            <a:lvl5pPr marL="1828683" indent="0">
              <a:buNone/>
              <a:defRPr sz="900"/>
            </a:lvl5pPr>
            <a:lvl6pPr marL="2285854" indent="0">
              <a:buNone/>
              <a:defRPr sz="900"/>
            </a:lvl6pPr>
            <a:lvl7pPr marL="2743025" indent="0">
              <a:buNone/>
              <a:defRPr sz="900"/>
            </a:lvl7pPr>
            <a:lvl8pPr marL="3200196" indent="0">
              <a:buNone/>
              <a:defRPr sz="900"/>
            </a:lvl8pPr>
            <a:lvl9pPr marL="3657366" indent="0">
              <a:buNone/>
              <a:defRPr sz="900"/>
            </a:lvl9pPr>
          </a:lstStyle>
          <a:p>
            <a:pPr lvl="0"/>
            <a:r>
              <a:rPr lang="en-US" smtClean="0"/>
              <a:t>Click to edit Master text styles</a:t>
            </a:r>
          </a:p>
        </p:txBody>
      </p:sp>
    </p:spTree>
    <p:extLst>
      <p:ext uri="{BB962C8B-B14F-4D97-AF65-F5344CB8AC3E}">
        <p14:creationId xmlns:p14="http://schemas.microsoft.com/office/powerpoint/2010/main" val="2153525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1" y="6619876"/>
            <a:ext cx="4800600" cy="35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3" tIns="44447" rIns="90483" bIns="44447">
            <a:spAutoFit/>
          </a:bodyPr>
          <a:lstStyle/>
          <a:p>
            <a:pPr defTabSz="403199">
              <a:tabLst>
                <a:tab pos="5371757" algn="ctr"/>
                <a:tab pos="9181513" algn="r"/>
              </a:tabLst>
            </a:pPr>
            <a:r>
              <a:rPr lang="en-GB" altLang="zh-CN" sz="1000" b="1">
                <a:ea typeface="SimSun" pitchFamily="2" charset="-122"/>
                <a:cs typeface="Times New Roman" pitchFamily="18" charset="0"/>
              </a:rPr>
              <a:t>© 2013 Open Mobile Alliance Ltd.  All Rights Reserved.</a:t>
            </a:r>
            <a:endParaRPr lang="en-US" altLang="zh-CN" sz="1000" b="1">
              <a:ea typeface="SimSun" pitchFamily="2" charset="-122"/>
              <a:cs typeface="Times New Roman" pitchFamily="18" charset="0"/>
            </a:endParaRPr>
          </a:p>
          <a:p>
            <a:pPr defTabSz="403199">
              <a:tabLst>
                <a:tab pos="5371757" algn="ctr"/>
                <a:tab pos="9181513" algn="r"/>
              </a:tabLst>
            </a:pPr>
            <a:r>
              <a:rPr lang="en-US" altLang="zh-CN" sz="900" b="1">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SimSun" pitchFamily="2" charset="-122"/>
              <a:cs typeface="Times New Roman" pitchFamily="18" charset="0"/>
            </a:endParaRPr>
          </a:p>
        </p:txBody>
      </p:sp>
      <p:sp>
        <p:nvSpPr>
          <p:cNvPr id="1028" name="Rectangle 24"/>
          <p:cNvSpPr>
            <a:spLocks noChangeArrowheads="1"/>
          </p:cNvSpPr>
          <p:nvPr userDrawn="1"/>
        </p:nvSpPr>
        <p:spPr bwMode="auto">
          <a:xfrm>
            <a:off x="4724400" y="6619875"/>
            <a:ext cx="3352800" cy="34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3" tIns="44447" rIns="90483" bIns="44447">
            <a:spAutoFit/>
          </a:bodyPr>
          <a:lstStyle/>
          <a:p>
            <a:pPr algn="ctr" defTabSz="403199">
              <a:tabLst>
                <a:tab pos="5371757" algn="ctr"/>
                <a:tab pos="9181513" algn="r"/>
              </a:tabLst>
            </a:pPr>
            <a:r>
              <a:rPr lang="en-US" altLang="zh-CN" sz="1800" b="1" dirty="0" smtClean="0">
                <a:latin typeface="Arial Narrow" pitchFamily="34" charset="0"/>
                <a:ea typeface="SimSun" pitchFamily="2" charset="-122"/>
              </a:rPr>
              <a:t>OMA-IOP-BRO-2013-0024</a:t>
            </a:r>
            <a:endParaRPr lang="en-US" altLang="zh-CN" sz="1800" b="1" dirty="0">
              <a:latin typeface="Arial Narrow" pitchFamily="34" charset="0"/>
              <a:ea typeface="SimSun" pitchFamily="2" charset="-122"/>
            </a:endParaRPr>
          </a:p>
        </p:txBody>
      </p:sp>
      <p:sp>
        <p:nvSpPr>
          <p:cNvPr id="1029" name="Rectangle 25"/>
          <p:cNvSpPr>
            <a:spLocks noChangeArrowheads="1"/>
          </p:cNvSpPr>
          <p:nvPr userDrawn="1"/>
        </p:nvSpPr>
        <p:spPr bwMode="auto">
          <a:xfrm>
            <a:off x="8001001" y="6619875"/>
            <a:ext cx="1362074" cy="41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3" tIns="44447" rIns="90483" bIns="44447">
            <a:spAutoFit/>
          </a:bodyPr>
          <a:lstStyle/>
          <a:p>
            <a:pPr algn="r" defTabSz="403199">
              <a:tabLst>
                <a:tab pos="5371757" algn="ctr"/>
                <a:tab pos="9181513" algn="r"/>
              </a:tabLst>
            </a:pPr>
            <a:r>
              <a:rPr lang="en-US" altLang="zh-CN" sz="1800" b="1">
                <a:latin typeface="Arial Narrow" pitchFamily="34" charset="0"/>
                <a:ea typeface="SimSun" pitchFamily="2" charset="-122"/>
              </a:rPr>
              <a:t>Slide #</a:t>
            </a:r>
            <a:fld id="{5D49120F-51F8-4E96-A49F-5C482C4EEBA4}" type="slidenum">
              <a:rPr lang="en-US" altLang="zh-CN" sz="1800" b="1">
                <a:latin typeface="Arial Narrow" pitchFamily="34" charset="0"/>
                <a:ea typeface="SimSun" pitchFamily="2" charset="-122"/>
              </a:rPr>
              <a:pPr algn="r" defTabSz="403199">
                <a:tabLst>
                  <a:tab pos="5371757" algn="ctr"/>
                  <a:tab pos="9181513" algn="r"/>
                </a:tabLst>
              </a:pPr>
              <a:t>‹#›</a:t>
            </a:fld>
            <a:r>
              <a:rPr lang="en-US" altLang="zh-CN" sz="1800" b="1">
                <a:latin typeface="Arial Narrow" pitchFamily="34" charset="0"/>
                <a:ea typeface="SimSun" pitchFamily="2" charset="-122"/>
              </a:rPr>
              <a:t/>
            </a:r>
            <a:br>
              <a:rPr lang="en-US" altLang="zh-CN" sz="1800" b="1">
                <a:latin typeface="Arial Narrow" pitchFamily="34" charset="0"/>
                <a:ea typeface="SimSun" pitchFamily="2" charset="-122"/>
              </a:rPr>
            </a:br>
            <a:r>
              <a:rPr lang="en-US" altLang="zh-CN" sz="500">
                <a:solidFill>
                  <a:srgbClr val="999999"/>
                </a:solidFill>
                <a:ea typeface="SimSun" pitchFamily="2" charset="-122"/>
              </a:rPr>
              <a:t>[OMA-Template-TPslides-20100226-I]</a:t>
            </a:r>
            <a:endParaRPr lang="en-US" altLang="zh-CN" sz="1800" b="1">
              <a:latin typeface="Arial Narrow" pitchFamily="34" charset="0"/>
              <a:ea typeface="SimSun" pitchFamily="2"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3" tIns="44447" rIns="90483" bIns="44447"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1" y="1169989"/>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3" tIns="44447" rIns="90483" bIns="44447"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032" name="Line 9"/>
          <p:cNvSpPr>
            <a:spLocks noChangeShapeType="1"/>
          </p:cNvSpPr>
          <p:nvPr userDrawn="1"/>
        </p:nvSpPr>
        <p:spPr bwMode="auto">
          <a:xfrm>
            <a:off x="300039"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lIns="91434" tIns="45718" rIns="91434" bIns="45718"/>
          <a:lstStyle/>
          <a:p>
            <a:endParaRPr lang="en-US"/>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1434" tIns="45718" rIns="91434" bIns="45718" anchor="ctr"/>
          <a:lstStyle/>
          <a:p>
            <a:endParaRPr lang="en-GB" altLang="zh-CN">
              <a:ea typeface="SimSun" pitchFamily="2"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1951"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1951" rtl="0" eaLnBrk="0" fontAlgn="base" hangingPunct="0">
        <a:lnSpc>
          <a:spcPct val="90000"/>
        </a:lnSpc>
        <a:spcBef>
          <a:spcPct val="0"/>
        </a:spcBef>
        <a:spcAft>
          <a:spcPct val="0"/>
        </a:spcAft>
        <a:defRPr sz="3200" b="1">
          <a:solidFill>
            <a:schemeClr val="tx1"/>
          </a:solidFill>
          <a:latin typeface="Tahoma" pitchFamily="34" charset="0"/>
        </a:defRPr>
      </a:lvl2pPr>
      <a:lvl3pPr algn="ctr" defTabSz="761951" rtl="0" eaLnBrk="0" fontAlgn="base" hangingPunct="0">
        <a:lnSpc>
          <a:spcPct val="90000"/>
        </a:lnSpc>
        <a:spcBef>
          <a:spcPct val="0"/>
        </a:spcBef>
        <a:spcAft>
          <a:spcPct val="0"/>
        </a:spcAft>
        <a:defRPr sz="3200" b="1">
          <a:solidFill>
            <a:schemeClr val="tx1"/>
          </a:solidFill>
          <a:latin typeface="Tahoma" pitchFamily="34" charset="0"/>
        </a:defRPr>
      </a:lvl3pPr>
      <a:lvl4pPr algn="ctr" defTabSz="761951" rtl="0" eaLnBrk="0" fontAlgn="base" hangingPunct="0">
        <a:lnSpc>
          <a:spcPct val="90000"/>
        </a:lnSpc>
        <a:spcBef>
          <a:spcPct val="0"/>
        </a:spcBef>
        <a:spcAft>
          <a:spcPct val="0"/>
        </a:spcAft>
        <a:defRPr sz="3200" b="1">
          <a:solidFill>
            <a:schemeClr val="tx1"/>
          </a:solidFill>
          <a:latin typeface="Tahoma" pitchFamily="34" charset="0"/>
        </a:defRPr>
      </a:lvl4pPr>
      <a:lvl5pPr algn="ctr" defTabSz="761951" rtl="0" eaLnBrk="0" fontAlgn="base" hangingPunct="0">
        <a:lnSpc>
          <a:spcPct val="90000"/>
        </a:lnSpc>
        <a:spcBef>
          <a:spcPct val="0"/>
        </a:spcBef>
        <a:spcAft>
          <a:spcPct val="0"/>
        </a:spcAft>
        <a:defRPr sz="3200" b="1">
          <a:solidFill>
            <a:schemeClr val="tx1"/>
          </a:solidFill>
          <a:latin typeface="Tahoma" pitchFamily="34" charset="0"/>
        </a:defRPr>
      </a:lvl5pPr>
      <a:lvl6pPr marL="457171" algn="ctr" defTabSz="761951" rtl="0" eaLnBrk="0" fontAlgn="base" hangingPunct="0">
        <a:lnSpc>
          <a:spcPct val="90000"/>
        </a:lnSpc>
        <a:spcBef>
          <a:spcPct val="0"/>
        </a:spcBef>
        <a:spcAft>
          <a:spcPct val="0"/>
        </a:spcAft>
        <a:defRPr sz="3200" b="1">
          <a:solidFill>
            <a:schemeClr val="tx1"/>
          </a:solidFill>
          <a:latin typeface="Tahoma" pitchFamily="34" charset="0"/>
        </a:defRPr>
      </a:lvl6pPr>
      <a:lvl7pPr marL="914342" algn="ctr" defTabSz="761951" rtl="0" eaLnBrk="0" fontAlgn="base" hangingPunct="0">
        <a:lnSpc>
          <a:spcPct val="90000"/>
        </a:lnSpc>
        <a:spcBef>
          <a:spcPct val="0"/>
        </a:spcBef>
        <a:spcAft>
          <a:spcPct val="0"/>
        </a:spcAft>
        <a:defRPr sz="3200" b="1">
          <a:solidFill>
            <a:schemeClr val="tx1"/>
          </a:solidFill>
          <a:latin typeface="Tahoma" pitchFamily="34" charset="0"/>
        </a:defRPr>
      </a:lvl7pPr>
      <a:lvl8pPr marL="1371512" algn="ctr" defTabSz="761951" rtl="0" eaLnBrk="0" fontAlgn="base" hangingPunct="0">
        <a:lnSpc>
          <a:spcPct val="90000"/>
        </a:lnSpc>
        <a:spcBef>
          <a:spcPct val="0"/>
        </a:spcBef>
        <a:spcAft>
          <a:spcPct val="0"/>
        </a:spcAft>
        <a:defRPr sz="3200" b="1">
          <a:solidFill>
            <a:schemeClr val="tx1"/>
          </a:solidFill>
          <a:latin typeface="Tahoma" pitchFamily="34" charset="0"/>
        </a:defRPr>
      </a:lvl8pPr>
      <a:lvl9pPr marL="1828683" algn="ctr" defTabSz="761951"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1" indent="-109531" algn="l" defTabSz="761951"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17" indent="-114293" algn="l" defTabSz="761951" rtl="0" eaLnBrk="0" fontAlgn="base" hangingPunct="0">
        <a:spcBef>
          <a:spcPct val="25000"/>
        </a:spcBef>
        <a:spcAft>
          <a:spcPct val="0"/>
        </a:spcAft>
        <a:buClr>
          <a:schemeClr val="tx1"/>
        </a:buClr>
        <a:buSzPct val="80000"/>
        <a:buChar char="•"/>
        <a:defRPr sz="2200">
          <a:solidFill>
            <a:srgbClr val="480024"/>
          </a:solidFill>
          <a:latin typeface="+mn-lt"/>
        </a:defRPr>
      </a:lvl2pPr>
      <a:lvl3pPr marL="565114" indent="-112706" algn="l" defTabSz="761951" rtl="0" eaLnBrk="0" fontAlgn="base" hangingPunct="0">
        <a:spcBef>
          <a:spcPct val="25000"/>
        </a:spcBef>
        <a:spcAft>
          <a:spcPct val="0"/>
        </a:spcAft>
        <a:buClr>
          <a:schemeClr val="tx1"/>
        </a:buClr>
        <a:buSzPct val="80000"/>
        <a:buChar char="•"/>
        <a:defRPr sz="2000">
          <a:solidFill>
            <a:srgbClr val="0B2200"/>
          </a:solidFill>
          <a:latin typeface="+mn-lt"/>
        </a:defRPr>
      </a:lvl3pPr>
      <a:lvl4pPr marL="787350" indent="-107943" algn="l" defTabSz="761951" rtl="0" eaLnBrk="0" fontAlgn="base" hangingPunct="0">
        <a:spcBef>
          <a:spcPct val="20000"/>
        </a:spcBef>
        <a:spcAft>
          <a:spcPct val="0"/>
        </a:spcAft>
        <a:buClr>
          <a:schemeClr val="tx1"/>
        </a:buClr>
        <a:buSzPct val="80000"/>
        <a:buChar char="•"/>
        <a:defRPr sz="2000">
          <a:solidFill>
            <a:srgbClr val="543800"/>
          </a:solidFill>
          <a:latin typeface="+mn-lt"/>
        </a:defRPr>
      </a:lvl4pPr>
      <a:lvl5pPr marL="1020698" indent="-119055" algn="l" defTabSz="761951" rtl="0" eaLnBrk="0" fontAlgn="base" hangingPunct="0">
        <a:spcBef>
          <a:spcPct val="20000"/>
        </a:spcBef>
        <a:spcAft>
          <a:spcPct val="0"/>
        </a:spcAft>
        <a:buClr>
          <a:schemeClr val="tx1"/>
        </a:buClr>
        <a:buSzPct val="80000"/>
        <a:buChar char="•"/>
        <a:defRPr sz="1600">
          <a:solidFill>
            <a:srgbClr val="330066"/>
          </a:solidFill>
          <a:latin typeface="+mn-lt"/>
        </a:defRPr>
      </a:lvl5pPr>
      <a:lvl6pPr marL="1477869" indent="-119055" algn="l" defTabSz="761951" rtl="0" eaLnBrk="0" fontAlgn="base" hangingPunct="0">
        <a:spcBef>
          <a:spcPct val="20000"/>
        </a:spcBef>
        <a:spcAft>
          <a:spcPct val="0"/>
        </a:spcAft>
        <a:buClr>
          <a:schemeClr val="tx1"/>
        </a:buClr>
        <a:buSzPct val="80000"/>
        <a:buChar char="•"/>
        <a:defRPr sz="1600">
          <a:solidFill>
            <a:srgbClr val="330066"/>
          </a:solidFill>
          <a:latin typeface="+mn-lt"/>
        </a:defRPr>
      </a:lvl6pPr>
      <a:lvl7pPr marL="1935039" indent="-119055" algn="l" defTabSz="761951" rtl="0" eaLnBrk="0" fontAlgn="base" hangingPunct="0">
        <a:spcBef>
          <a:spcPct val="20000"/>
        </a:spcBef>
        <a:spcAft>
          <a:spcPct val="0"/>
        </a:spcAft>
        <a:buClr>
          <a:schemeClr val="tx1"/>
        </a:buClr>
        <a:buSzPct val="80000"/>
        <a:buChar char="•"/>
        <a:defRPr sz="1600">
          <a:solidFill>
            <a:srgbClr val="330066"/>
          </a:solidFill>
          <a:latin typeface="+mn-lt"/>
        </a:defRPr>
      </a:lvl7pPr>
      <a:lvl8pPr marL="2392209" indent="-119055" algn="l" defTabSz="761951" rtl="0" eaLnBrk="0" fontAlgn="base" hangingPunct="0">
        <a:spcBef>
          <a:spcPct val="20000"/>
        </a:spcBef>
        <a:spcAft>
          <a:spcPct val="0"/>
        </a:spcAft>
        <a:buClr>
          <a:schemeClr val="tx1"/>
        </a:buClr>
        <a:buSzPct val="80000"/>
        <a:buChar char="•"/>
        <a:defRPr sz="1600">
          <a:solidFill>
            <a:srgbClr val="330066"/>
          </a:solidFill>
          <a:latin typeface="+mn-lt"/>
        </a:defRPr>
      </a:lvl8pPr>
      <a:lvl9pPr marL="2849380" indent="-119055" algn="l" defTabSz="761951"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5" algn="l" defTabSz="914342" rtl="0" eaLnBrk="1" latinLnBrk="0" hangingPunct="1">
        <a:defRPr sz="1800" kern="1200">
          <a:solidFill>
            <a:schemeClr val="tx1"/>
          </a:solidFill>
          <a:latin typeface="+mn-lt"/>
          <a:ea typeface="+mn-ea"/>
          <a:cs typeface="+mn-cs"/>
        </a:defRPr>
      </a:lvl7pPr>
      <a:lvl8pPr marL="3200196"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21336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3" tIns="44447" rIns="90483" bIns="44447"/>
          <a:lstStyle/>
          <a:p>
            <a:pPr defTabSz="761951">
              <a:lnSpc>
                <a:spcPct val="95000"/>
              </a:lnSpc>
              <a:spcAft>
                <a:spcPct val="35000"/>
              </a:spcAft>
              <a:tabLst>
                <a:tab pos="1827096" algn="r"/>
                <a:tab pos="1939801" algn="l"/>
              </a:tabLst>
            </a:pPr>
            <a:r>
              <a:rPr lang="en-US" altLang="zh-CN" sz="2000" b="1" dirty="0">
                <a:latin typeface="Tahoma" pitchFamily="34" charset="0"/>
                <a:ea typeface="SimSun" pitchFamily="2" charset="-122"/>
              </a:rPr>
              <a:t>	Submitted To:	</a:t>
            </a:r>
            <a:r>
              <a:rPr lang="en-US" altLang="zh-CN" sz="2000" b="1" dirty="0" smtClean="0">
                <a:latin typeface="Tahoma" pitchFamily="34" charset="0"/>
                <a:ea typeface="SimSun" pitchFamily="2" charset="-122"/>
              </a:rPr>
              <a:t>IOP-BRO</a:t>
            </a:r>
            <a:endParaRPr lang="en-US" altLang="zh-CN" sz="2000" b="1" dirty="0">
              <a:latin typeface="Tahoma" pitchFamily="34" charset="0"/>
              <a:ea typeface="SimSun" pitchFamily="2" charset="-122"/>
            </a:endParaRPr>
          </a:p>
          <a:p>
            <a:pPr defTabSz="761951">
              <a:lnSpc>
                <a:spcPct val="95000"/>
              </a:lnSpc>
              <a:spcAft>
                <a:spcPct val="35000"/>
              </a:spcAft>
              <a:tabLst>
                <a:tab pos="1827096" algn="r"/>
                <a:tab pos="1939801" algn="l"/>
              </a:tabLst>
            </a:pPr>
            <a:r>
              <a:rPr lang="en-US" altLang="zh-CN" sz="2000" b="1" dirty="0">
                <a:latin typeface="Tahoma" pitchFamily="34" charset="0"/>
                <a:ea typeface="SimSun" pitchFamily="2" charset="-122"/>
              </a:rPr>
              <a:t>	Date:	</a:t>
            </a:r>
            <a:r>
              <a:rPr lang="en-US" altLang="zh-CN" sz="2000" b="1" dirty="0" smtClean="0">
                <a:latin typeface="Tahoma" pitchFamily="34" charset="0"/>
                <a:ea typeface="SimSun" pitchFamily="2" charset="-122"/>
              </a:rPr>
              <a:t>27</a:t>
            </a:r>
            <a:r>
              <a:rPr lang="en-US" altLang="zh-CN" sz="2000" b="1" dirty="0" smtClean="0">
                <a:latin typeface="Tahoma" pitchFamily="34" charset="0"/>
                <a:ea typeface="SimSun" pitchFamily="2" charset="-122"/>
              </a:rPr>
              <a:t> </a:t>
            </a:r>
            <a:r>
              <a:rPr lang="en-US" altLang="zh-CN" sz="2000" b="1" dirty="0">
                <a:latin typeface="Tahoma" pitchFamily="34" charset="0"/>
                <a:ea typeface="SimSun" pitchFamily="2" charset="-122"/>
              </a:rPr>
              <a:t>May 2013</a:t>
            </a:r>
          </a:p>
          <a:p>
            <a:pPr defTabSz="761951">
              <a:lnSpc>
                <a:spcPct val="95000"/>
              </a:lnSpc>
              <a:spcAft>
                <a:spcPct val="35000"/>
              </a:spcAft>
              <a:tabLst>
                <a:tab pos="1827096" algn="r"/>
                <a:tab pos="1939801" algn="l"/>
              </a:tabLst>
            </a:pPr>
            <a:r>
              <a:rPr lang="en-US" altLang="zh-CN" sz="2000" b="1" dirty="0">
                <a:latin typeface="Tahoma" pitchFamily="34" charset="0"/>
                <a:ea typeface="SimSun" pitchFamily="2" charset="-122"/>
              </a:rPr>
              <a:t>	Availability:	      Public            OMA Confidential</a:t>
            </a:r>
          </a:p>
          <a:p>
            <a:pPr defTabSz="761951">
              <a:lnSpc>
                <a:spcPct val="95000"/>
              </a:lnSpc>
              <a:spcAft>
                <a:spcPct val="35000"/>
              </a:spcAft>
              <a:tabLst>
                <a:tab pos="1827096" algn="r"/>
                <a:tab pos="1939801" algn="l"/>
              </a:tabLst>
            </a:pPr>
            <a:r>
              <a:rPr lang="en-US" altLang="zh-CN" sz="2000" b="1" dirty="0">
                <a:latin typeface="Tahoma" pitchFamily="34" charset="0"/>
                <a:ea typeface="SimSun" pitchFamily="2" charset="-122"/>
              </a:rPr>
              <a:t>	Contact:	Bryan Sullivan, AT&amp;T</a:t>
            </a:r>
          </a:p>
          <a:p>
            <a:pPr defTabSz="761951">
              <a:lnSpc>
                <a:spcPct val="95000"/>
              </a:lnSpc>
              <a:spcAft>
                <a:spcPct val="35000"/>
              </a:spcAft>
              <a:tabLst>
                <a:tab pos="1827096" algn="r"/>
                <a:tab pos="1939801" algn="l"/>
              </a:tabLst>
            </a:pPr>
            <a:r>
              <a:rPr lang="en-US" altLang="zh-CN" sz="2000" b="1" dirty="0">
                <a:latin typeface="Tahoma" pitchFamily="34" charset="0"/>
                <a:ea typeface="SimSun" pitchFamily="2" charset="-122"/>
              </a:rPr>
              <a:t>	Source:	AT&amp;T</a:t>
            </a:r>
          </a:p>
        </p:txBody>
      </p:sp>
      <p:sp>
        <p:nvSpPr>
          <p:cNvPr id="2052" name="Rectangle 4"/>
          <p:cNvSpPr>
            <a:spLocks noGrp="1" noChangeArrowheads="1"/>
          </p:cNvSpPr>
          <p:nvPr>
            <p:ph type="ctrTitle"/>
          </p:nvPr>
        </p:nvSpPr>
        <p:spPr>
          <a:xfrm>
            <a:off x="685801" y="228600"/>
            <a:ext cx="7994650" cy="1752600"/>
          </a:xfrm>
        </p:spPr>
        <p:txBody>
          <a:bodyPr anchor="t"/>
          <a:lstStyle/>
          <a:p>
            <a:pPr>
              <a:defRPr/>
            </a:pPr>
            <a:r>
              <a:rPr lang="it-IT" altLang="zh-CN" sz="1800" dirty="0">
                <a:ea typeface="SimSun" pitchFamily="2" charset="-122"/>
              </a:rPr>
              <a:t>OMA-IOP-BRO-2013-0024-INP_W3C_Open_Web_Testing_Program</a:t>
            </a:r>
            <a:r>
              <a:rPr lang="en-US" altLang="zh-CN" sz="1000" dirty="0">
                <a:ea typeface="SimSun" pitchFamily="2" charset="-122"/>
              </a:rPr>
              <a:t/>
            </a:r>
            <a:br>
              <a:rPr lang="en-US" altLang="zh-CN" sz="1000" dirty="0">
                <a:ea typeface="SimSun" pitchFamily="2" charset="-122"/>
              </a:rPr>
            </a:br>
            <a:r>
              <a:rPr lang="en-US" altLang="zh-CN" sz="1000" dirty="0">
                <a:ea typeface="SimSun" pitchFamily="2" charset="-122"/>
              </a:rPr>
              <a:t/>
            </a:r>
            <a:br>
              <a:rPr lang="en-US" altLang="zh-CN" sz="1000" dirty="0">
                <a:ea typeface="SimSun" pitchFamily="2" charset="-122"/>
              </a:rPr>
            </a:br>
            <a:r>
              <a:rPr lang="en-US" altLang="zh-CN" sz="1000" dirty="0">
                <a:ea typeface="SimSun" pitchFamily="2" charset="-122"/>
              </a:rPr>
              <a:t/>
            </a:r>
            <a:br>
              <a:rPr lang="en-US" altLang="zh-CN" sz="1000" dirty="0">
                <a:ea typeface="SimSun" pitchFamily="2" charset="-122"/>
              </a:rPr>
            </a:br>
            <a:r>
              <a:rPr lang="en-US" sz="3600" dirty="0"/>
              <a:t>W3C Open Web Testing Program</a:t>
            </a:r>
            <a:r>
              <a:rPr lang="en-US" sz="2800" dirty="0"/>
              <a:t/>
            </a:r>
            <a:br>
              <a:rPr lang="en-US" sz="2800" dirty="0"/>
            </a:br>
            <a:r>
              <a:rPr lang="en-US" sz="2800" dirty="0"/>
              <a:t>Value Proposition for Potential Supporters</a:t>
            </a:r>
            <a:endParaRPr lang="en-US" altLang="zh-CN" sz="4000" dirty="0">
              <a:ea typeface="SimSun" pitchFamily="2" charset="-122"/>
            </a:endParaRP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7" rIns="0" bIns="44447"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zh-CN" sz="1800" b="1" dirty="0" smtClean="0">
                <a:solidFill>
                  <a:srgbClr val="800000"/>
                </a:solidFill>
                <a:latin typeface="Tahoma" pitchFamily="34" charset="0"/>
                <a:ea typeface="SimSun" pitchFamily="2" charset="-122"/>
              </a:rPr>
              <a:t>X</a:t>
            </a:r>
            <a:endParaRPr lang="en-GB" altLang="zh-CN" sz="1800" b="1" dirty="0">
              <a:solidFill>
                <a:srgbClr val="800000"/>
              </a:solidFill>
              <a:latin typeface="Tahoma" pitchFamily="34" charset="0"/>
              <a:ea typeface="SimSun" pitchFamily="2" charset="-122"/>
            </a:endParaRPr>
          </a:p>
        </p:txBody>
      </p:sp>
      <p:sp>
        <p:nvSpPr>
          <p:cNvPr id="2054" name="Text Box 6"/>
          <p:cNvSpPr txBox="1">
            <a:spLocks noChangeArrowheads="1"/>
          </p:cNvSpPr>
          <p:nvPr/>
        </p:nvSpPr>
        <p:spPr bwMode="auto">
          <a:xfrm>
            <a:off x="4398965"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7" rIns="0" bIns="44447"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SimSun" pitchFamily="2" charset="-122"/>
            </a:endParaRPr>
          </a:p>
        </p:txBody>
      </p:sp>
      <p:sp>
        <p:nvSpPr>
          <p:cNvPr id="2055" name="Text Box 9"/>
          <p:cNvSpPr txBox="1">
            <a:spLocks noChangeArrowheads="1"/>
          </p:cNvSpPr>
          <p:nvPr/>
        </p:nvSpPr>
        <p:spPr bwMode="auto">
          <a:xfrm>
            <a:off x="1295401" y="5003800"/>
            <a:ext cx="6781800" cy="639402"/>
          </a:xfrm>
          <a:prstGeom prst="rect">
            <a:avLst/>
          </a:prstGeom>
          <a:solidFill>
            <a:srgbClr val="EAEAEA"/>
          </a:solidFill>
          <a:ln w="6350">
            <a:solidFill>
              <a:schemeClr val="tx1"/>
            </a:solidFill>
            <a:miter lim="800000"/>
            <a:headEnd/>
            <a:tailEnd/>
          </a:ln>
        </p:spPr>
        <p:txBody>
          <a:bodyPr lIns="91434" tIns="45718" rIns="91434" bIns="45718">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64051"/>
          </a:xfrm>
          <a:prstGeom prst="rect">
            <a:avLst/>
          </a:prstGeom>
          <a:solidFill>
            <a:srgbClr val="FFFF99"/>
          </a:solidFill>
          <a:ln w="6350">
            <a:solidFill>
              <a:schemeClr val="tx1"/>
            </a:solidFill>
            <a:miter lim="800000"/>
            <a:headEnd/>
            <a:tailEnd/>
          </a:ln>
        </p:spPr>
        <p:txBody>
          <a:bodyPr lIns="91434" tIns="45718" rIns="91434" bIns="45718">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l" defTabSz="936286" eaLnBrk="1" fontAlgn="auto" hangingPunct="1">
              <a:lnSpc>
                <a:spcPct val="100000"/>
              </a:lnSpc>
              <a:spcAft>
                <a:spcPts val="0"/>
              </a:spcAft>
              <a:defRPr/>
            </a:pPr>
            <a:r>
              <a:rPr lang="en-US" kern="1200" dirty="0">
                <a:solidFill>
                  <a:srgbClr val="067AB4"/>
                </a:solidFill>
                <a:latin typeface="Verdana" pitchFamily="34" charset="0"/>
              </a:rPr>
              <a:t>W3C Web Testing Activity</a:t>
            </a:r>
          </a:p>
        </p:txBody>
      </p:sp>
      <p:sp>
        <p:nvSpPr>
          <p:cNvPr id="18" name="Rectangle 17"/>
          <p:cNvSpPr/>
          <p:nvPr/>
        </p:nvSpPr>
        <p:spPr>
          <a:xfrm>
            <a:off x="556985" y="6378388"/>
            <a:ext cx="278855" cy="479263"/>
          </a:xfrm>
          <a:prstGeom prst="rect">
            <a:avLst/>
          </a:prstGeom>
        </p:spPr>
        <p:txBody>
          <a:bodyPr wrap="none" lIns="93629" tIns="46814" rIns="93629" bIns="46814">
            <a:spAutoFit/>
          </a:bodyPr>
          <a:lstStyle/>
          <a:p>
            <a:pPr marL="0" marR="0" lvl="0" indent="0" defTabSz="914400" eaLnBrk="1" fontAlgn="auto" latinLnBrk="0" hangingPunct="1">
              <a:lnSpc>
                <a:spcPts val="1024"/>
              </a:lnSpc>
              <a:spcBef>
                <a:spcPts val="0"/>
              </a:spcBef>
              <a:spcAft>
                <a:spcPts val="0"/>
              </a:spcAft>
              <a:buClrTx/>
              <a:buSzTx/>
              <a:buFontTx/>
              <a:buNone/>
              <a:tabLst/>
              <a:defRPr/>
            </a:pPr>
            <a:r>
              <a:rPr kumimoji="0" lang="en-US" sz="2500" b="0" i="0" u="none" strike="noStrike" kern="0" cap="none" spc="0" normalizeH="0" baseline="0" noProof="0" smtClean="0">
                <a:ln>
                  <a:noFill/>
                </a:ln>
                <a:solidFill>
                  <a:srgbClr val="808080"/>
                </a:solidFill>
                <a:effectLst/>
                <a:uLnTx/>
                <a:uFillTx/>
              </a:rPr>
              <a:t>.</a:t>
            </a:r>
          </a:p>
          <a:p>
            <a:pPr marL="0" marR="0" lvl="0" indent="0" defTabSz="914400" eaLnBrk="1" fontAlgn="auto" latinLnBrk="0" hangingPunct="1">
              <a:lnSpc>
                <a:spcPts val="1024"/>
              </a:lnSpc>
              <a:spcBef>
                <a:spcPts val="0"/>
              </a:spcBef>
              <a:spcAft>
                <a:spcPts val="0"/>
              </a:spcAft>
              <a:buClrTx/>
              <a:buSzTx/>
              <a:buFontTx/>
              <a:buNone/>
              <a:tabLst/>
              <a:defRPr/>
            </a:pPr>
            <a:r>
              <a:rPr kumimoji="0" lang="en-US" sz="2500" b="0" i="0" u="none" strike="noStrike" kern="0" cap="none" spc="0" normalizeH="0" baseline="0" noProof="0" smtClean="0">
                <a:ln>
                  <a:noFill/>
                </a:ln>
                <a:solidFill>
                  <a:srgbClr val="808080"/>
                </a:solidFill>
                <a:effectLst/>
                <a:uLnTx/>
                <a:uFillTx/>
              </a:rPr>
              <a:t>.</a:t>
            </a:r>
          </a:p>
          <a:p>
            <a:pPr marL="0" marR="0" lvl="0" indent="0" defTabSz="914400" eaLnBrk="1" fontAlgn="auto" latinLnBrk="0" hangingPunct="1">
              <a:lnSpc>
                <a:spcPts val="1024"/>
              </a:lnSpc>
              <a:spcBef>
                <a:spcPts val="0"/>
              </a:spcBef>
              <a:spcAft>
                <a:spcPts val="0"/>
              </a:spcAft>
              <a:buClrTx/>
              <a:buSzTx/>
              <a:buFontTx/>
              <a:buNone/>
              <a:tabLst/>
              <a:defRPr/>
            </a:pPr>
            <a:r>
              <a:rPr kumimoji="0" lang="en-US" sz="2500" b="0" i="0" u="none" strike="noStrike" kern="0" cap="none" spc="0" normalizeH="0" baseline="0" noProof="0" smtClean="0">
                <a:ln>
                  <a:noFill/>
                </a:ln>
                <a:solidFill>
                  <a:srgbClr val="808080"/>
                </a:solidFill>
                <a:effectLst/>
                <a:uLnTx/>
                <a:uFillTx/>
              </a:rPr>
              <a:t>.</a:t>
            </a:r>
            <a:endParaRPr kumimoji="0" lang="en-US" sz="2500" b="0" i="0" u="none" strike="noStrike" kern="0" cap="none" spc="0" normalizeH="0" baseline="0" noProof="0">
              <a:ln>
                <a:noFill/>
              </a:ln>
              <a:solidFill>
                <a:srgbClr val="808080"/>
              </a:solidFill>
              <a:effectLst/>
              <a:uLnTx/>
              <a:uFillTx/>
            </a:endParaRPr>
          </a:p>
        </p:txBody>
      </p:sp>
      <p:grpSp>
        <p:nvGrpSpPr>
          <p:cNvPr id="69" name="Group 68"/>
          <p:cNvGrpSpPr/>
          <p:nvPr/>
        </p:nvGrpSpPr>
        <p:grpSpPr>
          <a:xfrm>
            <a:off x="696412" y="1196254"/>
            <a:ext cx="7841576" cy="5259117"/>
            <a:chOff x="234077" y="78035"/>
            <a:chExt cx="9050972" cy="6632927"/>
          </a:xfrm>
        </p:grpSpPr>
        <p:sp>
          <p:nvSpPr>
            <p:cNvPr id="5" name="Oval 4"/>
            <p:cNvSpPr/>
            <p:nvPr/>
          </p:nvSpPr>
          <p:spPr>
            <a:xfrm>
              <a:off x="2730897" y="2497102"/>
              <a:ext cx="4213384" cy="4213860"/>
            </a:xfrm>
            <a:prstGeom prst="ellipse">
              <a:avLst/>
            </a:prstGeom>
            <a:solidFill>
              <a:srgbClr val="6EBB1F">
                <a:lumMod val="75000"/>
              </a:srgbClr>
            </a:solidFill>
            <a:ln w="9525" cap="flat" cmpd="sng" algn="ctr">
              <a:noFill/>
              <a:prstDash val="solid"/>
            </a:ln>
            <a:effectLst/>
          </p:spPr>
          <p:txBody>
            <a:bodyPr lIns="0" tIns="0" rIns="0" bIns="0" rtlCol="0" anchor="b" anchorCtr="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Verdana"/>
                <a:ea typeface="+mn-ea"/>
                <a:cs typeface="+mn-cs"/>
              </a:endParaRPr>
            </a:p>
          </p:txBody>
        </p:sp>
        <p:sp>
          <p:nvSpPr>
            <p:cNvPr id="6" name="Oval 5"/>
            <p:cNvSpPr/>
            <p:nvPr/>
          </p:nvSpPr>
          <p:spPr>
            <a:xfrm>
              <a:off x="2730897" y="3784671"/>
              <a:ext cx="1964188" cy="1794792"/>
            </a:xfrm>
            <a:prstGeom prst="ellipse">
              <a:avLst/>
            </a:prstGeom>
            <a:solidFill>
              <a:srgbClr val="FF7200"/>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chemeClr val="bg1"/>
                  </a:solidFill>
                  <a:effectLst/>
                  <a:uLnTx/>
                  <a:uFillTx/>
                  <a:latin typeface="Verdana"/>
                  <a:ea typeface="+mn-ea"/>
                  <a:cs typeface="+mn-cs"/>
                </a:rPr>
                <a:t>Web Testing Interest Group</a:t>
              </a:r>
              <a:endParaRPr kumimoji="0" lang="en-US" sz="1200" b="0" i="0" u="none" strike="noStrike" kern="0" cap="none" spc="0" normalizeH="0" baseline="0" noProof="0" dirty="0">
                <a:ln>
                  <a:noFill/>
                </a:ln>
                <a:solidFill>
                  <a:schemeClr val="bg1"/>
                </a:solidFill>
                <a:effectLst/>
                <a:uLnTx/>
                <a:uFillTx/>
                <a:latin typeface="Verdana"/>
                <a:ea typeface="+mn-ea"/>
                <a:cs typeface="+mn-cs"/>
              </a:endParaRPr>
            </a:p>
          </p:txBody>
        </p:sp>
        <p:sp>
          <p:nvSpPr>
            <p:cNvPr id="7" name="Oval 6"/>
            <p:cNvSpPr/>
            <p:nvPr/>
          </p:nvSpPr>
          <p:spPr>
            <a:xfrm>
              <a:off x="4929161" y="3784671"/>
              <a:ext cx="2015119" cy="1794792"/>
            </a:xfrm>
            <a:prstGeom prst="ellipse">
              <a:avLst/>
            </a:prstGeom>
            <a:solidFill>
              <a:srgbClr val="7CC6FF"/>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Verdana"/>
                  <a:ea typeface="+mn-ea"/>
                  <a:cs typeface="+mn-cs"/>
                </a:rPr>
                <a:t>Browser Testing and Tools Working Group</a:t>
              </a:r>
              <a:endParaRPr kumimoji="0" lang="en-US" sz="1200" b="0" i="0" u="none" strike="noStrike" kern="0" cap="none" spc="0" normalizeH="0" baseline="0" noProof="0" dirty="0">
                <a:ln>
                  <a:noFill/>
                </a:ln>
                <a:solidFill>
                  <a:srgbClr val="FFFFFF"/>
                </a:solidFill>
                <a:effectLst/>
                <a:uLnTx/>
                <a:uFillTx/>
                <a:latin typeface="Verdana"/>
                <a:ea typeface="+mn-ea"/>
                <a:cs typeface="+mn-cs"/>
              </a:endParaRPr>
            </a:p>
          </p:txBody>
        </p:sp>
        <p:sp>
          <p:nvSpPr>
            <p:cNvPr id="8" name="Vertical Scroll 7"/>
            <p:cNvSpPr/>
            <p:nvPr/>
          </p:nvSpPr>
          <p:spPr>
            <a:xfrm>
              <a:off x="3355102" y="5306342"/>
              <a:ext cx="780256"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Best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Practices</a:t>
              </a:r>
              <a:endParaRPr kumimoji="0" lang="en-US" sz="1050" b="0" i="0" u="none" strike="noStrike" kern="0" cap="none" spc="0" normalizeH="0" baseline="0" noProof="0">
                <a:ln>
                  <a:noFill/>
                </a:ln>
                <a:solidFill>
                  <a:srgbClr val="FFFFFF"/>
                </a:solidFill>
                <a:effectLst/>
                <a:uLnTx/>
                <a:uFillTx/>
                <a:latin typeface="Verdana"/>
                <a:ea typeface="+mn-ea"/>
                <a:cs typeface="+mn-cs"/>
              </a:endParaRPr>
            </a:p>
          </p:txBody>
        </p:sp>
        <p:sp>
          <p:nvSpPr>
            <p:cNvPr id="9" name="Vertical Scroll 8"/>
            <p:cNvSpPr/>
            <p:nvPr/>
          </p:nvSpPr>
          <p:spPr>
            <a:xfrm>
              <a:off x="5397315" y="5345360"/>
              <a:ext cx="780256"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Testing API Reqs</a:t>
              </a:r>
              <a:endParaRPr kumimoji="0" lang="en-US" sz="1050" b="0" i="0" u="none" strike="noStrike" kern="0" cap="none" spc="0" normalizeH="0" baseline="0" noProof="0">
                <a:ln>
                  <a:noFill/>
                </a:ln>
                <a:solidFill>
                  <a:srgbClr val="FFFFFF"/>
                </a:solidFill>
                <a:effectLst/>
                <a:uLnTx/>
                <a:uFillTx/>
                <a:latin typeface="Verdana"/>
                <a:ea typeface="+mn-ea"/>
                <a:cs typeface="+mn-cs"/>
              </a:endParaRPr>
            </a:p>
          </p:txBody>
        </p:sp>
        <p:sp>
          <p:nvSpPr>
            <p:cNvPr id="10" name="Can 9"/>
            <p:cNvSpPr/>
            <p:nvPr/>
          </p:nvSpPr>
          <p:spPr>
            <a:xfrm>
              <a:off x="3667205" y="2731205"/>
              <a:ext cx="559726" cy="606635"/>
            </a:xfrm>
            <a:prstGeom prst="can">
              <a:avLst/>
            </a:prstGeom>
            <a:solidFill>
              <a:srgbClr val="FCB314"/>
            </a:solidFill>
            <a:ln w="9525" cap="flat" cmpd="sng" algn="ctr">
              <a:solidFill>
                <a:srgbClr val="80808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Tests</a:t>
              </a:r>
              <a:endParaRPr kumimoji="0" lang="en-US" sz="1050" b="0" i="0" u="none" strike="noStrike" kern="0" cap="none" spc="0" normalizeH="0" baseline="0" noProof="0">
                <a:ln>
                  <a:noFill/>
                </a:ln>
                <a:solidFill>
                  <a:srgbClr val="FFFFFF"/>
                </a:solidFill>
                <a:effectLst/>
                <a:uLnTx/>
                <a:uFillTx/>
                <a:latin typeface="Verdana"/>
                <a:ea typeface="+mn-ea"/>
                <a:cs typeface="+mn-cs"/>
              </a:endParaRPr>
            </a:p>
          </p:txBody>
        </p:sp>
        <p:sp>
          <p:nvSpPr>
            <p:cNvPr id="11" name="Can 10"/>
            <p:cNvSpPr/>
            <p:nvPr/>
          </p:nvSpPr>
          <p:spPr>
            <a:xfrm>
              <a:off x="5461794" y="2731205"/>
              <a:ext cx="559726" cy="606635"/>
            </a:xfrm>
            <a:prstGeom prst="can">
              <a:avLst/>
            </a:prstGeom>
            <a:solidFill>
              <a:srgbClr val="FCB314"/>
            </a:solidFill>
            <a:ln w="9525" cap="flat" cmpd="sng" algn="ctr">
              <a:solidFill>
                <a:srgbClr val="80808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Results</a:t>
              </a:r>
              <a:endParaRPr kumimoji="0" lang="en-US" sz="1050" b="0" i="0" u="none" strike="noStrike" kern="0" cap="none" spc="0" normalizeH="0" baseline="0" noProof="0">
                <a:ln>
                  <a:noFill/>
                </a:ln>
                <a:solidFill>
                  <a:srgbClr val="FFFFFF"/>
                </a:solidFill>
                <a:effectLst/>
                <a:uLnTx/>
                <a:uFillTx/>
                <a:latin typeface="Verdana"/>
                <a:ea typeface="+mn-ea"/>
                <a:cs typeface="+mn-cs"/>
              </a:endParaRPr>
            </a:p>
          </p:txBody>
        </p:sp>
        <p:sp>
          <p:nvSpPr>
            <p:cNvPr id="12" name="Flowchart: Predefined Process 11"/>
            <p:cNvSpPr/>
            <p:nvPr/>
          </p:nvSpPr>
          <p:spPr>
            <a:xfrm>
              <a:off x="4232351" y="2768364"/>
              <a:ext cx="1229444" cy="546241"/>
            </a:xfrm>
            <a:prstGeom prst="flowChartPredefinedProcess">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latin typeface="Verdana"/>
                  <a:ea typeface="+mn-ea"/>
                  <a:cs typeface="+mn-cs"/>
                </a:rPr>
                <a:t>Test Framework</a:t>
              </a:r>
              <a:endParaRPr kumimoji="0" lang="en-US" sz="1050" b="0" i="0" u="none" strike="noStrike" kern="0" cap="none" spc="0" normalizeH="0" baseline="0" noProof="0">
                <a:ln>
                  <a:noFill/>
                </a:ln>
                <a:solidFill>
                  <a:srgbClr val="FFFFFF"/>
                </a:solidFill>
                <a:effectLst/>
                <a:uLnTx/>
                <a:uFillTx/>
                <a:latin typeface="Verdana"/>
                <a:ea typeface="+mn-ea"/>
                <a:cs typeface="+mn-cs"/>
              </a:endParaRPr>
            </a:p>
          </p:txBody>
        </p:sp>
        <p:sp>
          <p:nvSpPr>
            <p:cNvPr id="13" name="Rectangle 12"/>
            <p:cNvSpPr/>
            <p:nvPr/>
          </p:nvSpPr>
          <p:spPr>
            <a:xfrm>
              <a:off x="3637896" y="5926045"/>
              <a:ext cx="2362669" cy="429780"/>
            </a:xfrm>
            <a:prstGeom prst="rect">
              <a:avLst/>
            </a:prstGeom>
          </p:spPr>
          <p:txBody>
            <a:bodyPr wrap="non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smtClean="0">
                  <a:ln>
                    <a:noFill/>
                  </a:ln>
                  <a:solidFill>
                    <a:srgbClr val="FFFFFF"/>
                  </a:solidFill>
                  <a:effectLst/>
                  <a:uLnTx/>
                  <a:uFillTx/>
                </a:rPr>
                <a:t>Web Testing Activity</a:t>
              </a:r>
              <a:endParaRPr kumimoji="0" lang="en-US" sz="1600" b="0" i="0" u="none" strike="noStrike" kern="0" cap="none" spc="0" normalizeH="0" baseline="0" noProof="0">
                <a:ln>
                  <a:noFill/>
                </a:ln>
                <a:solidFill>
                  <a:srgbClr val="FFFFFF"/>
                </a:solidFill>
                <a:effectLst/>
                <a:uLnTx/>
                <a:uFillTx/>
              </a:endParaRPr>
            </a:p>
          </p:txBody>
        </p:sp>
        <p:sp>
          <p:nvSpPr>
            <p:cNvPr id="14" name="Oval 13"/>
            <p:cNvSpPr/>
            <p:nvPr/>
          </p:nvSpPr>
          <p:spPr>
            <a:xfrm>
              <a:off x="234077" y="3072142"/>
              <a:ext cx="858282" cy="819362"/>
            </a:xfrm>
            <a:prstGeom prst="ellipse">
              <a:avLst/>
            </a:prstGeom>
            <a:solidFill>
              <a:srgbClr val="7CC6FF"/>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Verdana"/>
                  <a:ea typeface="+mn-ea"/>
                  <a:cs typeface="+mn-cs"/>
                </a:rPr>
                <a:t>HTML WG</a:t>
              </a:r>
              <a:endParaRPr kumimoji="0" lang="en-US" sz="900" b="0" i="0" u="none" strike="noStrike" kern="0" cap="none" spc="0" normalizeH="0" baseline="0" noProof="0">
                <a:ln>
                  <a:noFill/>
                </a:ln>
                <a:solidFill>
                  <a:srgbClr val="FFFFFF"/>
                </a:solidFill>
                <a:effectLst/>
                <a:uLnTx/>
                <a:uFillTx/>
                <a:latin typeface="Verdana"/>
                <a:ea typeface="+mn-ea"/>
                <a:cs typeface="+mn-cs"/>
              </a:endParaRPr>
            </a:p>
          </p:txBody>
        </p:sp>
        <p:sp>
          <p:nvSpPr>
            <p:cNvPr id="15" name="Oval 14"/>
            <p:cNvSpPr/>
            <p:nvPr/>
          </p:nvSpPr>
          <p:spPr>
            <a:xfrm>
              <a:off x="234077" y="3852487"/>
              <a:ext cx="858282" cy="819362"/>
            </a:xfrm>
            <a:prstGeom prst="ellipse">
              <a:avLst/>
            </a:prstGeom>
            <a:solidFill>
              <a:srgbClr val="7CC6FF"/>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Verdana"/>
                  <a:ea typeface="+mn-ea"/>
                  <a:cs typeface="+mn-cs"/>
                </a:rPr>
                <a:t>CSS WG</a:t>
              </a:r>
              <a:endParaRPr kumimoji="0" lang="en-US" sz="900" b="0" i="0" u="none" strike="noStrike" kern="0" cap="none" spc="0" normalizeH="0" baseline="0" noProof="0">
                <a:ln>
                  <a:noFill/>
                </a:ln>
                <a:solidFill>
                  <a:srgbClr val="FFFFFF"/>
                </a:solidFill>
                <a:effectLst/>
                <a:uLnTx/>
                <a:uFillTx/>
                <a:latin typeface="Verdana"/>
                <a:ea typeface="+mn-ea"/>
                <a:cs typeface="+mn-cs"/>
              </a:endParaRPr>
            </a:p>
          </p:txBody>
        </p:sp>
        <p:sp>
          <p:nvSpPr>
            <p:cNvPr id="16" name="Oval 15"/>
            <p:cNvSpPr/>
            <p:nvPr/>
          </p:nvSpPr>
          <p:spPr>
            <a:xfrm>
              <a:off x="234077" y="4632831"/>
              <a:ext cx="858282" cy="819362"/>
            </a:xfrm>
            <a:prstGeom prst="ellipse">
              <a:avLst/>
            </a:prstGeom>
            <a:solidFill>
              <a:srgbClr val="7CC6FF"/>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Verdana"/>
                  <a:ea typeface="+mn-ea"/>
                  <a:cs typeface="+mn-cs"/>
                </a:rPr>
                <a:t>Device API WG</a:t>
              </a:r>
              <a:endParaRPr kumimoji="0" lang="en-US" sz="900" b="0" i="0" u="none" strike="noStrike" kern="0" cap="none" spc="0" normalizeH="0" baseline="0" noProof="0">
                <a:ln>
                  <a:noFill/>
                </a:ln>
                <a:solidFill>
                  <a:srgbClr val="FFFFFF"/>
                </a:solidFill>
                <a:effectLst/>
                <a:uLnTx/>
                <a:uFillTx/>
                <a:latin typeface="Verdana"/>
                <a:ea typeface="+mn-ea"/>
                <a:cs typeface="+mn-cs"/>
              </a:endParaRPr>
            </a:p>
          </p:txBody>
        </p:sp>
        <p:sp>
          <p:nvSpPr>
            <p:cNvPr id="17" name="Oval 16"/>
            <p:cNvSpPr/>
            <p:nvPr/>
          </p:nvSpPr>
          <p:spPr>
            <a:xfrm>
              <a:off x="234077" y="5413176"/>
              <a:ext cx="858282" cy="819362"/>
            </a:xfrm>
            <a:prstGeom prst="ellipse">
              <a:avLst/>
            </a:prstGeom>
            <a:solidFill>
              <a:srgbClr val="7CC6FF"/>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err="1" smtClean="0">
                  <a:ln>
                    <a:noFill/>
                  </a:ln>
                  <a:solidFill>
                    <a:srgbClr val="FFFFFF"/>
                  </a:solidFill>
                  <a:effectLst/>
                  <a:uLnTx/>
                  <a:uFillTx/>
                  <a:latin typeface="Verdana"/>
                  <a:ea typeface="+mn-ea"/>
                  <a:cs typeface="+mn-cs"/>
                </a:rPr>
                <a:t>Webapps</a:t>
              </a:r>
              <a:r>
                <a:rPr kumimoji="0" lang="en-US" sz="900" b="0" i="0" u="none" strike="noStrike" kern="0" cap="none" spc="0" normalizeH="0" baseline="0" noProof="0" dirty="0" smtClean="0">
                  <a:ln>
                    <a:noFill/>
                  </a:ln>
                  <a:solidFill>
                    <a:srgbClr val="FFFFFF"/>
                  </a:solidFill>
                  <a:effectLst/>
                  <a:uLnTx/>
                  <a:uFillTx/>
                  <a:latin typeface="Verdana"/>
                  <a:ea typeface="+mn-ea"/>
                  <a:cs typeface="+mn-cs"/>
                </a:rPr>
                <a:t> WG</a:t>
              </a:r>
              <a:endParaRPr kumimoji="0" lang="en-US" sz="900" b="0" i="0" u="none" strike="noStrike" kern="0" cap="none" spc="0" normalizeH="0" baseline="0" noProof="0" dirty="0">
                <a:ln>
                  <a:noFill/>
                </a:ln>
                <a:solidFill>
                  <a:srgbClr val="FFFFFF"/>
                </a:solidFill>
                <a:effectLst/>
                <a:uLnTx/>
                <a:uFillTx/>
                <a:latin typeface="Verdana"/>
                <a:ea typeface="+mn-ea"/>
                <a:cs typeface="+mn-cs"/>
              </a:endParaRPr>
            </a:p>
          </p:txBody>
        </p:sp>
        <p:sp>
          <p:nvSpPr>
            <p:cNvPr id="19" name="Vertical Scroll 18"/>
            <p:cNvSpPr/>
            <p:nvPr/>
          </p:nvSpPr>
          <p:spPr>
            <a:xfrm>
              <a:off x="1014333" y="3228211"/>
              <a:ext cx="624205"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smtClean="0">
                  <a:ln>
                    <a:noFill/>
                  </a:ln>
                  <a:solidFill>
                    <a:srgbClr val="FFFFFF"/>
                  </a:solidFill>
                  <a:effectLst/>
                  <a:uLnTx/>
                  <a:uFillTx/>
                  <a:latin typeface="Verdana"/>
                  <a:ea typeface="+mn-ea"/>
                  <a:cs typeface="+mn-cs"/>
                </a:rPr>
                <a:t>HTML5</a:t>
              </a:r>
              <a:endParaRPr kumimoji="0" lang="en-US" sz="800" b="0" i="0" u="none" strike="noStrike" kern="0" cap="none" spc="0" normalizeH="0" baseline="0" noProof="0">
                <a:ln>
                  <a:noFill/>
                </a:ln>
                <a:solidFill>
                  <a:srgbClr val="FFFFFF"/>
                </a:solidFill>
                <a:effectLst/>
                <a:uLnTx/>
                <a:uFillTx/>
                <a:latin typeface="Verdana"/>
                <a:ea typeface="+mn-ea"/>
                <a:cs typeface="+mn-cs"/>
              </a:endParaRPr>
            </a:p>
          </p:txBody>
        </p:sp>
        <p:sp>
          <p:nvSpPr>
            <p:cNvPr id="20" name="Vertical Scroll 19"/>
            <p:cNvSpPr/>
            <p:nvPr/>
          </p:nvSpPr>
          <p:spPr>
            <a:xfrm>
              <a:off x="1014333" y="3969539"/>
              <a:ext cx="624205"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smtClean="0">
                  <a:ln>
                    <a:noFill/>
                  </a:ln>
                  <a:solidFill>
                    <a:srgbClr val="FFFFFF"/>
                  </a:solidFill>
                  <a:effectLst/>
                  <a:uLnTx/>
                  <a:uFillTx/>
                  <a:latin typeface="Verdana"/>
                  <a:ea typeface="+mn-ea"/>
                  <a:cs typeface="+mn-cs"/>
                </a:rPr>
                <a:t>CSS3</a:t>
              </a:r>
              <a:endParaRPr kumimoji="0" lang="en-US" sz="800" b="0" i="0" u="none" strike="noStrike" kern="0" cap="none" spc="0" normalizeH="0" baseline="0" noProof="0">
                <a:ln>
                  <a:noFill/>
                </a:ln>
                <a:solidFill>
                  <a:srgbClr val="FFFFFF"/>
                </a:solidFill>
                <a:effectLst/>
                <a:uLnTx/>
                <a:uFillTx/>
                <a:latin typeface="Verdana"/>
                <a:ea typeface="+mn-ea"/>
                <a:cs typeface="+mn-cs"/>
              </a:endParaRPr>
            </a:p>
          </p:txBody>
        </p:sp>
        <p:sp>
          <p:nvSpPr>
            <p:cNvPr id="21" name="Vertical Scroll 20"/>
            <p:cNvSpPr/>
            <p:nvPr/>
          </p:nvSpPr>
          <p:spPr>
            <a:xfrm>
              <a:off x="1014333" y="4749883"/>
              <a:ext cx="624205"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smtClean="0">
                  <a:ln>
                    <a:noFill/>
                  </a:ln>
                  <a:solidFill>
                    <a:srgbClr val="FFFFFF"/>
                  </a:solidFill>
                  <a:effectLst/>
                  <a:uLnTx/>
                  <a:uFillTx/>
                  <a:latin typeface="Verdana"/>
                  <a:ea typeface="+mn-ea"/>
                  <a:cs typeface="+mn-cs"/>
                </a:rPr>
                <a:t>Camera API</a:t>
              </a:r>
              <a:endParaRPr kumimoji="0" lang="en-US" sz="800" b="0" i="0" u="none" strike="noStrike" kern="0" cap="none" spc="0" normalizeH="0" baseline="0" noProof="0">
                <a:ln>
                  <a:noFill/>
                </a:ln>
                <a:solidFill>
                  <a:srgbClr val="FFFFFF"/>
                </a:solidFill>
                <a:effectLst/>
                <a:uLnTx/>
                <a:uFillTx/>
                <a:latin typeface="Verdana"/>
                <a:ea typeface="+mn-ea"/>
                <a:cs typeface="+mn-cs"/>
              </a:endParaRPr>
            </a:p>
          </p:txBody>
        </p:sp>
        <p:sp>
          <p:nvSpPr>
            <p:cNvPr id="22" name="Vertical Scroll 21"/>
            <p:cNvSpPr/>
            <p:nvPr/>
          </p:nvSpPr>
          <p:spPr>
            <a:xfrm>
              <a:off x="1014333" y="5530228"/>
              <a:ext cx="624205" cy="585258"/>
            </a:xfrm>
            <a:prstGeom prst="verticalScroll">
              <a:avLst/>
            </a:prstGeom>
            <a:solidFill>
              <a:srgbClr val="FCB314"/>
            </a:solidFill>
            <a:ln w="9525" cap="flat" cmpd="sng" algn="ctr">
              <a:solidFill>
                <a:srgbClr val="808080"/>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smtClean="0">
                  <a:ln>
                    <a:noFill/>
                  </a:ln>
                  <a:solidFill>
                    <a:srgbClr val="FFFFFF"/>
                  </a:solidFill>
                  <a:effectLst/>
                  <a:uLnTx/>
                  <a:uFillTx/>
                  <a:latin typeface="Verdana"/>
                  <a:ea typeface="+mn-ea"/>
                  <a:cs typeface="+mn-cs"/>
                </a:rPr>
                <a:t>Web Sockets</a:t>
              </a:r>
              <a:endParaRPr kumimoji="0" lang="en-US" sz="800" b="0" i="0" u="none" strike="noStrike" kern="0" cap="none" spc="0" normalizeH="0" baseline="0" noProof="0">
                <a:ln>
                  <a:noFill/>
                </a:ln>
                <a:solidFill>
                  <a:srgbClr val="FFFFFF"/>
                </a:solidFill>
                <a:effectLst/>
                <a:uLnTx/>
                <a:uFillTx/>
                <a:latin typeface="Verdana"/>
                <a:ea typeface="+mn-ea"/>
                <a:cs typeface="+mn-cs"/>
              </a:endParaRPr>
            </a:p>
          </p:txBody>
        </p:sp>
        <p:sp>
          <p:nvSpPr>
            <p:cNvPr id="23" name="Curved Up Arrow 22"/>
            <p:cNvSpPr/>
            <p:nvPr/>
          </p:nvSpPr>
          <p:spPr>
            <a:xfrm>
              <a:off x="1794589" y="4799120"/>
              <a:ext cx="936308" cy="345509"/>
            </a:xfrm>
            <a:prstGeom prst="curvedUpArrow">
              <a:avLst/>
            </a:prstGeom>
            <a:solidFill>
              <a:srgbClr val="067AB4"/>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24" name="Curved Up Arrow 23"/>
            <p:cNvSpPr/>
            <p:nvPr/>
          </p:nvSpPr>
          <p:spPr>
            <a:xfrm rot="10800000">
              <a:off x="1750004" y="4343026"/>
              <a:ext cx="936308" cy="345509"/>
            </a:xfrm>
            <a:prstGeom prst="curvedUpArrow">
              <a:avLst/>
            </a:prstGeom>
            <a:solidFill>
              <a:srgbClr val="067AB4"/>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25" name="Rectangle 24"/>
            <p:cNvSpPr/>
            <p:nvPr/>
          </p:nvSpPr>
          <p:spPr>
            <a:xfrm>
              <a:off x="1716565" y="5169929"/>
              <a:ext cx="1105049"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Collect assets and methods</a:t>
              </a:r>
              <a:endParaRPr kumimoji="0" lang="en-US" sz="1050" b="0" i="0" u="none" strike="noStrike" kern="0" cap="none" spc="0" normalizeH="0" baseline="0" noProof="0">
                <a:ln>
                  <a:noFill/>
                </a:ln>
                <a:solidFill>
                  <a:sysClr val="windowText" lastClr="000000"/>
                </a:solidFill>
                <a:effectLst/>
                <a:uLnTx/>
                <a:uFillTx/>
              </a:endParaRPr>
            </a:p>
          </p:txBody>
        </p:sp>
        <p:sp>
          <p:nvSpPr>
            <p:cNvPr id="26" name="Rectangle 25"/>
            <p:cNvSpPr/>
            <p:nvPr/>
          </p:nvSpPr>
          <p:spPr>
            <a:xfrm>
              <a:off x="1638540" y="3708038"/>
              <a:ext cx="1183074"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Text" lastClr="000000"/>
                  </a:solidFill>
                  <a:effectLst/>
                  <a:uLnTx/>
                  <a:uFillTx/>
                </a:rPr>
                <a:t>Promote tools and methods adoption</a:t>
              </a:r>
              <a:endParaRPr kumimoji="0" lang="en-US" sz="1050" b="0" i="0" u="none" strike="noStrike" kern="0" cap="none" spc="0" normalizeH="0" baseline="0" noProof="0" dirty="0">
                <a:ln>
                  <a:noFill/>
                </a:ln>
                <a:solidFill>
                  <a:sysClr val="windowText" lastClr="000000"/>
                </a:solidFill>
                <a:effectLst/>
                <a:uLnTx/>
                <a:uFillTx/>
              </a:endParaRPr>
            </a:p>
          </p:txBody>
        </p:sp>
        <p:sp>
          <p:nvSpPr>
            <p:cNvPr id="27" name="Flowchart: Alternate Process 26"/>
            <p:cNvSpPr/>
            <p:nvPr/>
          </p:nvSpPr>
          <p:spPr>
            <a:xfrm>
              <a:off x="8426767" y="3628602"/>
              <a:ext cx="858282" cy="361374"/>
            </a:xfrm>
            <a:prstGeom prst="flowChartAlternateProcess">
              <a:avLst/>
            </a:prstGeom>
            <a:solidFill>
              <a:srgbClr val="FCB314">
                <a:lumMod val="75000"/>
              </a:srgbClr>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smtClean="0">
                  <a:ln>
                    <a:noFill/>
                  </a:ln>
                  <a:solidFill>
                    <a:srgbClr val="FFFFFF"/>
                  </a:solidFill>
                  <a:effectLst/>
                  <a:uLnTx/>
                  <a:uFillTx/>
                  <a:latin typeface="Verdana"/>
                  <a:ea typeface="+mn-ea"/>
                  <a:cs typeface="+mn-cs"/>
                </a:rPr>
                <a:t>Firefox</a:t>
              </a:r>
              <a:endParaRPr kumimoji="0" lang="en-US" sz="1100" b="0" i="0" u="none" strike="noStrike" kern="0" cap="none" spc="0" normalizeH="0" baseline="0" noProof="0">
                <a:ln>
                  <a:noFill/>
                </a:ln>
                <a:solidFill>
                  <a:srgbClr val="FFFFFF"/>
                </a:solidFill>
                <a:effectLst/>
                <a:uLnTx/>
                <a:uFillTx/>
                <a:latin typeface="Verdana"/>
                <a:ea typeface="+mn-ea"/>
                <a:cs typeface="+mn-cs"/>
              </a:endParaRPr>
            </a:p>
          </p:txBody>
        </p:sp>
        <p:sp>
          <p:nvSpPr>
            <p:cNvPr id="28" name="Flowchart: Alternate Process 27"/>
            <p:cNvSpPr/>
            <p:nvPr/>
          </p:nvSpPr>
          <p:spPr>
            <a:xfrm>
              <a:off x="8426767" y="4018776"/>
              <a:ext cx="858282" cy="361374"/>
            </a:xfrm>
            <a:prstGeom prst="flowChartAlternateProcess">
              <a:avLst/>
            </a:prstGeom>
            <a:solidFill>
              <a:srgbClr val="FCB314">
                <a:lumMod val="75000"/>
              </a:srgbClr>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smtClean="0">
                  <a:ln>
                    <a:noFill/>
                  </a:ln>
                  <a:solidFill>
                    <a:srgbClr val="FFFFFF"/>
                  </a:solidFill>
                  <a:effectLst/>
                  <a:uLnTx/>
                  <a:uFillTx/>
                  <a:latin typeface="Verdana"/>
                  <a:ea typeface="+mn-ea"/>
                  <a:cs typeface="+mn-cs"/>
                </a:rPr>
                <a:t>IE</a:t>
              </a:r>
              <a:endParaRPr kumimoji="0" lang="en-US" sz="1100" b="0" i="0" u="none" strike="noStrike" kern="0" cap="none" spc="0" normalizeH="0" baseline="0" noProof="0">
                <a:ln>
                  <a:noFill/>
                </a:ln>
                <a:solidFill>
                  <a:srgbClr val="FFFFFF"/>
                </a:solidFill>
                <a:effectLst/>
                <a:uLnTx/>
                <a:uFillTx/>
                <a:latin typeface="Verdana"/>
                <a:ea typeface="+mn-ea"/>
                <a:cs typeface="+mn-cs"/>
              </a:endParaRPr>
            </a:p>
          </p:txBody>
        </p:sp>
        <p:sp>
          <p:nvSpPr>
            <p:cNvPr id="29" name="Flowchart: Alternate Process 28"/>
            <p:cNvSpPr/>
            <p:nvPr/>
          </p:nvSpPr>
          <p:spPr>
            <a:xfrm>
              <a:off x="8426767" y="4408948"/>
              <a:ext cx="858282" cy="361374"/>
            </a:xfrm>
            <a:prstGeom prst="flowChartAlternateProcess">
              <a:avLst/>
            </a:prstGeom>
            <a:solidFill>
              <a:srgbClr val="FCB314">
                <a:lumMod val="75000"/>
              </a:srgbClr>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smtClean="0">
                  <a:ln>
                    <a:noFill/>
                  </a:ln>
                  <a:solidFill>
                    <a:srgbClr val="FFFFFF"/>
                  </a:solidFill>
                  <a:effectLst/>
                  <a:uLnTx/>
                  <a:uFillTx/>
                  <a:latin typeface="Verdana"/>
                  <a:ea typeface="+mn-ea"/>
                  <a:cs typeface="+mn-cs"/>
                </a:rPr>
                <a:t>Safari</a:t>
              </a:r>
              <a:endParaRPr kumimoji="0" lang="en-US" sz="1100" b="0" i="0" u="none" strike="noStrike" kern="0" cap="none" spc="0" normalizeH="0" baseline="0" noProof="0">
                <a:ln>
                  <a:noFill/>
                </a:ln>
                <a:solidFill>
                  <a:srgbClr val="FFFFFF"/>
                </a:solidFill>
                <a:effectLst/>
                <a:uLnTx/>
                <a:uFillTx/>
                <a:latin typeface="Verdana"/>
                <a:ea typeface="+mn-ea"/>
                <a:cs typeface="+mn-cs"/>
              </a:endParaRPr>
            </a:p>
          </p:txBody>
        </p:sp>
        <p:sp>
          <p:nvSpPr>
            <p:cNvPr id="30" name="Flowchart: Alternate Process 29"/>
            <p:cNvSpPr/>
            <p:nvPr/>
          </p:nvSpPr>
          <p:spPr>
            <a:xfrm>
              <a:off x="8426767" y="4799120"/>
              <a:ext cx="858282" cy="361374"/>
            </a:xfrm>
            <a:prstGeom prst="flowChartAlternateProcess">
              <a:avLst/>
            </a:prstGeom>
            <a:solidFill>
              <a:srgbClr val="FCB314">
                <a:lumMod val="75000"/>
              </a:srgbClr>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smtClean="0">
                  <a:ln>
                    <a:noFill/>
                  </a:ln>
                  <a:solidFill>
                    <a:srgbClr val="FFFFFF"/>
                  </a:solidFill>
                  <a:effectLst/>
                  <a:uLnTx/>
                  <a:uFillTx/>
                  <a:latin typeface="Verdana"/>
                  <a:ea typeface="+mn-ea"/>
                  <a:cs typeface="+mn-cs"/>
                </a:rPr>
                <a:t>Chrome</a:t>
              </a:r>
              <a:endParaRPr kumimoji="0" lang="en-US" sz="1100" b="0" i="0" u="none" strike="noStrike" kern="0" cap="none" spc="0" normalizeH="0" baseline="0" noProof="0">
                <a:ln>
                  <a:noFill/>
                </a:ln>
                <a:solidFill>
                  <a:srgbClr val="FFFFFF"/>
                </a:solidFill>
                <a:effectLst/>
                <a:uLnTx/>
                <a:uFillTx/>
                <a:latin typeface="Verdana"/>
                <a:ea typeface="+mn-ea"/>
                <a:cs typeface="+mn-cs"/>
              </a:endParaRPr>
            </a:p>
          </p:txBody>
        </p:sp>
        <p:sp>
          <p:nvSpPr>
            <p:cNvPr id="31" name="Flowchart: Alternate Process 30"/>
            <p:cNvSpPr/>
            <p:nvPr/>
          </p:nvSpPr>
          <p:spPr>
            <a:xfrm>
              <a:off x="8426767" y="5189291"/>
              <a:ext cx="858282" cy="361374"/>
            </a:xfrm>
            <a:prstGeom prst="flowChartAlternateProcess">
              <a:avLst/>
            </a:prstGeom>
            <a:solidFill>
              <a:srgbClr val="FCB314">
                <a:lumMod val="75000"/>
              </a:srgbClr>
            </a:solidFill>
            <a:ln w="9525" cap="flat" cmpd="sng" algn="ctr">
              <a:no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smtClean="0">
                  <a:ln>
                    <a:noFill/>
                  </a:ln>
                  <a:solidFill>
                    <a:srgbClr val="FFFFFF"/>
                  </a:solidFill>
                  <a:effectLst/>
                  <a:uLnTx/>
                  <a:uFillTx/>
                  <a:latin typeface="Verdana"/>
                  <a:ea typeface="+mn-ea"/>
                  <a:cs typeface="+mn-cs"/>
                </a:rPr>
                <a:t>Opera</a:t>
              </a:r>
              <a:endParaRPr kumimoji="0" lang="en-US" sz="1100" b="0" i="0" u="none" strike="noStrike" kern="0" cap="none" spc="0" normalizeH="0" baseline="0" noProof="0">
                <a:ln>
                  <a:noFill/>
                </a:ln>
                <a:solidFill>
                  <a:srgbClr val="FFFFFF"/>
                </a:solidFill>
                <a:effectLst/>
                <a:uLnTx/>
                <a:uFillTx/>
                <a:latin typeface="Verdana"/>
                <a:ea typeface="+mn-ea"/>
                <a:cs typeface="+mn-cs"/>
              </a:endParaRPr>
            </a:p>
          </p:txBody>
        </p:sp>
        <p:sp>
          <p:nvSpPr>
            <p:cNvPr id="32" name="Rectangle 31"/>
            <p:cNvSpPr/>
            <p:nvPr/>
          </p:nvSpPr>
          <p:spPr>
            <a:xfrm>
              <a:off x="8722549" y="5598042"/>
              <a:ext cx="316312" cy="604458"/>
            </a:xfrm>
            <a:prstGeom prst="rect">
              <a:avLst/>
            </a:prstGeom>
          </p:spPr>
          <p:txBody>
            <a:bodyPr wrap="none" lIns="93629" tIns="46814" rIns="93629" bIns="46814">
              <a:spAutoFit/>
            </a:bodyPr>
            <a:lstStyle/>
            <a:p>
              <a:pPr marL="0" marR="0" lvl="0" indent="0" defTabSz="914400" eaLnBrk="1" fontAlgn="auto" latinLnBrk="0" hangingPunct="1">
                <a:lnSpc>
                  <a:spcPts val="1024"/>
                </a:lnSpc>
                <a:spcBef>
                  <a:spcPts val="0"/>
                </a:spcBef>
                <a:spcAft>
                  <a:spcPts val="0"/>
                </a:spcAft>
                <a:buClrTx/>
                <a:buSzTx/>
                <a:buFontTx/>
                <a:buNone/>
                <a:tabLst/>
                <a:defRPr/>
              </a:pPr>
              <a:r>
                <a:rPr kumimoji="0" lang="en-US" b="0" i="0" u="none" strike="noStrike" kern="0" cap="none" spc="0" normalizeH="0" baseline="0" noProof="0" smtClean="0">
                  <a:ln>
                    <a:noFill/>
                  </a:ln>
                  <a:solidFill>
                    <a:srgbClr val="808080"/>
                  </a:solidFill>
                  <a:effectLst/>
                  <a:uLnTx/>
                  <a:uFillTx/>
                </a:rPr>
                <a:t>.</a:t>
              </a:r>
            </a:p>
            <a:p>
              <a:pPr marL="0" marR="0" lvl="0" indent="0" defTabSz="914400" eaLnBrk="1" fontAlgn="auto" latinLnBrk="0" hangingPunct="1">
                <a:lnSpc>
                  <a:spcPts val="1024"/>
                </a:lnSpc>
                <a:spcBef>
                  <a:spcPts val="0"/>
                </a:spcBef>
                <a:spcAft>
                  <a:spcPts val="0"/>
                </a:spcAft>
                <a:buClrTx/>
                <a:buSzTx/>
                <a:buFontTx/>
                <a:buNone/>
                <a:tabLst/>
                <a:defRPr/>
              </a:pPr>
              <a:r>
                <a:rPr kumimoji="0" lang="en-US" b="0" i="0" u="none" strike="noStrike" kern="0" cap="none" spc="0" normalizeH="0" baseline="0" noProof="0" smtClean="0">
                  <a:ln>
                    <a:noFill/>
                  </a:ln>
                  <a:solidFill>
                    <a:srgbClr val="808080"/>
                  </a:solidFill>
                  <a:effectLst/>
                  <a:uLnTx/>
                  <a:uFillTx/>
                </a:rPr>
                <a:t>.</a:t>
              </a:r>
            </a:p>
            <a:p>
              <a:pPr marL="0" marR="0" lvl="0" indent="0" defTabSz="914400" eaLnBrk="1" fontAlgn="auto" latinLnBrk="0" hangingPunct="1">
                <a:lnSpc>
                  <a:spcPts val="1024"/>
                </a:lnSpc>
                <a:spcBef>
                  <a:spcPts val="0"/>
                </a:spcBef>
                <a:spcAft>
                  <a:spcPts val="0"/>
                </a:spcAft>
                <a:buClrTx/>
                <a:buSzTx/>
                <a:buFontTx/>
                <a:buNone/>
                <a:tabLst/>
                <a:defRPr/>
              </a:pPr>
              <a:r>
                <a:rPr kumimoji="0" lang="en-US" b="0" i="0" u="none" strike="noStrike" kern="0" cap="none" spc="0" normalizeH="0" baseline="0" noProof="0" smtClean="0">
                  <a:ln>
                    <a:noFill/>
                  </a:ln>
                  <a:solidFill>
                    <a:srgbClr val="808080"/>
                  </a:solidFill>
                  <a:effectLst/>
                  <a:uLnTx/>
                  <a:uFillTx/>
                </a:rPr>
                <a:t>.</a:t>
              </a:r>
              <a:endParaRPr kumimoji="0" lang="en-US" b="0" i="0" u="none" strike="noStrike" kern="0" cap="none" spc="0" normalizeH="0" baseline="0" noProof="0">
                <a:ln>
                  <a:noFill/>
                </a:ln>
                <a:solidFill>
                  <a:srgbClr val="808080"/>
                </a:solidFill>
                <a:effectLst/>
                <a:uLnTx/>
                <a:uFillTx/>
              </a:endParaRPr>
            </a:p>
          </p:txBody>
        </p:sp>
        <p:sp>
          <p:nvSpPr>
            <p:cNvPr id="33" name="Curved Up Arrow 32"/>
            <p:cNvSpPr/>
            <p:nvPr/>
          </p:nvSpPr>
          <p:spPr>
            <a:xfrm>
              <a:off x="7113022" y="4773820"/>
              <a:ext cx="936308" cy="345509"/>
            </a:xfrm>
            <a:prstGeom prst="curvedUpArrow">
              <a:avLst/>
            </a:prstGeom>
            <a:solidFill>
              <a:srgbClr val="067AB4"/>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34" name="Curved Up Arrow 33"/>
            <p:cNvSpPr/>
            <p:nvPr/>
          </p:nvSpPr>
          <p:spPr>
            <a:xfrm rot="10800000">
              <a:off x="7068436" y="4317726"/>
              <a:ext cx="936308" cy="345509"/>
            </a:xfrm>
            <a:prstGeom prst="curvedUpArrow">
              <a:avLst/>
            </a:prstGeom>
            <a:solidFill>
              <a:srgbClr val="067AB4"/>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35" name="Rectangle 34"/>
            <p:cNvSpPr/>
            <p:nvPr/>
          </p:nvSpPr>
          <p:spPr>
            <a:xfrm>
              <a:off x="6866255" y="5144628"/>
              <a:ext cx="1482487"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Promote implementation  of test/debug APIs</a:t>
              </a:r>
              <a:endParaRPr kumimoji="0" lang="en-US" sz="1050" b="0" i="0" u="none" strike="noStrike" kern="0" cap="none" spc="0" normalizeH="0" baseline="0" noProof="0">
                <a:ln>
                  <a:noFill/>
                </a:ln>
                <a:solidFill>
                  <a:sysClr val="windowText" lastClr="000000"/>
                </a:solidFill>
                <a:effectLst/>
                <a:uLnTx/>
                <a:uFillTx/>
              </a:endParaRPr>
            </a:p>
          </p:txBody>
        </p:sp>
        <p:sp>
          <p:nvSpPr>
            <p:cNvPr id="36" name="Rectangle 35"/>
            <p:cNvSpPr/>
            <p:nvPr/>
          </p:nvSpPr>
          <p:spPr>
            <a:xfrm>
              <a:off x="6998085" y="3292312"/>
              <a:ext cx="1218829" cy="934407"/>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Text" lastClr="000000"/>
                  </a:solidFill>
                  <a:effectLst/>
                  <a:uLnTx/>
                  <a:uFillTx/>
                </a:rPr>
                <a:t>Drive specs based upon existing designs</a:t>
              </a:r>
              <a:endParaRPr kumimoji="0" lang="en-US" sz="1050" b="0" i="0" u="none" strike="noStrike" kern="0" cap="none" spc="0" normalizeH="0" baseline="0" noProof="0" dirty="0">
                <a:ln>
                  <a:noFill/>
                </a:ln>
                <a:solidFill>
                  <a:sysClr val="windowText" lastClr="000000"/>
                </a:solidFill>
                <a:effectLst/>
                <a:uLnTx/>
                <a:uFillTx/>
              </a:endParaRPr>
            </a:p>
          </p:txBody>
        </p:sp>
        <p:sp>
          <p:nvSpPr>
            <p:cNvPr id="37" name="Smiley Face 36"/>
            <p:cNvSpPr/>
            <p:nvPr/>
          </p:nvSpPr>
          <p:spPr>
            <a:xfrm>
              <a:off x="7880590" y="1281229"/>
              <a:ext cx="422023" cy="430958"/>
            </a:xfrm>
            <a:prstGeom prst="smileyFace">
              <a:avLst/>
            </a:prstGeom>
            <a:solidFill>
              <a:srgbClr val="FFFFFF"/>
            </a:solidFill>
            <a:ln w="9525" cap="flat" cmpd="sng" algn="ctr">
              <a:solidFill>
                <a:srgbClr val="808080"/>
              </a:solid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38" name="Rectangle 37"/>
            <p:cNvSpPr/>
            <p:nvPr/>
          </p:nvSpPr>
          <p:spPr>
            <a:xfrm>
              <a:off x="7554854" y="1712186"/>
              <a:ext cx="1482487"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Developers and communities</a:t>
              </a:r>
              <a:endParaRPr kumimoji="0" lang="en-US" sz="1050" b="0" i="0" u="none" strike="noStrike" kern="0" cap="none" spc="0" normalizeH="0" baseline="0" noProof="0">
                <a:ln>
                  <a:noFill/>
                </a:ln>
                <a:solidFill>
                  <a:sysClr val="windowText" lastClr="000000"/>
                </a:solidFill>
                <a:effectLst/>
                <a:uLnTx/>
                <a:uFillTx/>
              </a:endParaRPr>
            </a:p>
          </p:txBody>
        </p:sp>
        <p:sp>
          <p:nvSpPr>
            <p:cNvPr id="39" name="Right Arrow 38"/>
            <p:cNvSpPr/>
            <p:nvPr/>
          </p:nvSpPr>
          <p:spPr>
            <a:xfrm rot="19648696">
              <a:off x="6211537" y="2391832"/>
              <a:ext cx="1614186" cy="184824"/>
            </a:xfrm>
            <a:prstGeom prst="rightArrow">
              <a:avLst/>
            </a:prstGeom>
            <a:solidFill>
              <a:srgbClr val="FCB314">
                <a:lumMod val="75000"/>
              </a:srgbClr>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40" name="Rectangle 39"/>
            <p:cNvSpPr/>
            <p:nvPr/>
          </p:nvSpPr>
          <p:spPr>
            <a:xfrm rot="19609751">
              <a:off x="6428168" y="2458973"/>
              <a:ext cx="1429841"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Know what is supported</a:t>
              </a:r>
              <a:endParaRPr kumimoji="0" lang="en-US" sz="1050" b="0" i="0" u="none" strike="noStrike" kern="0" cap="none" spc="0" normalizeH="0" baseline="0" noProof="0">
                <a:ln>
                  <a:noFill/>
                </a:ln>
                <a:solidFill>
                  <a:sysClr val="windowText" lastClr="000000"/>
                </a:solidFill>
                <a:effectLst/>
                <a:uLnTx/>
                <a:uFillTx/>
              </a:endParaRPr>
            </a:p>
          </p:txBody>
        </p:sp>
        <p:sp>
          <p:nvSpPr>
            <p:cNvPr id="41" name="Right Arrow 40"/>
            <p:cNvSpPr/>
            <p:nvPr/>
          </p:nvSpPr>
          <p:spPr>
            <a:xfrm rot="16200000">
              <a:off x="8122183" y="2722748"/>
              <a:ext cx="1392800" cy="184803"/>
            </a:xfrm>
            <a:prstGeom prst="rightArrow">
              <a:avLst/>
            </a:prstGeom>
            <a:solidFill>
              <a:srgbClr val="FCB314">
                <a:lumMod val="75000"/>
              </a:srgbClr>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42" name="Rectangle 41"/>
            <p:cNvSpPr/>
            <p:nvPr/>
          </p:nvSpPr>
          <p:spPr>
            <a:xfrm>
              <a:off x="7802563" y="2341035"/>
              <a:ext cx="998270"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Automate app test and debug</a:t>
              </a:r>
              <a:endParaRPr kumimoji="0" lang="en-US" sz="1050" b="0" i="0" u="none" strike="noStrike" kern="0" cap="none" spc="0" normalizeH="0" baseline="0" noProof="0">
                <a:ln>
                  <a:noFill/>
                </a:ln>
                <a:solidFill>
                  <a:sysClr val="windowText" lastClr="000000"/>
                </a:solidFill>
                <a:effectLst/>
                <a:uLnTx/>
                <a:uFillTx/>
              </a:endParaRPr>
            </a:p>
          </p:txBody>
        </p:sp>
        <p:sp>
          <p:nvSpPr>
            <p:cNvPr id="43" name="Rectangle 42"/>
            <p:cNvSpPr/>
            <p:nvPr/>
          </p:nvSpPr>
          <p:spPr>
            <a:xfrm>
              <a:off x="3979308" y="1248553"/>
              <a:ext cx="1997013"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OEMs / vendors / certification programs</a:t>
              </a:r>
              <a:endParaRPr kumimoji="0" lang="en-US" sz="1050" b="0" i="0" u="none" strike="noStrike" kern="0" cap="none" spc="0" normalizeH="0" baseline="0" noProof="0">
                <a:ln>
                  <a:noFill/>
                </a:ln>
                <a:solidFill>
                  <a:sysClr val="windowText" lastClr="000000"/>
                </a:solidFill>
                <a:effectLst/>
                <a:uLnTx/>
                <a:uFillTx/>
              </a:endParaRPr>
            </a:p>
          </p:txBody>
        </p:sp>
        <p:sp>
          <p:nvSpPr>
            <p:cNvPr id="44" name="Smiley Face 43"/>
            <p:cNvSpPr/>
            <p:nvPr/>
          </p:nvSpPr>
          <p:spPr>
            <a:xfrm>
              <a:off x="4805695" y="858379"/>
              <a:ext cx="422023" cy="430958"/>
            </a:xfrm>
            <a:prstGeom prst="smileyFace">
              <a:avLst/>
            </a:prstGeom>
            <a:solidFill>
              <a:srgbClr val="FFFFFF"/>
            </a:solidFill>
            <a:ln w="9525" cap="flat" cmpd="sng" algn="ctr">
              <a:solidFill>
                <a:srgbClr val="808080"/>
              </a:solid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grpSp>
          <p:nvGrpSpPr>
            <p:cNvPr id="45" name="Group 52"/>
            <p:cNvGrpSpPr/>
            <p:nvPr/>
          </p:nvGrpSpPr>
          <p:grpSpPr>
            <a:xfrm rot="2504899" flipH="1">
              <a:off x="4555050" y="1647112"/>
              <a:ext cx="582243" cy="901762"/>
              <a:chOff x="4678185" y="1194501"/>
              <a:chExt cx="695248" cy="1044510"/>
            </a:xfrm>
          </p:grpSpPr>
          <p:sp>
            <p:nvSpPr>
              <p:cNvPr id="46" name="Curved Up Arrow 45"/>
              <p:cNvSpPr/>
              <p:nvPr/>
            </p:nvSpPr>
            <p:spPr>
              <a:xfrm rot="17819873">
                <a:off x="4747540" y="161311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47" name="Curved Up Arrow 46"/>
              <p:cNvSpPr/>
              <p:nvPr/>
            </p:nvSpPr>
            <p:spPr>
              <a:xfrm rot="7019873">
                <a:off x="4389679" y="148300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grpSp>
        <p:sp>
          <p:nvSpPr>
            <p:cNvPr id="48" name="Rectangle 47"/>
            <p:cNvSpPr/>
            <p:nvPr/>
          </p:nvSpPr>
          <p:spPr>
            <a:xfrm>
              <a:off x="3263529" y="1757178"/>
              <a:ext cx="1339983"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Automate browser / WRT testing</a:t>
              </a:r>
              <a:endParaRPr kumimoji="0" lang="en-US" sz="1050" b="0" i="0" u="none" strike="noStrike" kern="0" cap="none" spc="0" normalizeH="0" baseline="0" noProof="0">
                <a:ln>
                  <a:noFill/>
                </a:ln>
                <a:solidFill>
                  <a:sysClr val="windowText" lastClr="000000"/>
                </a:solidFill>
                <a:effectLst/>
                <a:uLnTx/>
                <a:uFillTx/>
              </a:endParaRPr>
            </a:p>
          </p:txBody>
        </p:sp>
        <p:sp>
          <p:nvSpPr>
            <p:cNvPr id="49" name="Rectangle 48"/>
            <p:cNvSpPr/>
            <p:nvPr/>
          </p:nvSpPr>
          <p:spPr>
            <a:xfrm>
              <a:off x="4993642" y="1794794"/>
              <a:ext cx="1652086"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Provide test results (implementation reports)</a:t>
              </a:r>
              <a:endParaRPr kumimoji="0" lang="en-US" sz="1050" b="0" i="0" u="none" strike="noStrike" kern="0" cap="none" spc="0" normalizeH="0" baseline="0" noProof="0">
                <a:ln>
                  <a:noFill/>
                </a:ln>
                <a:solidFill>
                  <a:sysClr val="windowText" lastClr="000000"/>
                </a:solidFill>
                <a:effectLst/>
                <a:uLnTx/>
                <a:uFillTx/>
              </a:endParaRPr>
            </a:p>
          </p:txBody>
        </p:sp>
        <p:sp>
          <p:nvSpPr>
            <p:cNvPr id="50" name="Right Arrow 49"/>
            <p:cNvSpPr/>
            <p:nvPr/>
          </p:nvSpPr>
          <p:spPr>
            <a:xfrm rot="18335847">
              <a:off x="3940663" y="3512412"/>
              <a:ext cx="526651" cy="184803"/>
            </a:xfrm>
            <a:prstGeom prst="rightArrow">
              <a:avLst/>
            </a:prstGeom>
            <a:solidFill>
              <a:srgbClr val="FFFFFF"/>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51" name="Rectangle 50"/>
            <p:cNvSpPr/>
            <p:nvPr/>
          </p:nvSpPr>
          <p:spPr>
            <a:xfrm>
              <a:off x="4263440" y="3292312"/>
              <a:ext cx="945391" cy="526824"/>
            </a:xfrm>
            <a:prstGeom prst="rect">
              <a:avLst/>
            </a:prstGeom>
          </p:spPr>
          <p:txBody>
            <a:bodyPr wrap="non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rPr>
                <a:t>Develop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rPr>
                <a:t>framework</a:t>
              </a:r>
              <a:endParaRPr kumimoji="0" lang="en-US" sz="1050" b="0" i="0" u="none" strike="noStrike" kern="0" cap="none" spc="0" normalizeH="0" baseline="0" noProof="0">
                <a:ln>
                  <a:noFill/>
                </a:ln>
                <a:solidFill>
                  <a:sysClr val="windowText" lastClr="000000"/>
                </a:solidFill>
                <a:effectLst/>
                <a:uLnTx/>
                <a:uFillTx/>
              </a:endParaRPr>
            </a:p>
          </p:txBody>
        </p:sp>
        <p:sp>
          <p:nvSpPr>
            <p:cNvPr id="52" name="Right Arrow 51"/>
            <p:cNvSpPr/>
            <p:nvPr/>
          </p:nvSpPr>
          <p:spPr>
            <a:xfrm rot="18335847">
              <a:off x="3568756" y="3463258"/>
              <a:ext cx="424036" cy="184803"/>
            </a:xfrm>
            <a:prstGeom prst="rightArrow">
              <a:avLst/>
            </a:prstGeom>
            <a:solidFill>
              <a:srgbClr val="FFFFFF"/>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53" name="Rectangle 52"/>
            <p:cNvSpPr/>
            <p:nvPr/>
          </p:nvSpPr>
          <p:spPr>
            <a:xfrm>
              <a:off x="3035568" y="3302603"/>
              <a:ext cx="729039"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rPr>
                <a:t>Publish tests</a:t>
              </a:r>
              <a:endParaRPr kumimoji="0" lang="en-US" sz="1050" b="0" i="0" u="none" strike="noStrike" kern="0" cap="none" spc="0" normalizeH="0" baseline="0" noProof="0">
                <a:ln>
                  <a:noFill/>
                </a:ln>
                <a:solidFill>
                  <a:sysClr val="windowText" lastClr="000000"/>
                </a:solidFill>
                <a:effectLst/>
                <a:uLnTx/>
                <a:uFillTx/>
              </a:endParaRPr>
            </a:p>
          </p:txBody>
        </p:sp>
        <p:sp>
          <p:nvSpPr>
            <p:cNvPr id="54" name="Right Arrow 53"/>
            <p:cNvSpPr/>
            <p:nvPr/>
          </p:nvSpPr>
          <p:spPr>
            <a:xfrm rot="19277902">
              <a:off x="4497336" y="3694589"/>
              <a:ext cx="1175760" cy="184824"/>
            </a:xfrm>
            <a:prstGeom prst="rightArrow">
              <a:avLst/>
            </a:prstGeom>
            <a:solidFill>
              <a:srgbClr val="FFFFFF"/>
            </a:solidFill>
            <a:ln w="9525" cap="flat" cmpd="sng" algn="ctr">
              <a:no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55" name="Rectangle 54"/>
            <p:cNvSpPr/>
            <p:nvPr/>
          </p:nvSpPr>
          <p:spPr>
            <a:xfrm>
              <a:off x="5461793" y="3328615"/>
              <a:ext cx="729039"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rgbClr val="FFFFFF"/>
                  </a:solidFill>
                  <a:effectLst/>
                  <a:uLnTx/>
                  <a:uFillTx/>
                </a:rPr>
                <a:t>Publish results</a:t>
              </a:r>
              <a:endParaRPr kumimoji="0" lang="en-US" sz="1050" b="0" i="0" u="none" strike="noStrike" kern="0" cap="none" spc="0" normalizeH="0" baseline="0" noProof="0">
                <a:ln>
                  <a:noFill/>
                </a:ln>
                <a:solidFill>
                  <a:sysClr val="windowText" lastClr="000000"/>
                </a:solidFill>
                <a:effectLst/>
                <a:uLnTx/>
                <a:uFillTx/>
              </a:endParaRPr>
            </a:p>
          </p:txBody>
        </p:sp>
        <p:sp>
          <p:nvSpPr>
            <p:cNvPr id="56" name="Smiley Face 55"/>
            <p:cNvSpPr/>
            <p:nvPr/>
          </p:nvSpPr>
          <p:spPr>
            <a:xfrm>
              <a:off x="6551840" y="387002"/>
              <a:ext cx="422023" cy="430958"/>
            </a:xfrm>
            <a:prstGeom prst="smileyFace">
              <a:avLst/>
            </a:prstGeom>
            <a:solidFill>
              <a:srgbClr val="FFFFFF"/>
            </a:solidFill>
            <a:ln w="9525" cap="flat" cmpd="sng" algn="ctr">
              <a:solidFill>
                <a:srgbClr val="808080"/>
              </a:solidFill>
              <a:prstDash val="solid"/>
            </a:ln>
            <a:effectLst/>
          </p:spPr>
          <p:txBody>
            <a:bodyPr lIns="93629" tIns="46814" rIns="93629"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Verdana"/>
                <a:ea typeface="+mn-ea"/>
                <a:cs typeface="+mn-cs"/>
              </a:endParaRPr>
            </a:p>
          </p:txBody>
        </p:sp>
        <p:sp>
          <p:nvSpPr>
            <p:cNvPr id="57" name="Rectangle 56"/>
            <p:cNvSpPr/>
            <p:nvPr/>
          </p:nvSpPr>
          <p:spPr>
            <a:xfrm>
              <a:off x="6349775" y="78035"/>
              <a:ext cx="910236" cy="323031"/>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Operators</a:t>
              </a:r>
              <a:endParaRPr kumimoji="0" lang="en-US" sz="1050" b="0" i="0" u="none" strike="noStrike" kern="0" cap="none" spc="0" normalizeH="0" baseline="0" noProof="0">
                <a:ln>
                  <a:noFill/>
                </a:ln>
                <a:solidFill>
                  <a:sysClr val="windowText" lastClr="000000"/>
                </a:solidFill>
                <a:effectLst/>
                <a:uLnTx/>
                <a:uFillTx/>
              </a:endParaRPr>
            </a:p>
          </p:txBody>
        </p:sp>
        <p:grpSp>
          <p:nvGrpSpPr>
            <p:cNvPr id="58" name="Group 63"/>
            <p:cNvGrpSpPr/>
            <p:nvPr/>
          </p:nvGrpSpPr>
          <p:grpSpPr>
            <a:xfrm rot="5400000" flipH="1">
              <a:off x="5705212" y="433104"/>
              <a:ext cx="539229" cy="881039"/>
              <a:chOff x="4678185" y="1194501"/>
              <a:chExt cx="695248" cy="1044510"/>
            </a:xfrm>
          </p:grpSpPr>
          <p:sp>
            <p:nvSpPr>
              <p:cNvPr id="59" name="Curved Up Arrow 58"/>
              <p:cNvSpPr/>
              <p:nvPr/>
            </p:nvSpPr>
            <p:spPr>
              <a:xfrm rot="17819873">
                <a:off x="4747540" y="161311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60" name="Curved Up Arrow 59"/>
              <p:cNvSpPr/>
              <p:nvPr/>
            </p:nvSpPr>
            <p:spPr>
              <a:xfrm rot="7019873">
                <a:off x="4389679" y="148300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grpSp>
        <p:sp>
          <p:nvSpPr>
            <p:cNvPr id="61" name="Rectangle 60"/>
            <p:cNvSpPr/>
            <p:nvPr/>
          </p:nvSpPr>
          <p:spPr>
            <a:xfrm>
              <a:off x="4993639" y="156069"/>
              <a:ext cx="1014333"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Lower certification costs</a:t>
              </a:r>
              <a:endParaRPr kumimoji="0" lang="en-US" sz="1050" b="0" i="0" u="none" strike="noStrike" kern="0" cap="none" spc="0" normalizeH="0" baseline="0" noProof="0">
                <a:ln>
                  <a:noFill/>
                </a:ln>
                <a:solidFill>
                  <a:sysClr val="windowText" lastClr="000000"/>
                </a:solidFill>
                <a:effectLst/>
                <a:uLnTx/>
                <a:uFillTx/>
              </a:endParaRPr>
            </a:p>
          </p:txBody>
        </p:sp>
        <p:sp>
          <p:nvSpPr>
            <p:cNvPr id="62" name="Rectangle 61"/>
            <p:cNvSpPr/>
            <p:nvPr/>
          </p:nvSpPr>
          <p:spPr>
            <a:xfrm>
              <a:off x="5851923" y="1092483"/>
              <a:ext cx="1092359"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Faster device certification</a:t>
              </a:r>
              <a:endParaRPr kumimoji="0" lang="en-US" sz="1050" b="0" i="0" u="none" strike="noStrike" kern="0" cap="none" spc="0" normalizeH="0" baseline="0" noProof="0">
                <a:ln>
                  <a:noFill/>
                </a:ln>
                <a:solidFill>
                  <a:sysClr val="windowText" lastClr="000000"/>
                </a:solidFill>
                <a:effectLst/>
                <a:uLnTx/>
                <a:uFillTx/>
              </a:endParaRPr>
            </a:p>
          </p:txBody>
        </p:sp>
        <p:grpSp>
          <p:nvGrpSpPr>
            <p:cNvPr id="63" name="Group 68"/>
            <p:cNvGrpSpPr/>
            <p:nvPr/>
          </p:nvGrpSpPr>
          <p:grpSpPr>
            <a:xfrm rot="5400000">
              <a:off x="7214192" y="590853"/>
              <a:ext cx="539229" cy="881039"/>
              <a:chOff x="4678185" y="1194501"/>
              <a:chExt cx="695248" cy="1044510"/>
            </a:xfrm>
          </p:grpSpPr>
          <p:sp>
            <p:nvSpPr>
              <p:cNvPr id="64" name="Curved Up Arrow 63"/>
              <p:cNvSpPr/>
              <p:nvPr/>
            </p:nvSpPr>
            <p:spPr>
              <a:xfrm rot="17819873">
                <a:off x="4747540" y="161311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sp>
            <p:nvSpPr>
              <p:cNvPr id="65" name="Curved Up Arrow 64"/>
              <p:cNvSpPr/>
              <p:nvPr/>
            </p:nvSpPr>
            <p:spPr>
              <a:xfrm rot="7019873">
                <a:off x="4389679" y="1483007"/>
                <a:ext cx="914400" cy="337387"/>
              </a:xfrm>
              <a:prstGeom prst="curvedUpArrow">
                <a:avLst/>
              </a:prstGeom>
              <a:solidFill>
                <a:srgbClr val="067AB4"/>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282828"/>
                  </a:solidFill>
                  <a:effectLst/>
                  <a:uLnTx/>
                  <a:uFillTx/>
                  <a:latin typeface="Verdana"/>
                  <a:ea typeface="+mn-ea"/>
                  <a:cs typeface="+mn-cs"/>
                </a:endParaRPr>
              </a:p>
            </p:txBody>
          </p:sp>
        </p:grpSp>
        <p:sp>
          <p:nvSpPr>
            <p:cNvPr id="66" name="Rectangle 65"/>
            <p:cNvSpPr/>
            <p:nvPr/>
          </p:nvSpPr>
          <p:spPr>
            <a:xfrm>
              <a:off x="7568487" y="385601"/>
              <a:ext cx="1014333" cy="730615"/>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sysClr val="windowText" lastClr="000000"/>
                  </a:solidFill>
                  <a:effectLst/>
                  <a:uLnTx/>
                  <a:uFillTx/>
                </a:rPr>
                <a:t>Higher quality apps</a:t>
              </a:r>
              <a:endParaRPr kumimoji="0" lang="en-US" sz="1050" b="0" i="0" u="none" strike="noStrike" kern="0" cap="none" spc="0" normalizeH="0" baseline="0" noProof="0" dirty="0">
                <a:ln>
                  <a:noFill/>
                </a:ln>
                <a:solidFill>
                  <a:sysClr val="windowText" lastClr="000000"/>
                </a:solidFill>
                <a:effectLst/>
                <a:uLnTx/>
                <a:uFillTx/>
              </a:endParaRPr>
            </a:p>
          </p:txBody>
        </p:sp>
        <p:sp>
          <p:nvSpPr>
            <p:cNvPr id="67" name="Rectangle 66"/>
            <p:cNvSpPr/>
            <p:nvPr/>
          </p:nvSpPr>
          <p:spPr>
            <a:xfrm>
              <a:off x="6821671" y="1293142"/>
              <a:ext cx="1092359" cy="526824"/>
            </a:xfrm>
            <a:prstGeom prst="rect">
              <a:avLst/>
            </a:prstGeom>
          </p:spPr>
          <p:txBody>
            <a:bodyPr wrap="square" lIns="93629" tIns="46814" rIns="93629" bIns="468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smtClean="0">
                  <a:ln>
                    <a:noFill/>
                  </a:ln>
                  <a:solidFill>
                    <a:sysClr val="windowText" lastClr="000000"/>
                  </a:solidFill>
                  <a:effectLst/>
                  <a:uLnTx/>
                  <a:uFillTx/>
                </a:rPr>
                <a:t>Faster app approval</a:t>
              </a:r>
              <a:endParaRPr kumimoji="0" lang="en-US" sz="1050" b="0" i="0" u="none" strike="noStrike" kern="0" cap="none" spc="0" normalizeH="0" baseline="0" noProof="0">
                <a:ln>
                  <a:noFill/>
                </a:ln>
                <a:solidFill>
                  <a:sysClr val="windowText" lastClr="000000"/>
                </a:solidFill>
                <a:effectLst/>
                <a:uLnTx/>
                <a:uFillTx/>
              </a:endParaRPr>
            </a:p>
          </p:txBody>
        </p:sp>
      </p:grpSp>
      <p:sp>
        <p:nvSpPr>
          <p:cNvPr id="68" name="Rectangle 67"/>
          <p:cNvSpPr/>
          <p:nvPr/>
        </p:nvSpPr>
        <p:spPr>
          <a:xfrm>
            <a:off x="234076" y="1165986"/>
            <a:ext cx="3121026" cy="1002285"/>
          </a:xfrm>
          <a:prstGeom prst="rect">
            <a:avLst/>
          </a:prstGeom>
        </p:spPr>
        <p:txBody>
          <a:bodyPr wrap="squar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How we viewed the activity when it started… still mostly representative of the current activity</a:t>
            </a:r>
            <a:endParaRPr kumimoji="0" lang="en-US" sz="16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77217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Prioritizing Test Focus</a:t>
            </a:r>
            <a:endParaRPr lang="en-US" dirty="0"/>
          </a:p>
        </p:txBody>
      </p:sp>
      <p:sp>
        <p:nvSpPr>
          <p:cNvPr id="4" name="Oval 3"/>
          <p:cNvSpPr/>
          <p:nvPr/>
        </p:nvSpPr>
        <p:spPr>
          <a:xfrm>
            <a:off x="1846606" y="1507490"/>
            <a:ext cx="4213384" cy="4213860"/>
          </a:xfrm>
          <a:prstGeom prst="ellipse">
            <a:avLst/>
          </a:prstGeom>
          <a:noFill/>
          <a:ln w="9525" cap="flat" cmpd="sng" algn="ctr">
            <a:solidFill>
              <a:srgbClr val="6EBB1F">
                <a:lumMod val="50000"/>
              </a:srgbClr>
            </a:solidFill>
            <a:prstDash val="solid"/>
          </a:ln>
          <a:effectLst/>
        </p:spPr>
        <p:txBody>
          <a:bodyPr lIns="0" tIns="0" rIns="0" bIns="0" rtlCol="0" anchor="b" anchorCtr="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Verdana"/>
              <a:ea typeface="+mn-ea"/>
              <a:cs typeface="+mn-cs"/>
            </a:endParaRPr>
          </a:p>
        </p:txBody>
      </p:sp>
      <p:sp>
        <p:nvSpPr>
          <p:cNvPr id="5" name="Rectangle 4"/>
          <p:cNvSpPr/>
          <p:nvPr/>
        </p:nvSpPr>
        <p:spPr>
          <a:xfrm>
            <a:off x="3340889" y="5259118"/>
            <a:ext cx="1421809"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Full spec</a:t>
            </a:r>
            <a:endParaRPr kumimoji="0" lang="en-US" sz="1800" b="0" i="0" u="none" strike="noStrike" kern="0" cap="none" spc="0" normalizeH="0" baseline="0" noProof="0" dirty="0">
              <a:ln>
                <a:noFill/>
              </a:ln>
              <a:solidFill>
                <a:sysClr val="windowText" lastClr="000000"/>
              </a:solidFill>
              <a:effectLst/>
              <a:uLnTx/>
              <a:uFillTx/>
            </a:endParaRPr>
          </a:p>
        </p:txBody>
      </p:sp>
      <p:sp>
        <p:nvSpPr>
          <p:cNvPr id="6" name="Oval 5"/>
          <p:cNvSpPr/>
          <p:nvPr/>
        </p:nvSpPr>
        <p:spPr>
          <a:xfrm>
            <a:off x="2314760" y="1975696"/>
            <a:ext cx="3277076" cy="3277447"/>
          </a:xfrm>
          <a:prstGeom prst="ellipse">
            <a:avLst/>
          </a:prstGeom>
          <a:noFill/>
          <a:ln w="9525" cap="flat" cmpd="sng" algn="ctr">
            <a:solidFill>
              <a:srgbClr val="6EBB1F">
                <a:lumMod val="50000"/>
              </a:srgbClr>
            </a:solidFill>
            <a:prstDash val="solid"/>
          </a:ln>
          <a:effectLst/>
        </p:spPr>
        <p:txBody>
          <a:bodyPr lIns="0" tIns="0" rIns="0" bIns="0" rtlCol="0" anchor="b" anchorCtr="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Verdana"/>
              <a:ea typeface="+mn-ea"/>
              <a:cs typeface="+mn-cs"/>
            </a:endParaRPr>
          </a:p>
        </p:txBody>
      </p:sp>
      <p:sp>
        <p:nvSpPr>
          <p:cNvPr id="7" name="Rectangle 6"/>
          <p:cNvSpPr/>
          <p:nvPr/>
        </p:nvSpPr>
        <p:spPr>
          <a:xfrm>
            <a:off x="3035287" y="4621837"/>
            <a:ext cx="1970036"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Implemented</a:t>
            </a:r>
            <a:endParaRPr kumimoji="0" lang="en-US" sz="1800" b="0" i="0" u="none" strike="noStrike" kern="0" cap="none" spc="0" normalizeH="0" baseline="0" noProof="0" dirty="0">
              <a:ln>
                <a:noFill/>
              </a:ln>
              <a:solidFill>
                <a:sysClr val="windowText" lastClr="000000"/>
              </a:solidFill>
              <a:effectLst/>
              <a:uLnTx/>
              <a:uFillTx/>
            </a:endParaRPr>
          </a:p>
        </p:txBody>
      </p:sp>
      <p:sp>
        <p:nvSpPr>
          <p:cNvPr id="8" name="Oval 7"/>
          <p:cNvSpPr/>
          <p:nvPr/>
        </p:nvSpPr>
        <p:spPr>
          <a:xfrm>
            <a:off x="2899952" y="2560955"/>
            <a:ext cx="2106692" cy="2106930"/>
          </a:xfrm>
          <a:prstGeom prst="ellipse">
            <a:avLst/>
          </a:prstGeom>
          <a:noFill/>
          <a:ln w="9525" cap="flat" cmpd="sng" algn="ctr">
            <a:solidFill>
              <a:srgbClr val="6EBB1F">
                <a:lumMod val="50000"/>
              </a:srgbClr>
            </a:solidFill>
            <a:prstDash val="solid"/>
          </a:ln>
          <a:effectLst/>
        </p:spPr>
        <p:txBody>
          <a:bodyPr lIns="0" tIns="0" rIns="0" bIns="0" rtlCol="0" anchor="b" anchorCtr="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Verdana"/>
              <a:ea typeface="+mn-ea"/>
              <a:cs typeface="+mn-cs"/>
            </a:endParaRPr>
          </a:p>
        </p:txBody>
      </p:sp>
      <p:sp>
        <p:nvSpPr>
          <p:cNvPr id="9" name="Rectangle 8"/>
          <p:cNvSpPr/>
          <p:nvPr/>
        </p:nvSpPr>
        <p:spPr>
          <a:xfrm>
            <a:off x="3169168" y="3425309"/>
            <a:ext cx="1867443"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Widely used</a:t>
            </a: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Oval 9"/>
          <p:cNvSpPr/>
          <p:nvPr/>
        </p:nvSpPr>
        <p:spPr>
          <a:xfrm>
            <a:off x="6718006" y="1728708"/>
            <a:ext cx="374523" cy="374565"/>
          </a:xfrm>
          <a:prstGeom prst="ellipse">
            <a:avLst/>
          </a:prstGeom>
          <a:solidFill>
            <a:srgbClr val="7CC6FF"/>
          </a:solidFill>
          <a:ln w="25400" cap="flat" cmpd="sng" algn="ctr">
            <a:solidFill>
              <a:srgbClr val="7CC6FF">
                <a:shade val="50000"/>
              </a:srgbClr>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Verdana"/>
              <a:ea typeface="+mn-ea"/>
              <a:cs typeface="+mn-cs"/>
            </a:endParaRPr>
          </a:p>
        </p:txBody>
      </p:sp>
      <p:sp>
        <p:nvSpPr>
          <p:cNvPr id="11" name="Rectangle 10"/>
          <p:cNvSpPr/>
          <p:nvPr/>
        </p:nvSpPr>
        <p:spPr>
          <a:xfrm>
            <a:off x="7113337" y="1758092"/>
            <a:ext cx="2210486"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Widely desired</a:t>
            </a: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Oval 11"/>
          <p:cNvSpPr/>
          <p:nvPr/>
        </p:nvSpPr>
        <p:spPr>
          <a:xfrm>
            <a:off x="2525429" y="3050744"/>
            <a:ext cx="374523" cy="374565"/>
          </a:xfrm>
          <a:prstGeom prst="ellipse">
            <a:avLst/>
          </a:prstGeom>
          <a:solidFill>
            <a:srgbClr val="7CC6FF"/>
          </a:solidFill>
          <a:ln w="25400" cap="flat" cmpd="sng" algn="ctr">
            <a:solidFill>
              <a:srgbClr val="7CC6FF">
                <a:shade val="50000"/>
              </a:srgbClr>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latin typeface="Verdana"/>
                <a:ea typeface="+mn-ea"/>
                <a:cs typeface="+mn-cs"/>
              </a:rPr>
              <a:t>2</a:t>
            </a:r>
            <a:endParaRPr kumimoji="0" lang="en-US" sz="1600" b="1" i="0" u="none" strike="noStrike" kern="0" cap="none" spc="0" normalizeH="0" baseline="0" noProof="0" dirty="0">
              <a:ln>
                <a:noFill/>
              </a:ln>
              <a:solidFill>
                <a:srgbClr val="FFFFFF"/>
              </a:solidFill>
              <a:effectLst/>
              <a:uLnTx/>
              <a:uFillTx/>
              <a:latin typeface="Verdana"/>
              <a:ea typeface="+mn-ea"/>
              <a:cs typeface="+mn-cs"/>
            </a:endParaRPr>
          </a:p>
        </p:txBody>
      </p:sp>
      <p:sp>
        <p:nvSpPr>
          <p:cNvPr id="13" name="Oval 12"/>
          <p:cNvSpPr/>
          <p:nvPr/>
        </p:nvSpPr>
        <p:spPr>
          <a:xfrm>
            <a:off x="6738813" y="2287955"/>
            <a:ext cx="374523" cy="374565"/>
          </a:xfrm>
          <a:prstGeom prst="ellipse">
            <a:avLst/>
          </a:prstGeom>
          <a:solidFill>
            <a:srgbClr val="FCB314"/>
          </a:solidFill>
          <a:ln w="25400" cap="flat" cmpd="sng" algn="ctr">
            <a:solidFill>
              <a:srgbClr val="FCB314">
                <a:shade val="50000"/>
              </a:srgbClr>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Verdana"/>
              <a:ea typeface="+mn-ea"/>
              <a:cs typeface="+mn-cs"/>
            </a:endParaRPr>
          </a:p>
        </p:txBody>
      </p:sp>
      <p:sp>
        <p:nvSpPr>
          <p:cNvPr id="14" name="Rectangle 13"/>
          <p:cNvSpPr/>
          <p:nvPr/>
        </p:nvSpPr>
        <p:spPr>
          <a:xfrm>
            <a:off x="7113337" y="2278322"/>
            <a:ext cx="1474707"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Exploring</a:t>
            </a:r>
            <a:endParaRPr kumimoji="0" lang="en-US" sz="1800" b="0" i="0" u="none" strike="noStrike" kern="0" cap="none" spc="0" normalizeH="0" baseline="0" noProof="0" dirty="0">
              <a:ln>
                <a:noFill/>
              </a:ln>
              <a:solidFill>
                <a:sysClr val="windowText" lastClr="000000"/>
              </a:solidFill>
              <a:effectLst/>
              <a:uLnTx/>
              <a:uFillTx/>
            </a:endParaRPr>
          </a:p>
        </p:txBody>
      </p:sp>
      <p:sp>
        <p:nvSpPr>
          <p:cNvPr id="15" name="Rectangle 14"/>
          <p:cNvSpPr/>
          <p:nvPr/>
        </p:nvSpPr>
        <p:spPr>
          <a:xfrm>
            <a:off x="3769997" y="2717024"/>
            <a:ext cx="360621"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1</a:t>
            </a:r>
            <a:endParaRPr kumimoji="0" lang="en-US" sz="1800" b="0" i="0" u="none" strike="noStrike" kern="0" cap="none" spc="0" normalizeH="0" baseline="0" noProof="0" dirty="0">
              <a:ln>
                <a:noFill/>
              </a:ln>
              <a:solidFill>
                <a:sysClr val="windowText" lastClr="000000"/>
              </a:solidFill>
              <a:effectLst/>
              <a:uLnTx/>
              <a:uFillTx/>
            </a:endParaRPr>
          </a:p>
        </p:txBody>
      </p:sp>
      <p:sp>
        <p:nvSpPr>
          <p:cNvPr id="16" name="Rectangle 15"/>
          <p:cNvSpPr/>
          <p:nvPr/>
        </p:nvSpPr>
        <p:spPr>
          <a:xfrm>
            <a:off x="3769997" y="2105755"/>
            <a:ext cx="360621"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4</a:t>
            </a:r>
            <a:endParaRPr kumimoji="0" lang="en-US" sz="1800" b="0" i="0" u="none" strike="noStrike" kern="0" cap="none" spc="0" normalizeH="0" baseline="0" noProof="0" dirty="0">
              <a:ln>
                <a:noFill/>
              </a:ln>
              <a:solidFill>
                <a:sysClr val="windowText" lastClr="000000"/>
              </a:solidFill>
              <a:effectLst/>
              <a:uLnTx/>
              <a:uFillTx/>
            </a:endParaRPr>
          </a:p>
        </p:txBody>
      </p:sp>
      <p:sp>
        <p:nvSpPr>
          <p:cNvPr id="17" name="Rectangle 16"/>
          <p:cNvSpPr/>
          <p:nvPr/>
        </p:nvSpPr>
        <p:spPr>
          <a:xfrm>
            <a:off x="3769997" y="1558457"/>
            <a:ext cx="360621" cy="426947"/>
          </a:xfrm>
          <a:prstGeom prst="rect">
            <a:avLst/>
          </a:prstGeom>
        </p:spPr>
        <p:txBody>
          <a:bodyPr wrap="non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5</a:t>
            </a:r>
            <a:endParaRPr kumimoji="0" lang="en-US" sz="1800" b="0" i="0" u="none" strike="noStrike" kern="0" cap="none" spc="0" normalizeH="0" baseline="0" noProof="0" dirty="0">
              <a:ln>
                <a:noFill/>
              </a:ln>
              <a:solidFill>
                <a:sysClr val="windowText" lastClr="000000"/>
              </a:solidFill>
              <a:effectLst/>
              <a:uLnTx/>
              <a:uFillTx/>
            </a:endParaRPr>
          </a:p>
        </p:txBody>
      </p:sp>
      <p:sp>
        <p:nvSpPr>
          <p:cNvPr id="18" name="Oval 17"/>
          <p:cNvSpPr/>
          <p:nvPr/>
        </p:nvSpPr>
        <p:spPr>
          <a:xfrm>
            <a:off x="2127500" y="4327134"/>
            <a:ext cx="374523" cy="374565"/>
          </a:xfrm>
          <a:prstGeom prst="ellipse">
            <a:avLst/>
          </a:prstGeom>
          <a:solidFill>
            <a:srgbClr val="7CC6FF"/>
          </a:solidFill>
          <a:ln w="25400" cap="flat" cmpd="sng" algn="ctr">
            <a:solidFill>
              <a:srgbClr val="7CC6FF">
                <a:shade val="50000"/>
              </a:srgbClr>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FFFFFF"/>
                </a:solidFill>
                <a:effectLst/>
                <a:uLnTx/>
                <a:uFillTx/>
                <a:latin typeface="Verdana"/>
                <a:ea typeface="+mn-ea"/>
                <a:cs typeface="+mn-cs"/>
              </a:rPr>
              <a:t>2</a:t>
            </a:r>
            <a:endParaRPr kumimoji="0" lang="en-US" sz="1600" b="1" i="0" u="none" strike="noStrike" kern="0" cap="none" spc="0" normalizeH="0" baseline="0" noProof="0" dirty="0">
              <a:ln>
                <a:noFill/>
              </a:ln>
              <a:solidFill>
                <a:srgbClr val="FFFFFF"/>
              </a:solidFill>
              <a:effectLst/>
              <a:uLnTx/>
              <a:uFillTx/>
              <a:latin typeface="Verdana"/>
              <a:ea typeface="+mn-ea"/>
              <a:cs typeface="+mn-cs"/>
            </a:endParaRPr>
          </a:p>
        </p:txBody>
      </p:sp>
      <p:sp>
        <p:nvSpPr>
          <p:cNvPr id="19" name="Oval 18"/>
          <p:cNvSpPr/>
          <p:nvPr/>
        </p:nvSpPr>
        <p:spPr>
          <a:xfrm>
            <a:off x="5097764" y="3239854"/>
            <a:ext cx="374523" cy="374565"/>
          </a:xfrm>
          <a:prstGeom prst="ellipse">
            <a:avLst/>
          </a:prstGeom>
          <a:solidFill>
            <a:srgbClr val="FCB314"/>
          </a:solidFill>
          <a:ln w="25400" cap="flat" cmpd="sng" algn="ctr">
            <a:solidFill>
              <a:srgbClr val="FCB314">
                <a:shade val="50000"/>
              </a:srgbClr>
            </a:solidFill>
            <a:prstDash val="solid"/>
          </a:ln>
          <a:effectLst/>
        </p:spPr>
        <p:txBody>
          <a:bodyPr lIns="0" tIns="46814" rIns="0" bIns="468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Verdana"/>
                <a:ea typeface="+mn-ea"/>
                <a:cs typeface="+mn-cs"/>
              </a:rPr>
              <a:t>3</a:t>
            </a:r>
          </a:p>
        </p:txBody>
      </p:sp>
      <p:sp>
        <p:nvSpPr>
          <p:cNvPr id="20" name="Rectangle 19"/>
          <p:cNvSpPr/>
          <p:nvPr/>
        </p:nvSpPr>
        <p:spPr>
          <a:xfrm>
            <a:off x="6314704" y="5003868"/>
            <a:ext cx="3048370" cy="1424143"/>
          </a:xfrm>
          <a:prstGeom prst="rect">
            <a:avLst/>
          </a:prstGeom>
        </p:spPr>
        <p:txBody>
          <a:bodyPr wrap="square" lIns="93629" tIns="46814" rIns="93629" bIns="4681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For (4), start with light testing and  expand as issues are found</a:t>
            </a:r>
            <a:endParaRPr kumimoji="0" lang="en-US" sz="1800" b="0" i="0" u="none" strike="noStrike" kern="0" cap="none" spc="0" normalizeH="0" baseline="0" noProof="0" dirty="0">
              <a:ln>
                <a:noFill/>
              </a:ln>
              <a:solidFill>
                <a:sysClr val="windowText" lastClr="000000"/>
              </a:solidFill>
              <a:effectLst/>
              <a:uLnTx/>
              <a:uFillTx/>
            </a:endParaRPr>
          </a:p>
        </p:txBody>
      </p:sp>
      <p:sp>
        <p:nvSpPr>
          <p:cNvPr id="21" name="Rectangle 20"/>
          <p:cNvSpPr/>
          <p:nvPr/>
        </p:nvSpPr>
        <p:spPr>
          <a:xfrm>
            <a:off x="103120" y="5721350"/>
            <a:ext cx="8156885" cy="938719"/>
          </a:xfrm>
          <a:prstGeom prst="rect">
            <a:avLst/>
          </a:prstGeom>
        </p:spPr>
        <p:txBody>
          <a:bodyPr wrap="square">
            <a:spAutoFit/>
          </a:bodyPr>
          <a:lstStyle/>
          <a:p>
            <a:pPr marL="342900" indent="-342900">
              <a:buFont typeface="+mj-lt"/>
              <a:buAutoNum type="arabicPeriod"/>
            </a:pPr>
            <a:r>
              <a:rPr lang="en-US" sz="1100" dirty="0"/>
              <a:t>Implemented and widely used, by </a:t>
            </a:r>
            <a:r>
              <a:rPr lang="en-US" sz="1100" dirty="0" err="1"/>
              <a:t>devs</a:t>
            </a:r>
            <a:r>
              <a:rPr lang="en-US" sz="1100" dirty="0"/>
              <a:t> or popular JS libraries</a:t>
            </a:r>
          </a:p>
          <a:p>
            <a:pPr marL="342900" indent="-342900">
              <a:buFont typeface="+mj-lt"/>
              <a:buAutoNum type="arabicPeriod"/>
            </a:pPr>
            <a:r>
              <a:rPr lang="en-US" sz="1100" dirty="0"/>
              <a:t>What </a:t>
            </a:r>
            <a:r>
              <a:rPr lang="en-US" sz="1100" dirty="0" err="1"/>
              <a:t>devs</a:t>
            </a:r>
            <a:r>
              <a:rPr lang="en-US" sz="1100" dirty="0"/>
              <a:t> want (widely anticipated), of the new features (implemented or not)</a:t>
            </a:r>
          </a:p>
          <a:p>
            <a:pPr marL="342900" indent="-342900">
              <a:buFont typeface="+mj-lt"/>
              <a:buAutoNum type="arabicPeriod"/>
            </a:pPr>
            <a:r>
              <a:rPr lang="en-US" sz="1100" dirty="0"/>
              <a:t>Implemented features </a:t>
            </a:r>
            <a:r>
              <a:rPr lang="en-US" sz="1100" dirty="0" err="1"/>
              <a:t>devs</a:t>
            </a:r>
            <a:r>
              <a:rPr lang="en-US" sz="1100" dirty="0"/>
              <a:t> are exploring use cases for</a:t>
            </a:r>
          </a:p>
          <a:p>
            <a:pPr marL="342900" indent="-342900">
              <a:buFont typeface="+mj-lt"/>
              <a:buAutoNum type="arabicPeriod"/>
            </a:pPr>
            <a:r>
              <a:rPr lang="en-US" sz="1100" dirty="0"/>
              <a:t>The rest of what is implemented, but not widely used or being explored</a:t>
            </a:r>
          </a:p>
          <a:p>
            <a:pPr marL="342900" indent="-342900">
              <a:buFont typeface="+mj-lt"/>
              <a:buAutoNum type="arabicPeriod"/>
            </a:pPr>
            <a:r>
              <a:rPr lang="en-US" sz="1100" dirty="0"/>
              <a:t>The rest of the features</a:t>
            </a:r>
          </a:p>
        </p:txBody>
      </p:sp>
      <p:sp>
        <p:nvSpPr>
          <p:cNvPr id="22" name="Rectangle 21"/>
          <p:cNvSpPr/>
          <p:nvPr/>
        </p:nvSpPr>
        <p:spPr>
          <a:xfrm>
            <a:off x="214720" y="1008878"/>
            <a:ext cx="4662080" cy="738652"/>
          </a:xfrm>
          <a:prstGeom prst="rect">
            <a:avLst/>
          </a:prstGeom>
        </p:spPr>
        <p:txBody>
          <a:bodyPr wrap="square" lIns="91429" tIns="45714" rIns="91429" bIns="45714">
            <a:spAutoFit/>
          </a:bodyPr>
          <a:lstStyle/>
          <a:p>
            <a:r>
              <a:rPr lang="en-US" sz="1400" dirty="0" smtClean="0"/>
              <a:t>However test assets are obtained, we are recommending a prioritized approach starting with widely used or desired features.</a:t>
            </a:r>
            <a:endParaRPr lang="en-US" sz="1400" dirty="0"/>
          </a:p>
        </p:txBody>
      </p:sp>
    </p:spTree>
    <p:extLst>
      <p:ext uri="{BB962C8B-B14F-4D97-AF65-F5344CB8AC3E}">
        <p14:creationId xmlns:p14="http://schemas.microsoft.com/office/powerpoint/2010/main" val="900963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the value proposition</a:t>
            </a:r>
            <a:br>
              <a:rPr lang="en-US" dirty="0" smtClean="0"/>
            </a:br>
            <a:r>
              <a:rPr lang="en-US" sz="2400" dirty="0" smtClean="0"/>
              <a:t>(a work in progress… your input is appreciated)</a:t>
            </a:r>
            <a:endParaRPr lang="en-US"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983924755"/>
              </p:ext>
            </p:extLst>
          </p:nvPr>
        </p:nvGraphicFramePr>
        <p:xfrm>
          <a:off x="221073" y="1235545"/>
          <a:ext cx="8946936" cy="4315296"/>
        </p:xfrm>
        <a:graphic>
          <a:graphicData uri="http://schemas.openxmlformats.org/drawingml/2006/table">
            <a:tbl>
              <a:tblPr firstRow="1" bandRow="1">
                <a:tableStyleId>{5C22544A-7EE6-4342-B048-85BDC9FD1C3A}</a:tableStyleId>
              </a:tblPr>
              <a:tblGrid>
                <a:gridCol w="3834402"/>
                <a:gridCol w="730362"/>
                <a:gridCol w="730362"/>
                <a:gridCol w="730362"/>
                <a:gridCol w="730362"/>
                <a:gridCol w="730362"/>
                <a:gridCol w="730362"/>
                <a:gridCol w="730362"/>
              </a:tblGrid>
              <a:tr h="144662">
                <a:tc>
                  <a:txBody>
                    <a:bodyPr/>
                    <a:lstStyle/>
                    <a:p>
                      <a:r>
                        <a:rPr lang="en-US" sz="1600" dirty="0" smtClean="0"/>
                        <a:t>Value</a:t>
                      </a:r>
                      <a:endParaRPr lang="en-US" sz="1600" dirty="0"/>
                    </a:p>
                  </a:txBody>
                  <a:tcPr marL="93631" marR="93631" marT="46821" marB="46821"/>
                </a:tc>
                <a:tc>
                  <a:txBody>
                    <a:bodyPr/>
                    <a:lstStyle/>
                    <a:p>
                      <a:pPr algn="ctr"/>
                      <a:r>
                        <a:rPr lang="en-US" sz="1200" dirty="0" err="1" smtClean="0"/>
                        <a:t>Devs</a:t>
                      </a:r>
                      <a:endParaRPr lang="en-US" sz="1200" dirty="0"/>
                    </a:p>
                  </a:txBody>
                  <a:tcPr marL="93631" marR="93631" marT="46821" marB="46821"/>
                </a:tc>
                <a:tc>
                  <a:txBody>
                    <a:bodyPr/>
                    <a:lstStyle/>
                    <a:p>
                      <a:pPr algn="ctr"/>
                      <a:r>
                        <a:rPr lang="en-US" sz="1200" dirty="0" smtClean="0"/>
                        <a:t>Tool</a:t>
                      </a:r>
                      <a:r>
                        <a:rPr lang="en-US" sz="1200" baseline="0" dirty="0" smtClean="0"/>
                        <a:t> vendor</a:t>
                      </a:r>
                      <a:endParaRPr lang="en-US" sz="1200" dirty="0"/>
                    </a:p>
                  </a:txBody>
                  <a:tcPr marL="93631" marR="93631" marT="46821" marB="46821"/>
                </a:tc>
                <a:tc>
                  <a:txBody>
                    <a:bodyPr/>
                    <a:lstStyle/>
                    <a:p>
                      <a:pPr algn="ctr"/>
                      <a:r>
                        <a:rPr lang="en-US" sz="1200" dirty="0" smtClean="0"/>
                        <a:t>Web SP</a:t>
                      </a:r>
                      <a:endParaRPr lang="en-US" sz="1200" dirty="0"/>
                    </a:p>
                  </a:txBody>
                  <a:tcPr marL="93631" marR="93631" marT="46821" marB="46821"/>
                </a:tc>
                <a:tc>
                  <a:txBody>
                    <a:bodyPr/>
                    <a:lstStyle/>
                    <a:p>
                      <a:pPr algn="ctr"/>
                      <a:r>
                        <a:rPr lang="en-US" sz="1200" dirty="0" smtClean="0"/>
                        <a:t>UA</a:t>
                      </a:r>
                      <a:r>
                        <a:rPr lang="en-US" sz="1200" baseline="0" dirty="0" smtClean="0"/>
                        <a:t> Vendor</a:t>
                      </a:r>
                      <a:endParaRPr lang="en-US" sz="1200" dirty="0"/>
                    </a:p>
                  </a:txBody>
                  <a:tcPr marL="93631" marR="93631" marT="46821" marB="46821"/>
                </a:tc>
                <a:tc>
                  <a:txBody>
                    <a:bodyPr/>
                    <a:lstStyle/>
                    <a:p>
                      <a:pPr algn="ctr"/>
                      <a:r>
                        <a:rPr lang="en-US" sz="1200" dirty="0" smtClean="0"/>
                        <a:t>Platform</a:t>
                      </a:r>
                      <a:r>
                        <a:rPr lang="en-US" sz="1200" baseline="0" dirty="0" smtClean="0"/>
                        <a:t> vendor</a:t>
                      </a:r>
                      <a:endParaRPr lang="en-US" sz="1200" dirty="0"/>
                    </a:p>
                  </a:txBody>
                  <a:tcPr marL="93631" marR="93631" marT="46821" marB="46821"/>
                </a:tc>
                <a:tc>
                  <a:txBody>
                    <a:bodyPr/>
                    <a:lstStyle/>
                    <a:p>
                      <a:pPr algn="ctr"/>
                      <a:r>
                        <a:rPr lang="en-US" sz="1200" dirty="0" smtClean="0"/>
                        <a:t>Device vendor</a:t>
                      </a:r>
                      <a:endParaRPr lang="en-US" sz="1200" dirty="0"/>
                    </a:p>
                  </a:txBody>
                  <a:tcPr marL="93631" marR="93631" marT="46821" marB="46821"/>
                </a:tc>
                <a:tc>
                  <a:txBody>
                    <a:bodyPr/>
                    <a:lstStyle/>
                    <a:p>
                      <a:pPr algn="ctr"/>
                      <a:r>
                        <a:rPr lang="en-US" sz="1200" dirty="0" smtClean="0"/>
                        <a:t>Network</a:t>
                      </a:r>
                      <a:r>
                        <a:rPr lang="en-US" sz="1200" baseline="0" dirty="0" smtClean="0"/>
                        <a:t> operator</a:t>
                      </a:r>
                      <a:endParaRPr lang="en-US" sz="1200" dirty="0"/>
                    </a:p>
                  </a:txBody>
                  <a:tcPr marL="93631" marR="93631" marT="46821" marB="46821"/>
                </a:tc>
              </a:tr>
              <a:tr h="216621">
                <a:tc>
                  <a:txBody>
                    <a:bodyPr/>
                    <a:lstStyle/>
                    <a:p>
                      <a:r>
                        <a:rPr lang="en-US" sz="1400" dirty="0" smtClean="0"/>
                        <a:t>Better guarantees that certified devices will work</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r>
              <a:tr h="309140">
                <a:tc>
                  <a:txBody>
                    <a:bodyPr/>
                    <a:lstStyle/>
                    <a:p>
                      <a:r>
                        <a:rPr lang="en-US" sz="1400" dirty="0" smtClean="0"/>
                        <a:t>Reduce new interoperability issues caused by increasing forks of web engines &amp; web-enabled</a:t>
                      </a:r>
                      <a:r>
                        <a:rPr lang="en-US" sz="1400" baseline="0" dirty="0" smtClean="0"/>
                        <a:t> device proliferation</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r>
              <a:tr h="216621">
                <a:tc>
                  <a:txBody>
                    <a:bodyPr/>
                    <a:lstStyle/>
                    <a:p>
                      <a:r>
                        <a:rPr lang="en-US" sz="1400" dirty="0" smtClean="0"/>
                        <a:t>Reduction in device certification costs (testing, and test development)</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L (1)</a:t>
                      </a:r>
                      <a:endParaRPr lang="en-US" sz="1400" dirty="0"/>
                    </a:p>
                  </a:txBody>
                  <a:tcPr marL="93631" marR="93631" marT="46821" marB="46821"/>
                </a:tc>
              </a:tr>
              <a:tr h="309140">
                <a:tc>
                  <a:txBody>
                    <a:bodyPr/>
                    <a:lstStyle/>
                    <a:p>
                      <a:r>
                        <a:rPr lang="en-US" sz="1400" dirty="0" smtClean="0"/>
                        <a:t>Reduction in app </a:t>
                      </a:r>
                      <a:r>
                        <a:rPr lang="en-US" sz="1400" dirty="0" err="1" smtClean="0"/>
                        <a:t>dev</a:t>
                      </a:r>
                      <a:r>
                        <a:rPr lang="en-US" sz="1400" dirty="0" smtClean="0"/>
                        <a:t>/</a:t>
                      </a:r>
                      <a:r>
                        <a:rPr lang="en-US" sz="1400" dirty="0" err="1" smtClean="0"/>
                        <a:t>maint</a:t>
                      </a:r>
                      <a:r>
                        <a:rPr lang="en-US" sz="1400" dirty="0" smtClean="0"/>
                        <a:t> costs by knowing what works, definitively and prior to app launch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r>
              <a:tr h="494179">
                <a:tc>
                  <a:txBody>
                    <a:bodyPr/>
                    <a:lstStyle/>
                    <a:p>
                      <a:r>
                        <a:rPr lang="en-US" sz="1400" dirty="0" smtClean="0"/>
                        <a:t>Increased revenue by broader developer community involvement and stronger consumer endorsement resulting from improved interoperability</a:t>
                      </a:r>
                      <a:r>
                        <a:rPr lang="en-US" sz="1400" baseline="0" dirty="0" smtClean="0"/>
                        <a:t> and easier app </a:t>
                      </a:r>
                      <a:r>
                        <a:rPr lang="en-US" sz="1400" baseline="0" dirty="0" err="1" smtClean="0"/>
                        <a:t>dev</a:t>
                      </a:r>
                      <a:r>
                        <a:rPr lang="en-US" sz="1400" baseline="0" dirty="0" smtClean="0"/>
                        <a:t>/</a:t>
                      </a:r>
                      <a:r>
                        <a:rPr lang="en-US" sz="1400" baseline="0" dirty="0" err="1" smtClean="0"/>
                        <a:t>maint</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r>
              <a:tr h="309140">
                <a:tc>
                  <a:txBody>
                    <a:bodyPr/>
                    <a:lstStyle/>
                    <a:p>
                      <a:r>
                        <a:rPr lang="en-US" sz="1400" dirty="0" smtClean="0"/>
                        <a:t>Easier effort to provide</a:t>
                      </a:r>
                      <a:r>
                        <a:rPr lang="en-US" sz="1400" baseline="0" dirty="0" smtClean="0"/>
                        <a:t> consumers with services in carrier-grade reliability and quality</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M</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L</a:t>
                      </a:r>
                      <a:endParaRPr lang="en-US" sz="1400" dirty="0"/>
                    </a:p>
                  </a:txBody>
                  <a:tcPr marL="93631" marR="93631" marT="46821" marB="46821"/>
                </a:tc>
                <a:tc>
                  <a:txBody>
                    <a:bodyPr/>
                    <a:lstStyle/>
                    <a:p>
                      <a:pPr algn="ctr"/>
                      <a:r>
                        <a:rPr lang="en-US" sz="1400" dirty="0" smtClean="0"/>
                        <a:t>H</a:t>
                      </a:r>
                      <a:endParaRPr lang="en-US" sz="1400" dirty="0"/>
                    </a:p>
                  </a:txBody>
                  <a:tcPr marL="93631" marR="93631" marT="46821" marB="46821"/>
                </a:tc>
              </a:tr>
              <a:tr h="124102">
                <a:tc>
                  <a:txBody>
                    <a:bodyPr/>
                    <a:lstStyle/>
                    <a:p>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c>
                  <a:txBody>
                    <a:bodyPr/>
                    <a:lstStyle/>
                    <a:p>
                      <a:pPr algn="ctr"/>
                      <a:endParaRPr lang="en-US" sz="1400" dirty="0"/>
                    </a:p>
                  </a:txBody>
                  <a:tcPr marL="93631" marR="93631" marT="46821" marB="46821"/>
                </a:tc>
              </a:tr>
            </a:tbl>
          </a:graphicData>
        </a:graphic>
      </p:graphicFrame>
      <p:sp>
        <p:nvSpPr>
          <p:cNvPr id="5" name="Content Placeholder 2"/>
          <p:cNvSpPr txBox="1">
            <a:spLocks/>
          </p:cNvSpPr>
          <p:nvPr/>
        </p:nvSpPr>
        <p:spPr>
          <a:xfrm>
            <a:off x="221072" y="5917614"/>
            <a:ext cx="8426768" cy="494218"/>
          </a:xfrm>
          <a:prstGeom prst="rect">
            <a:avLst/>
          </a:prstGeom>
        </p:spPr>
        <p:txBody>
          <a:bodyPr vert="horz" lIns="93629" tIns="46814" rIns="93629" bIns="46814" rtlCol="0">
            <a:normAutofit fontScale="55000" lnSpcReduction="20000"/>
          </a:bodyPr>
          <a:lstStyle>
            <a:lvl1pPr marL="292100" indent="-292100" algn="l" defTabSz="914400" rtl="0" eaLnBrk="1" latinLnBrk="0" hangingPunct="1">
              <a:spcBef>
                <a:spcPts val="600"/>
              </a:spcBef>
              <a:spcAft>
                <a:spcPts val="600"/>
              </a:spcAft>
              <a:buClr>
                <a:schemeClr val="tx2"/>
              </a:buClr>
              <a:buFont typeface="Arial" pitchFamily="34" charset="0"/>
              <a:buChar char="•"/>
              <a:defRPr sz="3200" kern="1200">
                <a:solidFill>
                  <a:schemeClr val="tx1"/>
                </a:solidFill>
                <a:latin typeface="Verdana" pitchFamily="34" charset="0"/>
                <a:ea typeface="+mn-ea"/>
                <a:cs typeface="+mn-cs"/>
              </a:defRPr>
            </a:lvl1pPr>
            <a:lvl2pPr marL="742950" indent="-285750" algn="l" defTabSz="914400" rtl="0" eaLnBrk="1" latinLnBrk="0" hangingPunct="1">
              <a:spcBef>
                <a:spcPts val="600"/>
              </a:spcBef>
              <a:spcAft>
                <a:spcPts val="600"/>
              </a:spcAft>
              <a:buClr>
                <a:schemeClr val="tx2"/>
              </a:buClr>
              <a:buFont typeface="Arial" pitchFamily="34" charset="0"/>
              <a:buChar char="–"/>
              <a:defRPr sz="2800" kern="1200">
                <a:solidFill>
                  <a:schemeClr val="tx1"/>
                </a:solidFill>
                <a:latin typeface="Verdana" pitchFamily="34" charset="0"/>
                <a:ea typeface="+mn-ea"/>
                <a:cs typeface="+mn-cs"/>
              </a:defRPr>
            </a:lvl2pPr>
            <a:lvl3pPr marL="1143000" indent="-228600" algn="l" defTabSz="914400" rtl="0" eaLnBrk="1" latinLnBrk="0" hangingPunct="1">
              <a:spcBef>
                <a:spcPts val="600"/>
              </a:spcBef>
              <a:spcAft>
                <a:spcPts val="600"/>
              </a:spcAft>
              <a:buClr>
                <a:schemeClr val="tx2"/>
              </a:buClr>
              <a:buFont typeface="Arial" pitchFamily="34" charset="0"/>
              <a:buChar char="•"/>
              <a:defRPr sz="2400" kern="1200">
                <a:solidFill>
                  <a:schemeClr val="tx1"/>
                </a:solidFill>
                <a:latin typeface="Verdana" pitchFamily="34" charset="0"/>
                <a:ea typeface="+mn-ea"/>
                <a:cs typeface="+mn-cs"/>
              </a:defRPr>
            </a:lvl3pPr>
            <a:lvl4pPr marL="1600200" indent="-228600" algn="l" defTabSz="914400" rtl="0" eaLnBrk="1" latinLnBrk="0" hangingPunct="1">
              <a:spcBef>
                <a:spcPts val="600"/>
              </a:spcBef>
              <a:spcAft>
                <a:spcPts val="600"/>
              </a:spcAft>
              <a:buClr>
                <a:schemeClr val="tx2"/>
              </a:buClr>
              <a:buFont typeface="Arial" pitchFamily="34" charset="0"/>
              <a:buChar char="–"/>
              <a:defRPr sz="2000" kern="1200">
                <a:solidFill>
                  <a:schemeClr val="tx1"/>
                </a:solidFill>
                <a:latin typeface="Verdana" pitchFamily="34" charset="0"/>
                <a:ea typeface="+mn-ea"/>
                <a:cs typeface="+mn-cs"/>
              </a:defRPr>
            </a:lvl4pPr>
            <a:lvl5pPr marL="2057400" indent="-228600" algn="l" defTabSz="914400" rtl="0" eaLnBrk="1" latinLnBrk="0" hangingPunct="1">
              <a:spcBef>
                <a:spcPts val="600"/>
              </a:spcBef>
              <a:spcAft>
                <a:spcPts val="600"/>
              </a:spcAft>
              <a:buClr>
                <a:schemeClr val="tx2"/>
              </a:buClr>
              <a:buFont typeface="Arial" pitchFamily="34" charset="0"/>
              <a:buChar char="»"/>
              <a:defRPr sz="2000" kern="1200">
                <a:solidFill>
                  <a:schemeClr val="tx1"/>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501" indent="0">
              <a:buNone/>
            </a:pPr>
            <a:r>
              <a:rPr lang="en-US" dirty="0" smtClean="0"/>
              <a:t>1) </a:t>
            </a:r>
            <a:r>
              <a:rPr lang="en-US" dirty="0"/>
              <a:t>quite small, given the overall improvement in interoperability in smartphone browsers as compared to WAP browsers</a:t>
            </a:r>
          </a:p>
        </p:txBody>
      </p:sp>
    </p:spTree>
    <p:extLst>
      <p:ext uri="{BB962C8B-B14F-4D97-AF65-F5344CB8AC3E}">
        <p14:creationId xmlns:p14="http://schemas.microsoft.com/office/powerpoint/2010/main" val="3209175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W3C Open Web Testing Program</a:t>
            </a:r>
            <a:endParaRPr lang="en-US" dirty="0"/>
          </a:p>
        </p:txBody>
      </p:sp>
      <p:sp>
        <p:nvSpPr>
          <p:cNvPr id="3" name="Content Placeholder 2"/>
          <p:cNvSpPr>
            <a:spLocks noGrp="1"/>
          </p:cNvSpPr>
          <p:nvPr>
            <p:ph idx="1"/>
          </p:nvPr>
        </p:nvSpPr>
        <p:spPr/>
        <p:txBody>
          <a:bodyPr>
            <a:normAutofit/>
          </a:bodyPr>
          <a:lstStyle/>
          <a:p>
            <a:r>
              <a:rPr lang="en-US" sz="3200" dirty="0" smtClean="0"/>
              <a:t>W3C is preparing a “proposal </a:t>
            </a:r>
            <a:r>
              <a:rPr lang="en-US" sz="3200" dirty="0"/>
              <a:t>to establish, implement, and manage a comprehensive interoperability testing initiative for the Web</a:t>
            </a:r>
            <a:r>
              <a:rPr lang="en-US" sz="3200" dirty="0" smtClean="0"/>
              <a:t>.”</a:t>
            </a:r>
          </a:p>
          <a:p>
            <a:r>
              <a:rPr lang="en-US" sz="3200" dirty="0" smtClean="0"/>
              <a:t>This presentation addresses</a:t>
            </a:r>
          </a:p>
          <a:p>
            <a:pPr lvl="1"/>
            <a:r>
              <a:rPr lang="en-US" sz="2800" dirty="0" smtClean="0"/>
              <a:t>What </a:t>
            </a:r>
            <a:r>
              <a:rPr lang="en-US" sz="2800" dirty="0"/>
              <a:t>this is about</a:t>
            </a:r>
          </a:p>
          <a:p>
            <a:pPr lvl="1"/>
            <a:r>
              <a:rPr lang="en-US" sz="2800" dirty="0" smtClean="0"/>
              <a:t>Why </a:t>
            </a:r>
            <a:r>
              <a:rPr lang="en-US" sz="2800" dirty="0"/>
              <a:t>you should care</a:t>
            </a:r>
          </a:p>
          <a:p>
            <a:pPr lvl="1"/>
            <a:r>
              <a:rPr lang="en-US" sz="2800" dirty="0" smtClean="0"/>
              <a:t>What </a:t>
            </a:r>
            <a:r>
              <a:rPr lang="en-US" sz="2800" dirty="0"/>
              <a:t>specifically </a:t>
            </a:r>
            <a:r>
              <a:rPr lang="en-US" sz="2800" dirty="0" smtClean="0"/>
              <a:t>is being proposed</a:t>
            </a:r>
            <a:endParaRPr lang="en-US" sz="2800" dirty="0"/>
          </a:p>
          <a:p>
            <a:pPr lvl="1"/>
            <a:r>
              <a:rPr lang="en-US" sz="2800" dirty="0" smtClean="0"/>
              <a:t>What </a:t>
            </a:r>
            <a:r>
              <a:rPr lang="en-US" sz="2800" dirty="0"/>
              <a:t>role options do you have</a:t>
            </a:r>
          </a:p>
          <a:p>
            <a:pPr lvl="1"/>
            <a:r>
              <a:rPr lang="en-US" sz="2800" dirty="0" smtClean="0"/>
              <a:t>What </a:t>
            </a:r>
            <a:r>
              <a:rPr lang="en-US" sz="2800" dirty="0"/>
              <a:t>benefits </a:t>
            </a:r>
            <a:r>
              <a:rPr lang="en-US" sz="2800" dirty="0" smtClean="0"/>
              <a:t>can you expect</a:t>
            </a:r>
            <a:endParaRPr lang="en-US" sz="2800" dirty="0"/>
          </a:p>
          <a:p>
            <a:endParaRPr lang="en-US" sz="3200" dirty="0" smtClean="0"/>
          </a:p>
          <a:p>
            <a:endParaRPr lang="en-US" sz="3200" dirty="0"/>
          </a:p>
        </p:txBody>
      </p:sp>
    </p:spTree>
    <p:extLst>
      <p:ext uri="{BB962C8B-B14F-4D97-AF65-F5344CB8AC3E}">
        <p14:creationId xmlns:p14="http://schemas.microsoft.com/office/powerpoint/2010/main" val="366892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this is being presented to OMA</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OMA members represent the major market (mobile applications) that stands to benefit from the Open Web Testing Plan</a:t>
            </a:r>
          </a:p>
          <a:p>
            <a:r>
              <a:rPr lang="en-US" sz="3200" dirty="0" smtClean="0"/>
              <a:t>Individual or organization sponsorships are key to ensuing the plan can be achieved in quality and time</a:t>
            </a:r>
          </a:p>
          <a:p>
            <a:r>
              <a:rPr lang="en-US" sz="3200" dirty="0" smtClean="0"/>
              <a:t>OMA has an opportunity to gain considerable marketing benefit from being a lead sponsor of the Open Web</a:t>
            </a:r>
          </a:p>
          <a:p>
            <a:pPr lvl="1"/>
            <a:r>
              <a:rPr lang="en-US" sz="2800" dirty="0" smtClean="0"/>
              <a:t>Demonstrating that OMA is a key partner in the evolution of mobile data services – we were there first, and still leading</a:t>
            </a:r>
          </a:p>
          <a:p>
            <a:r>
              <a:rPr lang="en-US" sz="3200" dirty="0" smtClean="0"/>
              <a:t>Individual members have further opportunities to differentiate themselves as leaders in the Open Web</a:t>
            </a:r>
          </a:p>
        </p:txBody>
      </p:sp>
    </p:spTree>
    <p:extLst>
      <p:ext uri="{BB962C8B-B14F-4D97-AF65-F5344CB8AC3E}">
        <p14:creationId xmlns:p14="http://schemas.microsoft.com/office/powerpoint/2010/main" val="163430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this is about</a:t>
            </a:r>
            <a:endParaRPr lang="en-US" dirty="0"/>
          </a:p>
        </p:txBody>
      </p:sp>
      <p:sp>
        <p:nvSpPr>
          <p:cNvPr id="3" name="Content Placeholder 2"/>
          <p:cNvSpPr>
            <a:spLocks noGrp="1"/>
          </p:cNvSpPr>
          <p:nvPr>
            <p:ph idx="1"/>
          </p:nvPr>
        </p:nvSpPr>
        <p:spPr/>
        <p:txBody>
          <a:bodyPr>
            <a:normAutofit/>
          </a:bodyPr>
          <a:lstStyle/>
          <a:p>
            <a:r>
              <a:rPr lang="en-US" sz="3200" dirty="0" smtClean="0"/>
              <a:t>a </a:t>
            </a:r>
            <a:r>
              <a:rPr lang="en-US" sz="3200" dirty="0"/>
              <a:t>living, comprehensive, automated, freely available system for testing web products</a:t>
            </a:r>
          </a:p>
          <a:p>
            <a:r>
              <a:rPr lang="en-US" sz="3200" dirty="0" smtClean="0"/>
              <a:t>a </a:t>
            </a:r>
            <a:r>
              <a:rPr lang="en-US" sz="3200" dirty="0"/>
              <a:t>database of test results for products that have been tested</a:t>
            </a:r>
          </a:p>
          <a:p>
            <a:r>
              <a:rPr lang="en-US" sz="3200" dirty="0" smtClean="0"/>
              <a:t>a </a:t>
            </a:r>
            <a:r>
              <a:rPr lang="en-US" sz="3200" dirty="0"/>
              <a:t>framework </a:t>
            </a:r>
            <a:r>
              <a:rPr lang="en-US" sz="3200" dirty="0" smtClean="0"/>
              <a:t>upon which </a:t>
            </a:r>
            <a:r>
              <a:rPr lang="en-US" sz="3200" dirty="0"/>
              <a:t>certification programs can be built</a:t>
            </a:r>
          </a:p>
          <a:p>
            <a:r>
              <a:rPr lang="en-US" sz="3200" dirty="0" smtClean="0"/>
              <a:t>a </a:t>
            </a:r>
            <a:r>
              <a:rPr lang="en-US" sz="3200" dirty="0"/>
              <a:t>collaborative process for determining requirements for the above</a:t>
            </a:r>
          </a:p>
        </p:txBody>
      </p:sp>
    </p:spTree>
    <p:extLst>
      <p:ext uri="{BB962C8B-B14F-4D97-AF65-F5344CB8AC3E}">
        <p14:creationId xmlns:p14="http://schemas.microsoft.com/office/powerpoint/2010/main" val="1941204891"/>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you should care</a:t>
            </a:r>
            <a:endParaRPr lang="en-US" dirty="0"/>
          </a:p>
        </p:txBody>
      </p:sp>
      <p:sp>
        <p:nvSpPr>
          <p:cNvPr id="3" name="Content Placeholder 2"/>
          <p:cNvSpPr>
            <a:spLocks noGrp="1"/>
          </p:cNvSpPr>
          <p:nvPr>
            <p:ph idx="1"/>
          </p:nvPr>
        </p:nvSpPr>
        <p:spPr/>
        <p:txBody>
          <a:bodyPr>
            <a:noAutofit/>
          </a:bodyPr>
          <a:lstStyle/>
          <a:p>
            <a:r>
              <a:rPr lang="en-US" sz="3200" dirty="0"/>
              <a:t>Because so much buzz has built up around </a:t>
            </a:r>
            <a:r>
              <a:rPr lang="en-US" sz="3200" dirty="0" smtClean="0"/>
              <a:t>HTML5…</a:t>
            </a:r>
            <a:endParaRPr lang="en-US" sz="3200" dirty="0"/>
          </a:p>
          <a:p>
            <a:pPr lvl="1"/>
            <a:r>
              <a:rPr lang="en-US" sz="2800" dirty="0" smtClean="0"/>
              <a:t>Many products and services are migrating to a web / OTT context</a:t>
            </a:r>
          </a:p>
          <a:p>
            <a:pPr lvl="1"/>
            <a:r>
              <a:rPr lang="en-US" sz="2800" dirty="0" smtClean="0"/>
              <a:t>To preserve and extend market presence, your </a:t>
            </a:r>
            <a:r>
              <a:rPr lang="en-US" sz="2800" dirty="0"/>
              <a:t>products and services will likely </a:t>
            </a:r>
            <a:r>
              <a:rPr lang="en-US" sz="2800" dirty="0" smtClean="0"/>
              <a:t>need to expand there as well</a:t>
            </a:r>
            <a:endParaRPr lang="en-US" sz="2800" dirty="0"/>
          </a:p>
          <a:p>
            <a:r>
              <a:rPr lang="en-US" sz="3200" dirty="0" smtClean="0"/>
              <a:t>A web approach can save a lot on implementation costs, if interoperable</a:t>
            </a:r>
          </a:p>
          <a:p>
            <a:r>
              <a:rPr lang="en-US" sz="3200" dirty="0" smtClean="0"/>
              <a:t>Though anticipation </a:t>
            </a:r>
            <a:r>
              <a:rPr lang="en-US" sz="3200" dirty="0"/>
              <a:t>is high, </a:t>
            </a:r>
            <a:r>
              <a:rPr lang="en-US" sz="3200" dirty="0" smtClean="0"/>
              <a:t>so </a:t>
            </a:r>
            <a:r>
              <a:rPr lang="en-US" sz="3200" dirty="0"/>
              <a:t>will be the cost of </a:t>
            </a:r>
            <a:r>
              <a:rPr lang="en-US" sz="3200" dirty="0" smtClean="0"/>
              <a:t>under-delivering</a:t>
            </a:r>
          </a:p>
          <a:p>
            <a:pPr lvl="1"/>
            <a:r>
              <a:rPr lang="en-US" sz="2800" dirty="0"/>
              <a:t>e</a:t>
            </a:r>
            <a:r>
              <a:rPr lang="en-US" sz="2800" dirty="0" smtClean="0"/>
              <a:t>.g. redesign of HTML5 apps by Facebook and LinkedIn</a:t>
            </a:r>
          </a:p>
        </p:txBody>
      </p:sp>
    </p:spTree>
    <p:extLst>
      <p:ext uri="{BB962C8B-B14F-4D97-AF65-F5344CB8AC3E}">
        <p14:creationId xmlns:p14="http://schemas.microsoft.com/office/powerpoint/2010/main" val="147689911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a:t>What specifically is being proposed</a:t>
            </a:r>
          </a:p>
        </p:txBody>
      </p:sp>
      <p:sp>
        <p:nvSpPr>
          <p:cNvPr id="3" name="Content Placeholder 2"/>
          <p:cNvSpPr>
            <a:spLocks noGrp="1"/>
          </p:cNvSpPr>
          <p:nvPr>
            <p:ph idx="1"/>
          </p:nvPr>
        </p:nvSpPr>
        <p:spPr/>
        <p:txBody>
          <a:bodyPr>
            <a:normAutofit/>
          </a:bodyPr>
          <a:lstStyle/>
          <a:p>
            <a:r>
              <a:rPr lang="en-US" sz="3200" dirty="0" smtClean="0"/>
              <a:t>A multi-year, sponsored program to develop</a:t>
            </a:r>
          </a:p>
          <a:p>
            <a:pPr lvl="1"/>
            <a:r>
              <a:rPr lang="en-US" sz="2800" dirty="0" smtClean="0"/>
              <a:t>an automated, freely usable, </a:t>
            </a:r>
            <a:r>
              <a:rPr lang="en-US" sz="2800" dirty="0" err="1" smtClean="0"/>
              <a:t>clonable</a:t>
            </a:r>
            <a:r>
              <a:rPr lang="en-US" sz="2800" dirty="0" smtClean="0"/>
              <a:t> testing framework</a:t>
            </a:r>
          </a:p>
          <a:p>
            <a:pPr lvl="1"/>
            <a:r>
              <a:rPr lang="en-US" sz="2800" dirty="0"/>
              <a:t>a</a:t>
            </a:r>
            <a:r>
              <a:rPr lang="en-US" sz="2800" dirty="0" smtClean="0"/>
              <a:t> process for developing test requirements and test assets</a:t>
            </a:r>
          </a:p>
          <a:p>
            <a:pPr lvl="1"/>
            <a:r>
              <a:rPr lang="en-US" sz="2800" dirty="0"/>
              <a:t>p</a:t>
            </a:r>
            <a:r>
              <a:rPr lang="en-US" sz="2800" dirty="0" smtClean="0"/>
              <a:t>rioritized development of test assets for all web specifications under the “HTML5” umbrella</a:t>
            </a:r>
          </a:p>
          <a:p>
            <a:pPr lvl="1"/>
            <a:r>
              <a:rPr lang="en-US" sz="2800" dirty="0" smtClean="0"/>
              <a:t>a </a:t>
            </a:r>
            <a:r>
              <a:rPr lang="en-US" sz="2800" dirty="0" err="1" smtClean="0"/>
              <a:t>queryable</a:t>
            </a:r>
            <a:r>
              <a:rPr lang="en-US" sz="2800" dirty="0" smtClean="0"/>
              <a:t> repository of test results</a:t>
            </a:r>
          </a:p>
          <a:p>
            <a:r>
              <a:rPr lang="en-US" sz="3200" dirty="0" smtClean="0"/>
              <a:t>Use of this program to </a:t>
            </a:r>
          </a:p>
          <a:p>
            <a:pPr lvl="1"/>
            <a:r>
              <a:rPr lang="en-US" sz="2800" dirty="0"/>
              <a:t>e</a:t>
            </a:r>
            <a:r>
              <a:rPr lang="en-US" sz="2800" dirty="0" smtClean="0"/>
              <a:t>nsure HTML5 Recommendation by 2014, and all other key web specs by then or soon after</a:t>
            </a:r>
          </a:p>
          <a:p>
            <a:pPr lvl="1"/>
            <a:endParaRPr lang="en-US" sz="2800" dirty="0" smtClean="0"/>
          </a:p>
          <a:p>
            <a:pPr lvl="1"/>
            <a:endParaRPr lang="en-US" sz="2800" dirty="0" smtClean="0"/>
          </a:p>
          <a:p>
            <a:endParaRPr lang="en-US" sz="3200" dirty="0"/>
          </a:p>
        </p:txBody>
      </p:sp>
    </p:spTree>
    <p:extLst>
      <p:ext uri="{BB962C8B-B14F-4D97-AF65-F5344CB8AC3E}">
        <p14:creationId xmlns:p14="http://schemas.microsoft.com/office/powerpoint/2010/main" val="2108804732"/>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a:t>What role options do you have</a:t>
            </a:r>
          </a:p>
        </p:txBody>
      </p:sp>
      <p:sp>
        <p:nvSpPr>
          <p:cNvPr id="3" name="Content Placeholder 2"/>
          <p:cNvSpPr>
            <a:spLocks noGrp="1"/>
          </p:cNvSpPr>
          <p:nvPr>
            <p:ph idx="1"/>
          </p:nvPr>
        </p:nvSpPr>
        <p:spPr/>
        <p:txBody>
          <a:bodyPr>
            <a:normAutofit/>
          </a:bodyPr>
          <a:lstStyle/>
          <a:p>
            <a:r>
              <a:rPr lang="en-US" sz="3200" dirty="0" smtClean="0"/>
              <a:t>Sponsorship</a:t>
            </a:r>
          </a:p>
          <a:p>
            <a:pPr lvl="1"/>
            <a:r>
              <a:rPr lang="en-US" sz="2800" dirty="0" smtClean="0"/>
              <a:t>W3C is developing a set of sponsor levels, focused on supporting the expected budget for the multi-year program</a:t>
            </a:r>
          </a:p>
          <a:p>
            <a:pPr lvl="2"/>
            <a:r>
              <a:rPr lang="en-US" sz="2800" dirty="0" smtClean="0"/>
              <a:t>2-year commitments at $1m, $500k, $100k / </a:t>
            </a:r>
            <a:r>
              <a:rPr lang="en-US" sz="2800" dirty="0" err="1" smtClean="0"/>
              <a:t>yr</a:t>
            </a:r>
            <a:endParaRPr lang="en-US" sz="2800" dirty="0" smtClean="0"/>
          </a:p>
          <a:p>
            <a:pPr lvl="1"/>
            <a:r>
              <a:rPr lang="en-US" sz="2800" dirty="0"/>
              <a:t>Open to organizations or individual companies</a:t>
            </a:r>
          </a:p>
          <a:p>
            <a:pPr lvl="1"/>
            <a:r>
              <a:rPr lang="en-US" sz="2800" dirty="0" smtClean="0"/>
              <a:t>Each level has associated marketing benefits</a:t>
            </a:r>
          </a:p>
          <a:p>
            <a:pPr lvl="1"/>
            <a:r>
              <a:rPr lang="en-US" sz="2800" dirty="0" smtClean="0"/>
              <a:t>Upper levels have exclusive benefits</a:t>
            </a:r>
          </a:p>
          <a:p>
            <a:r>
              <a:rPr lang="en-US" sz="3200" dirty="0" smtClean="0"/>
              <a:t>Direct contribution of resources</a:t>
            </a:r>
          </a:p>
          <a:p>
            <a:pPr lvl="1"/>
            <a:r>
              <a:rPr lang="en-US" sz="2800" dirty="0" smtClean="0"/>
              <a:t>W3C fellowship (assignment at W3C)</a:t>
            </a:r>
          </a:p>
          <a:p>
            <a:pPr lvl="1"/>
            <a:r>
              <a:rPr lang="en-US" sz="2800" dirty="0" smtClean="0"/>
              <a:t>Test program and asset development</a:t>
            </a:r>
          </a:p>
          <a:p>
            <a:pPr marL="468143" lvl="1" indent="0">
              <a:buNone/>
            </a:pPr>
            <a:endParaRPr lang="en-US" sz="2800" dirty="0" smtClean="0"/>
          </a:p>
          <a:p>
            <a:endParaRPr lang="en-US" sz="3200" dirty="0"/>
          </a:p>
        </p:txBody>
      </p:sp>
    </p:spTree>
    <p:extLst>
      <p:ext uri="{BB962C8B-B14F-4D97-AF65-F5344CB8AC3E}">
        <p14:creationId xmlns:p14="http://schemas.microsoft.com/office/powerpoint/2010/main" val="1189804998"/>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a:t>What benefits can you expect</a:t>
            </a:r>
          </a:p>
        </p:txBody>
      </p:sp>
      <p:sp>
        <p:nvSpPr>
          <p:cNvPr id="3" name="Content Placeholder 2"/>
          <p:cNvSpPr>
            <a:spLocks noGrp="1"/>
          </p:cNvSpPr>
          <p:nvPr>
            <p:ph idx="1"/>
          </p:nvPr>
        </p:nvSpPr>
        <p:spPr/>
        <p:txBody>
          <a:bodyPr>
            <a:normAutofit/>
          </a:bodyPr>
          <a:lstStyle/>
          <a:p>
            <a:r>
              <a:rPr lang="en-US" b="1" dirty="0"/>
              <a:t>Oversight</a:t>
            </a:r>
            <a:r>
              <a:rPr lang="en-US" dirty="0"/>
              <a:t>: </a:t>
            </a:r>
            <a:r>
              <a:rPr lang="en-US" dirty="0" smtClean="0"/>
              <a:t>Co-chair / seat </a:t>
            </a:r>
            <a:r>
              <a:rPr lang="en-US" dirty="0"/>
              <a:t>on </a:t>
            </a:r>
            <a:r>
              <a:rPr lang="en-US" dirty="0" smtClean="0"/>
              <a:t>the Testing Advisory Board.</a:t>
            </a:r>
            <a:endParaRPr lang="en-US" dirty="0"/>
          </a:p>
          <a:p>
            <a:r>
              <a:rPr lang="en-US" b="1" dirty="0" smtClean="0"/>
              <a:t>Exclusivity</a:t>
            </a:r>
            <a:r>
              <a:rPr lang="en-US" dirty="0"/>
              <a:t>: </a:t>
            </a:r>
            <a:r>
              <a:rPr lang="en-US" dirty="0" smtClean="0"/>
              <a:t>Exclusive </a:t>
            </a:r>
            <a:r>
              <a:rPr lang="en-US" dirty="0"/>
              <a:t>marketing partnerships with </a:t>
            </a:r>
            <a:r>
              <a:rPr lang="en-US" dirty="0" smtClean="0"/>
              <a:t>W3C.</a:t>
            </a:r>
            <a:endParaRPr lang="en-US" dirty="0"/>
          </a:p>
          <a:p>
            <a:r>
              <a:rPr lang="en-US" b="1" dirty="0"/>
              <a:t>Business results</a:t>
            </a:r>
            <a:r>
              <a:rPr lang="en-US" dirty="0"/>
              <a:t>: Enhance your core business with greater revenues, market share, and brand </a:t>
            </a:r>
            <a:r>
              <a:rPr lang="en-US" dirty="0" smtClean="0"/>
              <a:t>awareness.</a:t>
            </a:r>
            <a:endParaRPr lang="en-US" dirty="0"/>
          </a:p>
          <a:p>
            <a:r>
              <a:rPr lang="en-US" b="1" dirty="0"/>
              <a:t>Brand equity</a:t>
            </a:r>
            <a:r>
              <a:rPr lang="en-US" dirty="0"/>
              <a:t>: Align your brand with the values of the Open Web Platform.</a:t>
            </a:r>
          </a:p>
          <a:p>
            <a:r>
              <a:rPr lang="en-US" b="1" dirty="0"/>
              <a:t>Brand position</a:t>
            </a:r>
            <a:r>
              <a:rPr lang="en-US" dirty="0"/>
              <a:t>: Leverage your sponsorship to reposition your brand or strengthen core values.</a:t>
            </a:r>
          </a:p>
          <a:p>
            <a:r>
              <a:rPr lang="en-US" b="1" dirty="0"/>
              <a:t>Community goodwill</a:t>
            </a:r>
            <a:r>
              <a:rPr lang="en-US" dirty="0"/>
              <a:t>: Further your company’s role as a good global citizen, generating greater goodwill in the minds of your customers and potential customers</a:t>
            </a:r>
            <a:r>
              <a:rPr lang="en-US" dirty="0" smtClean="0"/>
              <a:t>.</a:t>
            </a:r>
            <a:endParaRPr lang="en-US" dirty="0"/>
          </a:p>
        </p:txBody>
      </p:sp>
    </p:spTree>
    <p:extLst>
      <p:ext uri="{BB962C8B-B14F-4D97-AF65-F5344CB8AC3E}">
        <p14:creationId xmlns:p14="http://schemas.microsoft.com/office/powerpoint/2010/main" val="15286200"/>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369737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docProps/app.xml><?xml version="1.0" encoding="utf-8"?>
<Properties xmlns="http://schemas.openxmlformats.org/officeDocument/2006/extended-properties" xmlns:vt="http://schemas.openxmlformats.org/officeDocument/2006/docPropsVTypes">
  <Template/>
  <TotalTime>9755</TotalTime>
  <Pages>15</Pages>
  <Words>1123</Words>
  <Application>Microsoft Office PowerPoint</Application>
  <PresentationFormat>Custom</PresentationFormat>
  <Paragraphs>190</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OMA Template</vt:lpstr>
      <vt:lpstr>OMA-IOP-BRO-2013-0024-INP_W3C_Open_Web_Testing_Program   W3C Open Web Testing Program Value Proposition for Potential Supporters</vt:lpstr>
      <vt:lpstr>W3C Open Web Testing Program</vt:lpstr>
      <vt:lpstr>Why this is being presented to OMA</vt:lpstr>
      <vt:lpstr>What this is about</vt:lpstr>
      <vt:lpstr>Why you should care</vt:lpstr>
      <vt:lpstr>What specifically is being proposed</vt:lpstr>
      <vt:lpstr>What role options do you have</vt:lpstr>
      <vt:lpstr>What benefits can you expect</vt:lpstr>
      <vt:lpstr>Backup</vt:lpstr>
      <vt:lpstr>W3C Web Testing Activity</vt:lpstr>
      <vt:lpstr>Prioritizing Test Focus</vt:lpstr>
      <vt:lpstr>Defining the value proposition (a work in progress… your input is appreciated)</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Bryan Sullivan</cp:lastModifiedBy>
  <cp:revision>559</cp:revision>
  <cp:lastPrinted>1999-04-27T06:51:51Z</cp:lastPrinted>
  <dcterms:created xsi:type="dcterms:W3CDTF">2002-03-19T14:05:12Z</dcterms:created>
  <dcterms:modified xsi:type="dcterms:W3CDTF">2013-05-27T20:52:59Z</dcterms:modified>
</cp:coreProperties>
</file>