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7"/>
  </p:notesMasterIdLst>
  <p:handoutMasterIdLst>
    <p:handoutMasterId r:id="rId8"/>
  </p:handoutMasterIdLst>
  <p:sldIdLst>
    <p:sldId id="293" r:id="rId2"/>
    <p:sldId id="321" r:id="rId3"/>
    <p:sldId id="327" r:id="rId4"/>
    <p:sldId id="328" r:id="rId5"/>
    <p:sldId id="326" r:id="rId6"/>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autoAdjust="0"/>
    <p:restoredTop sz="94660"/>
  </p:normalViewPr>
  <p:slideViewPr>
    <p:cSldViewPr>
      <p:cViewPr varScale="1">
        <p:scale>
          <a:sx n="89" d="100"/>
          <a:sy n="89" d="100"/>
        </p:scale>
        <p:origin x="1214" y="5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a:t>
            </a:r>
            <a:r>
              <a:rPr lang="en-GB" altLang="zh-CN" sz="1000" b="1" dirty="0" smtClean="0">
                <a:ea typeface="宋体" charset="-122"/>
                <a:cs typeface="Times New Roman" charset="0"/>
              </a:rPr>
              <a:t>2018 </a:t>
            </a:r>
            <a:r>
              <a:rPr lang="en-GB" altLang="zh-CN" sz="1000" b="1" dirty="0">
                <a:ea typeface="宋体" charset="-122"/>
                <a:cs typeface="Times New Roman" charset="0"/>
              </a:rPr>
              <a:t>Open Mobile Alliance All Rights Reserved.</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smtClean="0">
                <a:latin typeface="Arial Narrow" pitchFamily="34" charset="0"/>
                <a:ea typeface="宋体" charset="-122"/>
              </a:rPr>
              <a:t>OMA-IPSO-2018-0005</a:t>
            </a:r>
            <a:endParaRPr lang="en-US" altLang="zh-CN" sz="1800" b="1" dirty="0">
              <a:latin typeface="Arial Narrow" pitchFamily="34" charset="0"/>
              <a:ea typeface="宋体" charset="-122"/>
            </a:endParaRP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r>
              <a:rPr lang="en-US" altLang="zh-CN" sz="1800" b="1" dirty="0">
                <a:latin typeface="Arial Narrow" pitchFamily="34" charset="0"/>
                <a:ea typeface="宋体" charset="-122"/>
              </a:rPr>
              <a:t/>
            </a:r>
            <a:br>
              <a:rPr lang="en-US" altLang="zh-CN" sz="1800" b="1" dirty="0">
                <a:latin typeface="Arial Narrow" pitchFamily="34" charset="0"/>
                <a:ea typeface="宋体" charset="-122"/>
              </a:rPr>
            </a:br>
            <a:r>
              <a:rPr lang="en-US" altLang="zh-CN" sz="500" dirty="0">
                <a:solidFill>
                  <a:srgbClr val="999999"/>
                </a:solidFill>
                <a:ea typeface="宋体" charset="-122"/>
              </a:rPr>
              <a:t>[</a:t>
            </a:r>
            <a:r>
              <a:rPr lang="en-US" altLang="zh-CN" sz="500" dirty="0" smtClean="0">
                <a:solidFill>
                  <a:srgbClr val="999999"/>
                </a:solidFill>
                <a:ea typeface="宋体" charset="-122"/>
              </a:rPr>
              <a:t>OMA-Template-SlideDeck-20180101-I</a:t>
            </a:r>
            <a:r>
              <a:rPr lang="en-US" altLang="zh-CN" sz="500" dirty="0">
                <a:solidFill>
                  <a:srgbClr val="999999"/>
                </a:solidFill>
                <a:ea typeface="宋体" charset="-122"/>
              </a:rPr>
              <a:t>]</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a:t>
            </a:r>
            <a:r>
              <a:rPr lang="en-US" altLang="zh-CN" b="1" dirty="0" smtClean="0">
                <a:latin typeface="Tahoma" pitchFamily="34" charset="0"/>
                <a:ea typeface="宋体" charset="-122"/>
              </a:rPr>
              <a:t>IPSO</a:t>
            </a:r>
            <a:endParaRPr lang="en-US" altLang="zh-CN" b="1" dirty="0">
              <a:latin typeface="Tahoma" pitchFamily="34" charset="0"/>
              <a:ea typeface="宋体" charset="-122"/>
            </a:endParaRPr>
          </a:p>
          <a:p>
            <a:pPr>
              <a:lnSpc>
                <a:spcPct val="95000"/>
              </a:lnSpc>
              <a:spcAft>
                <a:spcPct val="35000"/>
              </a:spcAft>
            </a:pPr>
            <a:r>
              <a:rPr lang="en-US" altLang="zh-CN" b="1" dirty="0">
                <a:latin typeface="Tahoma" pitchFamily="34" charset="0"/>
                <a:ea typeface="宋体" charset="-122"/>
              </a:rPr>
              <a:t>	Date:	</a:t>
            </a:r>
            <a:r>
              <a:rPr lang="en-US" altLang="zh-CN" b="1" dirty="0" smtClean="0">
                <a:latin typeface="Tahoma" pitchFamily="34" charset="0"/>
                <a:ea typeface="宋体" charset="-122"/>
              </a:rPr>
              <a:t>28 </a:t>
            </a:r>
            <a:r>
              <a:rPr lang="en-US" altLang="zh-CN" b="1" dirty="0" smtClean="0">
                <a:latin typeface="Tahoma" pitchFamily="34" charset="0"/>
                <a:ea typeface="宋体" charset="-122"/>
              </a:rPr>
              <a:t>Mar 2018</a:t>
            </a:r>
            <a:r>
              <a:rPr lang="en-US" altLang="zh-CN" b="1" dirty="0">
                <a:latin typeface="Tahoma" pitchFamily="34" charset="0"/>
                <a:ea typeface="宋体" charset="-122"/>
              </a:rPr>
              <a:t>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a:t>
            </a:r>
            <a:r>
              <a:rPr lang="en-US" altLang="zh-CN" b="1" dirty="0" smtClean="0">
                <a:latin typeface="Tahoma" pitchFamily="34" charset="0"/>
                <a:ea typeface="宋体" charset="-122"/>
              </a:rPr>
              <a:t>Joaquin Prado</a:t>
            </a:r>
            <a:endParaRPr lang="en-US" altLang="zh-CN" b="1" dirty="0">
              <a:latin typeface="Tahoma" pitchFamily="34" charset="0"/>
              <a:ea typeface="宋体" charset="-122"/>
            </a:endParaRPr>
          </a:p>
          <a:p>
            <a:pPr>
              <a:lnSpc>
                <a:spcPct val="95000"/>
              </a:lnSpc>
              <a:spcAft>
                <a:spcPct val="35000"/>
              </a:spcAft>
            </a:pPr>
            <a:r>
              <a:rPr lang="en-US" altLang="zh-CN" b="1" dirty="0">
                <a:latin typeface="Tahoma" pitchFamily="34" charset="0"/>
                <a:ea typeface="宋体" charset="-122"/>
              </a:rPr>
              <a:t>	Source:	</a:t>
            </a:r>
            <a:r>
              <a:rPr lang="en-US" altLang="zh-CN" b="1" dirty="0" smtClean="0">
                <a:latin typeface="Tahoma" pitchFamily="34" charset="0"/>
                <a:ea typeface="宋体" charset="-122"/>
              </a:rPr>
              <a:t>OMA Staff</a:t>
            </a:r>
            <a:endParaRPr lang="en-US" altLang="zh-CN" b="1" dirty="0">
              <a:latin typeface="Tahoma" pitchFamily="34" charset="0"/>
              <a:ea typeface="宋体" charset="-122"/>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2000" dirty="0"/>
              <a:t>OMA-IPSO-2018-0005-INP_Topics_for_Discussion</a:t>
            </a:r>
            <a:r>
              <a:rPr lang="en-US" altLang="zh-CN" sz="2000" dirty="0">
                <a:ea typeface="宋体" panose="02010600030101010101" pitchFamily="2" charset="-122"/>
              </a:rPr>
              <a:t/>
            </a:r>
            <a:br>
              <a:rPr lang="en-US" altLang="zh-CN" sz="2000" dirty="0">
                <a:ea typeface="宋体" panose="02010600030101010101" pitchFamily="2" charset="-122"/>
              </a:rPr>
            </a:br>
            <a:r>
              <a:rPr lang="en-US" altLang="zh-CN" sz="1400" dirty="0">
                <a:ea typeface="宋体" panose="02010600030101010101" pitchFamily="2" charset="-122"/>
              </a:rPr>
              <a:t/>
            </a:r>
            <a:br>
              <a:rPr lang="en-US" altLang="zh-CN" sz="1400" dirty="0">
                <a:ea typeface="宋体" panose="02010600030101010101" pitchFamily="2" charset="-122"/>
              </a:rPr>
            </a:br>
            <a:r>
              <a:rPr lang="en-US" altLang="zh-CN" dirty="0" smtClean="0">
                <a:ea typeface="宋体" charset="-122"/>
              </a:rPr>
              <a:t/>
            </a:r>
            <a:br>
              <a:rPr lang="en-US" altLang="zh-CN" dirty="0" smtClean="0">
                <a:ea typeface="宋体" charset="-122"/>
              </a:rPr>
            </a:br>
            <a:r>
              <a:rPr lang="en-GB" altLang="zh-CN" sz="2800" dirty="0" smtClean="0">
                <a:ea typeface="宋体" panose="02010600030101010101" pitchFamily="2" charset="-122"/>
              </a:rPr>
              <a:t>Topics for Discussion</a:t>
            </a:r>
            <a:endParaRPr lang="en-US" altLang="zh-CN" sz="1800" dirty="0" smtClean="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US" altLang="zh-CN" sz="900">
                <a:ea typeface="宋体" charset="-122"/>
                <a:cs typeface="Times New Roman" charset="0"/>
              </a:rPr>
              <a:t>USE OF THIS DOCUMENT BY NON-OMA MEMBERS IS SUBJECT TO ALL OF THE TERMS AND CONDITIONS OF THE USE AGREEMENT (located at </a:t>
            </a:r>
            <a:r>
              <a:rPr lang="en-US" altLang="zh-CN" sz="900">
                <a:ea typeface="宋体" charset="-122"/>
                <a:cs typeface="Times New Roman" charset="0"/>
                <a:hlinkClick r:id="rId3"/>
              </a:rPr>
              <a:t>http://www.openmobilealliance.org/UseAgreement.html</a:t>
            </a:r>
            <a:r>
              <a:rPr lang="en-US" altLang="zh-CN" sz="900">
                <a:ea typeface="宋体" charset="-122"/>
                <a:cs typeface="Times New Roman" charset="0"/>
              </a:rPr>
              <a:t>) AND IF YOU HAVE NOT AGREED TO THE TERMS OF THE USE AGREEMENT, YOU DO NOT HAVE THE RIGHT TO USE, COPY OR DISTRIBUTE THIS DOCUMENT.</a:t>
            </a:r>
          </a:p>
          <a:p>
            <a:pPr>
              <a:spcBef>
                <a:spcPct val="35000"/>
              </a:spcBef>
            </a:pPr>
            <a:r>
              <a:rPr lang="en-US" altLang="zh-CN" sz="900">
                <a:ea typeface="宋体" charset="-122"/>
                <a:cs typeface="Times New Roman" charset="0"/>
              </a:rPr>
              <a:t>THIS DOCUMENT IS PROVIDED ON AN "AS IS" "AS AVAILABLE" AND "WITH ALL FAULTS" BASIS.</a:t>
            </a: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a:ea typeface="宋体" charset="-122"/>
                <a:cs typeface="Times New Roman" charset="0"/>
              </a:rPr>
              <a:t>Intellectual Property Rights</a:t>
            </a:r>
          </a:p>
          <a:p>
            <a:pPr>
              <a:spcBef>
                <a:spcPct val="35000"/>
              </a:spcBef>
            </a:pPr>
            <a:r>
              <a:rPr lang="en-US" altLang="zh-CN" sz="900">
                <a:ea typeface="宋体" charset="-122"/>
                <a:cs typeface="Times New Roman"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altLang="en-US" dirty="0" smtClean="0"/>
              <a:t>Topic 1 </a:t>
            </a:r>
            <a:endParaRPr lang="en-US" altLang="en-US" dirty="0" smtClean="0"/>
          </a:p>
        </p:txBody>
      </p:sp>
      <p:sp>
        <p:nvSpPr>
          <p:cNvPr id="6147" name="Content Placeholder 2"/>
          <p:cNvSpPr>
            <a:spLocks noGrp="1"/>
          </p:cNvSpPr>
          <p:nvPr>
            <p:ph idx="1"/>
          </p:nvPr>
        </p:nvSpPr>
        <p:spPr>
          <a:xfrm>
            <a:off x="336550" y="996950"/>
            <a:ext cx="8778875" cy="5383213"/>
          </a:xfrm>
        </p:spPr>
        <p:txBody>
          <a:bodyPr/>
          <a:lstStyle/>
          <a:p>
            <a:pPr marL="0" indent="0">
              <a:buNone/>
            </a:pPr>
            <a:r>
              <a:rPr lang="en-US" sz="2400" b="1" dirty="0"/>
              <a:t>Continue the production of IPSO Objects as an open source project outside of OMA</a:t>
            </a:r>
            <a:endParaRPr lang="en-US" sz="2400" dirty="0"/>
          </a:p>
          <a:p>
            <a:pPr lvl="1"/>
            <a:r>
              <a:rPr lang="en-US" dirty="0" smtClean="0"/>
              <a:t>Now that </a:t>
            </a:r>
            <a:r>
              <a:rPr lang="en-US" dirty="0"/>
              <a:t>IPSO is inside of OMA we should rethink </a:t>
            </a:r>
            <a:r>
              <a:rPr lang="en-US" dirty="0" smtClean="0"/>
              <a:t>how to continue the production of IPSO Objects</a:t>
            </a:r>
            <a:endParaRPr lang="en-US" dirty="0"/>
          </a:p>
          <a:p>
            <a:pPr lvl="1"/>
            <a:r>
              <a:rPr lang="en-US" dirty="0" smtClean="0"/>
              <a:t>Ideally the </a:t>
            </a:r>
            <a:r>
              <a:rPr lang="en-US" dirty="0"/>
              <a:t>production of </a:t>
            </a:r>
            <a:r>
              <a:rPr lang="en-US" dirty="0" smtClean="0"/>
              <a:t>these </a:t>
            </a:r>
            <a:r>
              <a:rPr lang="en-US" dirty="0"/>
              <a:t>objects should be </a:t>
            </a:r>
            <a:r>
              <a:rPr lang="en-US" dirty="0" smtClean="0"/>
              <a:t>done in an open </a:t>
            </a:r>
            <a:r>
              <a:rPr lang="en-US" dirty="0"/>
              <a:t>source </a:t>
            </a:r>
            <a:r>
              <a:rPr lang="en-US" dirty="0" smtClean="0"/>
              <a:t>project style. </a:t>
            </a:r>
            <a:r>
              <a:rPr lang="en-US" dirty="0"/>
              <a:t>Any </a:t>
            </a:r>
            <a:r>
              <a:rPr lang="en-US" dirty="0" smtClean="0"/>
              <a:t>company, member or not should </a:t>
            </a:r>
            <a:r>
              <a:rPr lang="en-US" dirty="0"/>
              <a:t>be able to contribute in the creation of IPSO </a:t>
            </a:r>
            <a:r>
              <a:rPr lang="en-US" dirty="0" smtClean="0"/>
              <a:t>Objects</a:t>
            </a:r>
          </a:p>
          <a:p>
            <a:pPr lvl="1"/>
            <a:r>
              <a:rPr lang="en-US" dirty="0" smtClean="0"/>
              <a:t>From </a:t>
            </a:r>
            <a:r>
              <a:rPr lang="en-US" dirty="0"/>
              <a:t>the adoption point of view IPSO objects should not be linked only to OMA LwM2M protocol. The Industry needs these </a:t>
            </a:r>
            <a:r>
              <a:rPr lang="en-US" dirty="0" smtClean="0"/>
              <a:t>objects, therefore OMA should </a:t>
            </a:r>
            <a:r>
              <a:rPr lang="en-US" dirty="0"/>
              <a:t>open the production and take a leadership position by doing it in an open environment.</a:t>
            </a:r>
          </a:p>
        </p:txBody>
      </p:sp>
    </p:spTree>
    <p:extLst>
      <p:ext uri="{BB962C8B-B14F-4D97-AF65-F5344CB8AC3E}">
        <p14:creationId xmlns:p14="http://schemas.microsoft.com/office/powerpoint/2010/main" val="370251023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altLang="en-US" dirty="0" smtClean="0"/>
              <a:t>Topic 2 </a:t>
            </a:r>
            <a:endParaRPr lang="en-US" altLang="en-US" dirty="0" smtClean="0"/>
          </a:p>
        </p:txBody>
      </p:sp>
      <p:sp>
        <p:nvSpPr>
          <p:cNvPr id="6147" name="Content Placeholder 2"/>
          <p:cNvSpPr>
            <a:spLocks noGrp="1"/>
          </p:cNvSpPr>
          <p:nvPr>
            <p:ph idx="1"/>
          </p:nvPr>
        </p:nvSpPr>
        <p:spPr>
          <a:xfrm>
            <a:off x="336550" y="996950"/>
            <a:ext cx="8778875" cy="5383213"/>
          </a:xfrm>
        </p:spPr>
        <p:txBody>
          <a:bodyPr/>
          <a:lstStyle/>
          <a:p>
            <a:pPr marL="0" indent="0">
              <a:buNone/>
            </a:pPr>
            <a:r>
              <a:rPr lang="en-US" sz="2400" b="1" dirty="0"/>
              <a:t>Data Model Evolution</a:t>
            </a:r>
            <a:r>
              <a:rPr lang="en-US" sz="2400" dirty="0"/>
              <a:t> </a:t>
            </a:r>
          </a:p>
          <a:p>
            <a:pPr lvl="1"/>
            <a:r>
              <a:rPr lang="en-US" sz="2000" dirty="0" smtClean="0"/>
              <a:t>The data </a:t>
            </a:r>
            <a:r>
              <a:rPr lang="en-US" sz="2000" dirty="0"/>
              <a:t>model used by LwM2M doesn’t escalate very well in the long </a:t>
            </a:r>
            <a:r>
              <a:rPr lang="en-US" sz="2000" dirty="0" smtClean="0"/>
              <a:t>term</a:t>
            </a:r>
          </a:p>
          <a:p>
            <a:pPr lvl="2"/>
            <a:r>
              <a:rPr lang="en-US" sz="1800" dirty="0" smtClean="0"/>
              <a:t>Every Object/Resource needs to be defined by the industry</a:t>
            </a:r>
            <a:endParaRPr lang="en-US" sz="1800" dirty="0"/>
          </a:p>
          <a:p>
            <a:pPr lvl="1"/>
            <a:r>
              <a:rPr lang="en-US" sz="2000" dirty="0"/>
              <a:t>OMA should keep a close eye </a:t>
            </a:r>
            <a:r>
              <a:rPr lang="en-US" sz="2000" dirty="0" smtClean="0"/>
              <a:t>to groups such as WISHI (Workshop on </a:t>
            </a:r>
            <a:r>
              <a:rPr lang="en-US" sz="2000" dirty="0" err="1" smtClean="0"/>
              <a:t>IoT</a:t>
            </a:r>
            <a:r>
              <a:rPr lang="en-US" sz="2000" dirty="0" smtClean="0"/>
              <a:t> Semantic/Hypermedia Interoperability) or </a:t>
            </a:r>
            <a:r>
              <a:rPr lang="en-US" sz="2000" dirty="0"/>
              <a:t>other groups </a:t>
            </a:r>
            <a:r>
              <a:rPr lang="en-US" sz="2000" dirty="0" smtClean="0"/>
              <a:t>working on this space. </a:t>
            </a:r>
            <a:endParaRPr lang="en-US" sz="2000" dirty="0"/>
          </a:p>
          <a:p>
            <a:pPr lvl="1"/>
            <a:r>
              <a:rPr lang="en-US" sz="2000" dirty="0"/>
              <a:t>The goal </a:t>
            </a:r>
            <a:r>
              <a:rPr lang="en-US" sz="2000" dirty="0" smtClean="0"/>
              <a:t>for OMA LwM2M should be to create a </a:t>
            </a:r>
            <a:r>
              <a:rPr lang="en-US" sz="2000" dirty="0"/>
              <a:t>migration path from </a:t>
            </a:r>
            <a:r>
              <a:rPr lang="en-US" sz="2000" dirty="0" smtClean="0"/>
              <a:t>the current </a:t>
            </a:r>
            <a:r>
              <a:rPr lang="en-US" sz="2000" dirty="0"/>
              <a:t>data model to whatever data model will come out of the </a:t>
            </a:r>
            <a:r>
              <a:rPr lang="en-US" sz="2000" dirty="0" smtClean="0"/>
              <a:t>e.g. WISHI or other initiatives</a:t>
            </a:r>
            <a:endParaRPr lang="en-US" sz="2000" dirty="0"/>
          </a:p>
        </p:txBody>
      </p:sp>
    </p:spTree>
    <p:extLst>
      <p:ext uri="{BB962C8B-B14F-4D97-AF65-F5344CB8AC3E}">
        <p14:creationId xmlns:p14="http://schemas.microsoft.com/office/powerpoint/2010/main" val="248999214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367853" y="158750"/>
            <a:ext cx="8748712" cy="703262"/>
          </a:xfrm>
        </p:spPr>
        <p:txBody>
          <a:bodyPr/>
          <a:lstStyle/>
          <a:p>
            <a:r>
              <a:rPr lang="en-US" altLang="en-US" dirty="0" smtClean="0"/>
              <a:t>Topic 3</a:t>
            </a:r>
            <a:endParaRPr lang="en-US" altLang="en-US" dirty="0" smtClean="0"/>
          </a:p>
        </p:txBody>
      </p:sp>
      <p:sp>
        <p:nvSpPr>
          <p:cNvPr id="6147" name="Content Placeholder 2"/>
          <p:cNvSpPr>
            <a:spLocks noGrp="1"/>
          </p:cNvSpPr>
          <p:nvPr>
            <p:ph idx="1"/>
          </p:nvPr>
        </p:nvSpPr>
        <p:spPr>
          <a:xfrm>
            <a:off x="336550" y="996950"/>
            <a:ext cx="8778875" cy="5383213"/>
          </a:xfrm>
        </p:spPr>
        <p:txBody>
          <a:bodyPr/>
          <a:lstStyle/>
          <a:p>
            <a:pPr marL="0" indent="0">
              <a:buNone/>
            </a:pPr>
            <a:r>
              <a:rPr lang="en-US" sz="2400" b="1" dirty="0"/>
              <a:t>Create awareness of a LwM2M ecosystem</a:t>
            </a:r>
            <a:endParaRPr lang="en-US" sz="2400" dirty="0"/>
          </a:p>
          <a:p>
            <a:pPr lvl="1"/>
            <a:r>
              <a:rPr lang="en-US" sz="2000" dirty="0"/>
              <a:t>OMA LwM2M protocol should be promoted as part of an ecosystem: e.g. IETF (provides the transport); Eclipse (provides the code); production of Objects (IPSO/OMA)</a:t>
            </a:r>
          </a:p>
          <a:p>
            <a:pPr lvl="1"/>
            <a:r>
              <a:rPr lang="en-US" sz="2000" dirty="0"/>
              <a:t>The Industry at large doesn’t really know LwM2M protocol and those that know think that it is another </a:t>
            </a:r>
            <a:r>
              <a:rPr lang="en-US" sz="2000" dirty="0" err="1"/>
              <a:t>IoT</a:t>
            </a:r>
            <a:r>
              <a:rPr lang="en-US" sz="2000" dirty="0"/>
              <a:t> protocol but it is more than that.  LwM2M is a Device Management solution that can support other </a:t>
            </a:r>
            <a:r>
              <a:rPr lang="en-US" sz="2000" dirty="0" err="1"/>
              <a:t>IoT</a:t>
            </a:r>
            <a:r>
              <a:rPr lang="en-US" sz="2000" dirty="0"/>
              <a:t> protocols.</a:t>
            </a:r>
          </a:p>
          <a:p>
            <a:pPr lvl="1"/>
            <a:r>
              <a:rPr lang="en-US" sz="2000" dirty="0"/>
              <a:t>LwM2M should be presented as a device management protocol that is based on components maintained and evolved by other standards organizations. Its Data Model allows easy standardization of sensor information. </a:t>
            </a:r>
            <a:r>
              <a:rPr lang="en-US" sz="1600" dirty="0"/>
              <a:t> </a:t>
            </a:r>
          </a:p>
        </p:txBody>
      </p:sp>
    </p:spTree>
    <p:extLst>
      <p:ext uri="{BB962C8B-B14F-4D97-AF65-F5344CB8AC3E}">
        <p14:creationId xmlns:p14="http://schemas.microsoft.com/office/powerpoint/2010/main" val="29090807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261938" y="3435350"/>
            <a:ext cx="8748712" cy="703263"/>
          </a:xfrm>
        </p:spPr>
        <p:txBody>
          <a:bodyPr/>
          <a:lstStyle/>
          <a:p>
            <a:r>
              <a:rPr lang="en-US" altLang="en-US" smtClean="0"/>
              <a:t>Comments / Questions?</a:t>
            </a:r>
            <a:br>
              <a:rPr lang="en-US" altLang="en-US" smtClean="0"/>
            </a:br>
            <a:r>
              <a:rPr lang="en-US" altLang="en-US" smtClean="0"/>
              <a:t/>
            </a:r>
            <a:br>
              <a:rPr lang="en-US" altLang="en-US" smtClean="0"/>
            </a:br>
            <a:r>
              <a:rPr lang="en-US" altLang="en-US" sz="2400" b="0" smtClean="0"/>
              <a:t> </a:t>
            </a:r>
          </a:p>
        </p:txBody>
      </p:sp>
    </p:spTree>
    <p:extLst>
      <p:ext uri="{BB962C8B-B14F-4D97-AF65-F5344CB8AC3E}">
        <p14:creationId xmlns:p14="http://schemas.microsoft.com/office/powerpoint/2010/main" val="3536114232"/>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5696</TotalTime>
  <Pages>15</Pages>
  <Words>461</Words>
  <Application>Microsoft Office PowerPoint</Application>
  <PresentationFormat>Custom</PresentationFormat>
  <Paragraphs>28</Paragraphs>
  <Slides>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宋体</vt:lpstr>
      <vt:lpstr>Arial</vt:lpstr>
      <vt:lpstr>Arial Narrow</vt:lpstr>
      <vt:lpstr>Tahoma</vt:lpstr>
      <vt:lpstr>Times New Roman</vt:lpstr>
      <vt:lpstr>OMA Template</vt:lpstr>
      <vt:lpstr>OMA-IPSO-2018-0005-INP_Topics_for_Discussion   Topics for Discussion</vt:lpstr>
      <vt:lpstr>Topic 1 </vt:lpstr>
      <vt:lpstr>Topic 2 </vt:lpstr>
      <vt:lpstr>Topic 3</vt:lpstr>
      <vt:lpstr>Comments / Questions?   </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265</cp:revision>
  <cp:lastPrinted>1999-04-27T06:51:51Z</cp:lastPrinted>
  <dcterms:created xsi:type="dcterms:W3CDTF">2002-03-19T14:05:12Z</dcterms:created>
  <dcterms:modified xsi:type="dcterms:W3CDTF">2018-03-26T23:57:50Z</dcterms:modified>
</cp:coreProperties>
</file>