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6" r:id="rId3"/>
    <p:sldId id="273" r:id="rId4"/>
    <p:sldId id="257" r:id="rId5"/>
    <p:sldId id="269" r:id="rId6"/>
    <p:sldId id="268" r:id="rId7"/>
    <p:sldId id="267" r:id="rId8"/>
    <p:sldId id="270" r:id="rId9"/>
    <p:sldId id="27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23"/>
    <p:restoredTop sz="94710"/>
  </p:normalViewPr>
  <p:slideViewPr>
    <p:cSldViewPr snapToGrid="0" snapToObjects="1">
      <p:cViewPr varScale="1">
        <p:scale>
          <a:sx n="84" d="100"/>
          <a:sy n="84" d="100"/>
        </p:scale>
        <p:origin x="216" y="184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FAEBFAE-2658-304B-97CD-8B9F7C4A08D5}" type="datetimeFigureOut">
              <a:t>2018-03-28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10048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AEBFAE-2658-304B-97CD-8B9F7C4A08D5}" type="datetimeFigureOut">
              <a:t>2018-03-28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474486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AEBFAE-2658-304B-97CD-8B9F7C4A08D5}" type="datetimeFigureOut">
              <a:t>2018-03-28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1080613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AEBFAE-2658-304B-97CD-8B9F7C4A08D5}" type="datetimeFigureOut">
              <a:t>2018-03-28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1388894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AEBFAE-2658-304B-97CD-8B9F7C4A08D5}" type="datetimeFigureOut">
              <a:t>2018-03-28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2144203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AEBFAE-2658-304B-97CD-8B9F7C4A08D5}" type="datetimeFigureOut">
              <a:t>2018-03-28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696740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AEBFAE-2658-304B-97CD-8B9F7C4A08D5}" type="datetimeFigureOut">
              <a:t>2018-03-28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2039983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AEBFAE-2658-304B-97CD-8B9F7C4A08D5}" type="datetimeFigureOut">
              <a:t>2018-03-28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1431419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AEBFAE-2658-304B-97CD-8B9F7C4A08D5}" type="datetimeFigureOut">
              <a:t>2018-03-28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1762344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AEBFAE-2658-304B-97CD-8B9F7C4A08D5}" type="datetimeFigureOut">
              <a:t>2018-03-28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1633989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AEBFAE-2658-304B-97CD-8B9F7C4A08D5}" type="datetimeFigureOut">
              <a:t>2018-03-28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C72C2-1A27-CC4E-8FCB-DC406FD1A542}" type="slidenum">
              <a:t>‹#›</a:t>
            </a:fld>
            <a:endParaRPr lang="en-US"/>
          </a:p>
        </p:txBody>
      </p:sp>
    </p:spTree>
    <p:extLst>
      <p:ext uri="{BB962C8B-B14F-4D97-AF65-F5344CB8AC3E}">
        <p14:creationId xmlns:p14="http://schemas.microsoft.com/office/powerpoint/2010/main" val="434329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EBFAE-2658-304B-97CD-8B9F7C4A08D5}" type="datetimeFigureOut">
              <a:t>2018-03-28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C72C2-1A27-CC4E-8FCB-DC406FD1A542}" type="slidenum">
              <a:t>‹#›</a:t>
            </a:fld>
            <a:endParaRPr lang="en-US"/>
          </a:p>
        </p:txBody>
      </p:sp>
    </p:spTree>
    <p:extLst>
      <p:ext uri="{BB962C8B-B14F-4D97-AF65-F5344CB8AC3E}">
        <p14:creationId xmlns:p14="http://schemas.microsoft.com/office/powerpoint/2010/main" val="694447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8.tiff"/><Relationship Id="rId3" Type="http://schemas.openxmlformats.org/officeDocument/2006/relationships/image" Target="../media/image3.png"/><Relationship Id="rId7" Type="http://schemas.openxmlformats.org/officeDocument/2006/relationships/image" Target="../media/image7.tiff"/><Relationship Id="rId12" Type="http://schemas.openxmlformats.org/officeDocument/2006/relationships/image" Target="../media/image12.tiff"/><Relationship Id="rId2" Type="http://schemas.openxmlformats.org/officeDocument/2006/relationships/image" Target="../media/image2.tiff"/><Relationship Id="rId1" Type="http://schemas.openxmlformats.org/officeDocument/2006/relationships/slideLayout" Target="../slideLayouts/slideLayout6.xml"/><Relationship Id="rId6" Type="http://schemas.openxmlformats.org/officeDocument/2006/relationships/image" Target="../media/image6.tiff"/><Relationship Id="rId11" Type="http://schemas.openxmlformats.org/officeDocument/2006/relationships/image" Target="../media/image11.tiff"/><Relationship Id="rId5" Type="http://schemas.openxmlformats.org/officeDocument/2006/relationships/image" Target="../media/image5.tiff"/><Relationship Id="rId10" Type="http://schemas.openxmlformats.org/officeDocument/2006/relationships/image" Target="../media/image10.png"/><Relationship Id="rId4" Type="http://schemas.openxmlformats.org/officeDocument/2006/relationships/image" Target="../media/image4.tiff"/><Relationship Id="rId9" Type="http://schemas.openxmlformats.org/officeDocument/2006/relationships/image" Target="../media/image9.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openmobilealliance.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exIPSO in OMA</a:t>
            </a:r>
          </a:p>
        </p:txBody>
      </p:sp>
      <p:sp>
        <p:nvSpPr>
          <p:cNvPr id="3" name="Subtitle 2"/>
          <p:cNvSpPr>
            <a:spLocks noGrp="1"/>
          </p:cNvSpPr>
          <p:nvPr>
            <p:ph type="subTitle" idx="1"/>
          </p:nvPr>
        </p:nvSpPr>
        <p:spPr/>
        <p:txBody>
          <a:bodyPr>
            <a:normAutofit lnSpcReduction="10000"/>
          </a:bodyPr>
          <a:lstStyle/>
          <a:p>
            <a:endParaRPr lang="en-US"/>
          </a:p>
          <a:p>
            <a:endParaRPr lang="en-US"/>
          </a:p>
          <a:p>
            <a:r>
              <a:rPr lang="en-US"/>
              <a:t>Jan Höller, Ericsson</a:t>
            </a:r>
            <a:br>
              <a:rPr lang="en-US"/>
            </a:br>
            <a:r>
              <a:rPr lang="en-US"/>
              <a:t>exIPSO BoD, OMA BoD</a:t>
            </a:r>
          </a:p>
          <a:p>
            <a:endParaRPr lang="en-US"/>
          </a:p>
          <a:p>
            <a:endParaRPr lang="en-US"/>
          </a:p>
        </p:txBody>
      </p:sp>
    </p:spTree>
    <p:extLst>
      <p:ext uri="{BB962C8B-B14F-4D97-AF65-F5344CB8AC3E}">
        <p14:creationId xmlns:p14="http://schemas.microsoft.com/office/powerpoint/2010/main" val="610060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3F9400-529D-8642-8829-39FFDB0DEB4A}"/>
              </a:ext>
            </a:extLst>
          </p:cNvPr>
          <p:cNvPicPr>
            <a:picLocks noChangeAspect="1"/>
          </p:cNvPicPr>
          <p:nvPr/>
        </p:nvPicPr>
        <p:blipFill>
          <a:blip r:embed="rId2"/>
          <a:stretch>
            <a:fillRect/>
          </a:stretch>
        </p:blipFill>
        <p:spPr>
          <a:xfrm>
            <a:off x="1231900" y="177800"/>
            <a:ext cx="9728200" cy="6502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16901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18EAF-3D40-8544-94BD-1675467C4588}"/>
              </a:ext>
            </a:extLst>
          </p:cNvPr>
          <p:cNvSpPr>
            <a:spLocks noGrp="1"/>
          </p:cNvSpPr>
          <p:nvPr>
            <p:ph type="title"/>
          </p:nvPr>
        </p:nvSpPr>
        <p:spPr/>
        <p:txBody>
          <a:bodyPr/>
          <a:lstStyle/>
          <a:p>
            <a:r>
              <a:rPr lang="sv-SE"/>
              <a:t>exIPSO Transiting Members</a:t>
            </a:r>
          </a:p>
        </p:txBody>
      </p:sp>
      <p:pic>
        <p:nvPicPr>
          <p:cNvPr id="4" name="Picture 3">
            <a:extLst>
              <a:ext uri="{FF2B5EF4-FFF2-40B4-BE49-F238E27FC236}">
                <a16:creationId xmlns:a16="http://schemas.microsoft.com/office/drawing/2014/main" id="{BDAA45BF-8733-9A4C-BB42-9CD0F463DFBB}"/>
              </a:ext>
            </a:extLst>
          </p:cNvPr>
          <p:cNvPicPr>
            <a:picLocks noChangeAspect="1"/>
          </p:cNvPicPr>
          <p:nvPr/>
        </p:nvPicPr>
        <p:blipFill>
          <a:blip r:embed="rId2"/>
          <a:stretch>
            <a:fillRect/>
          </a:stretch>
        </p:blipFill>
        <p:spPr>
          <a:xfrm>
            <a:off x="1007110" y="2655032"/>
            <a:ext cx="1627624" cy="497107"/>
          </a:xfrm>
          <a:prstGeom prst="rect">
            <a:avLst/>
          </a:prstGeom>
        </p:spPr>
      </p:pic>
      <p:pic>
        <p:nvPicPr>
          <p:cNvPr id="7" name="Picture 6">
            <a:extLst>
              <a:ext uri="{FF2B5EF4-FFF2-40B4-BE49-F238E27FC236}">
                <a16:creationId xmlns:a16="http://schemas.microsoft.com/office/drawing/2014/main" id="{EF770B29-5365-624F-8DE5-2F864E5D98E0}"/>
              </a:ext>
            </a:extLst>
          </p:cNvPr>
          <p:cNvPicPr>
            <a:picLocks noChangeAspect="1"/>
          </p:cNvPicPr>
          <p:nvPr/>
        </p:nvPicPr>
        <p:blipFill>
          <a:blip r:embed="rId3"/>
          <a:stretch>
            <a:fillRect/>
          </a:stretch>
        </p:blipFill>
        <p:spPr>
          <a:xfrm>
            <a:off x="3430270" y="2491631"/>
            <a:ext cx="2445177" cy="772161"/>
          </a:xfrm>
          <a:prstGeom prst="rect">
            <a:avLst/>
          </a:prstGeom>
        </p:spPr>
      </p:pic>
      <p:pic>
        <p:nvPicPr>
          <p:cNvPr id="8" name="Picture 7">
            <a:extLst>
              <a:ext uri="{FF2B5EF4-FFF2-40B4-BE49-F238E27FC236}">
                <a16:creationId xmlns:a16="http://schemas.microsoft.com/office/drawing/2014/main" id="{7E3C1E28-7652-6A44-B338-E0612C58FEE5}"/>
              </a:ext>
            </a:extLst>
          </p:cNvPr>
          <p:cNvPicPr>
            <a:picLocks noChangeAspect="1"/>
          </p:cNvPicPr>
          <p:nvPr/>
        </p:nvPicPr>
        <p:blipFill>
          <a:blip r:embed="rId4"/>
          <a:stretch>
            <a:fillRect/>
          </a:stretch>
        </p:blipFill>
        <p:spPr>
          <a:xfrm>
            <a:off x="6870311" y="2250384"/>
            <a:ext cx="1259713" cy="1254654"/>
          </a:xfrm>
          <a:prstGeom prst="rect">
            <a:avLst/>
          </a:prstGeom>
        </p:spPr>
      </p:pic>
      <p:pic>
        <p:nvPicPr>
          <p:cNvPr id="9" name="Picture 8">
            <a:extLst>
              <a:ext uri="{FF2B5EF4-FFF2-40B4-BE49-F238E27FC236}">
                <a16:creationId xmlns:a16="http://schemas.microsoft.com/office/drawing/2014/main" id="{9F8D2344-2FD7-AB46-A4EC-60E99169586A}"/>
              </a:ext>
            </a:extLst>
          </p:cNvPr>
          <p:cNvPicPr>
            <a:picLocks noChangeAspect="1"/>
          </p:cNvPicPr>
          <p:nvPr/>
        </p:nvPicPr>
        <p:blipFill>
          <a:blip r:embed="rId5"/>
          <a:stretch>
            <a:fillRect/>
          </a:stretch>
        </p:blipFill>
        <p:spPr>
          <a:xfrm>
            <a:off x="8925560" y="2576577"/>
            <a:ext cx="2428240" cy="675784"/>
          </a:xfrm>
          <a:prstGeom prst="rect">
            <a:avLst/>
          </a:prstGeom>
        </p:spPr>
      </p:pic>
      <p:pic>
        <p:nvPicPr>
          <p:cNvPr id="10" name="Picture 9">
            <a:extLst>
              <a:ext uri="{FF2B5EF4-FFF2-40B4-BE49-F238E27FC236}">
                <a16:creationId xmlns:a16="http://schemas.microsoft.com/office/drawing/2014/main" id="{D46B4D8A-C3DC-2642-9B04-82EE51555CB2}"/>
              </a:ext>
            </a:extLst>
          </p:cNvPr>
          <p:cNvPicPr>
            <a:picLocks noChangeAspect="1"/>
          </p:cNvPicPr>
          <p:nvPr/>
        </p:nvPicPr>
        <p:blipFill rotWithShape="1">
          <a:blip r:embed="rId6"/>
          <a:srcRect t="33601" b="33601"/>
          <a:stretch/>
        </p:blipFill>
        <p:spPr>
          <a:xfrm>
            <a:off x="531332" y="3790309"/>
            <a:ext cx="3130926" cy="772162"/>
          </a:xfrm>
          <a:prstGeom prst="rect">
            <a:avLst/>
          </a:prstGeom>
        </p:spPr>
      </p:pic>
      <p:pic>
        <p:nvPicPr>
          <p:cNvPr id="12" name="Picture 11">
            <a:extLst>
              <a:ext uri="{FF2B5EF4-FFF2-40B4-BE49-F238E27FC236}">
                <a16:creationId xmlns:a16="http://schemas.microsoft.com/office/drawing/2014/main" id="{CC0CC84D-1A68-C24B-B2E9-9447481C73A3}"/>
              </a:ext>
            </a:extLst>
          </p:cNvPr>
          <p:cNvPicPr>
            <a:picLocks noChangeAspect="1"/>
          </p:cNvPicPr>
          <p:nvPr/>
        </p:nvPicPr>
        <p:blipFill>
          <a:blip r:embed="rId7"/>
          <a:stretch>
            <a:fillRect/>
          </a:stretch>
        </p:blipFill>
        <p:spPr>
          <a:xfrm>
            <a:off x="4130040" y="4054471"/>
            <a:ext cx="2438400" cy="508000"/>
          </a:xfrm>
          <a:prstGeom prst="rect">
            <a:avLst/>
          </a:prstGeom>
        </p:spPr>
      </p:pic>
      <p:pic>
        <p:nvPicPr>
          <p:cNvPr id="13" name="Picture 12">
            <a:extLst>
              <a:ext uri="{FF2B5EF4-FFF2-40B4-BE49-F238E27FC236}">
                <a16:creationId xmlns:a16="http://schemas.microsoft.com/office/drawing/2014/main" id="{3E54DA34-1770-EC4E-AE3A-8C6FAD87B6F0}"/>
              </a:ext>
            </a:extLst>
          </p:cNvPr>
          <p:cNvPicPr>
            <a:picLocks noChangeAspect="1"/>
          </p:cNvPicPr>
          <p:nvPr/>
        </p:nvPicPr>
        <p:blipFill>
          <a:blip r:embed="rId8"/>
          <a:stretch>
            <a:fillRect/>
          </a:stretch>
        </p:blipFill>
        <p:spPr>
          <a:xfrm>
            <a:off x="7166975" y="3611556"/>
            <a:ext cx="1752600" cy="1155700"/>
          </a:xfrm>
          <a:prstGeom prst="rect">
            <a:avLst/>
          </a:prstGeom>
        </p:spPr>
      </p:pic>
      <p:pic>
        <p:nvPicPr>
          <p:cNvPr id="14" name="Picture 13">
            <a:extLst>
              <a:ext uri="{FF2B5EF4-FFF2-40B4-BE49-F238E27FC236}">
                <a16:creationId xmlns:a16="http://schemas.microsoft.com/office/drawing/2014/main" id="{D60B53C3-4457-EE4F-8C8E-6C3245FB3B56}"/>
              </a:ext>
            </a:extLst>
          </p:cNvPr>
          <p:cNvPicPr>
            <a:picLocks noChangeAspect="1"/>
          </p:cNvPicPr>
          <p:nvPr/>
        </p:nvPicPr>
        <p:blipFill>
          <a:blip r:embed="rId9"/>
          <a:stretch>
            <a:fillRect/>
          </a:stretch>
        </p:blipFill>
        <p:spPr>
          <a:xfrm>
            <a:off x="9168130" y="3655690"/>
            <a:ext cx="1943100" cy="1041400"/>
          </a:xfrm>
          <a:prstGeom prst="rect">
            <a:avLst/>
          </a:prstGeom>
        </p:spPr>
      </p:pic>
      <p:pic>
        <p:nvPicPr>
          <p:cNvPr id="18" name="Picture 17">
            <a:extLst>
              <a:ext uri="{FF2B5EF4-FFF2-40B4-BE49-F238E27FC236}">
                <a16:creationId xmlns:a16="http://schemas.microsoft.com/office/drawing/2014/main" id="{D27F7757-62EB-5244-A1A9-5925C189CAC9}"/>
              </a:ext>
            </a:extLst>
          </p:cNvPr>
          <p:cNvPicPr>
            <a:picLocks noChangeAspect="1"/>
          </p:cNvPicPr>
          <p:nvPr/>
        </p:nvPicPr>
        <p:blipFill>
          <a:blip r:embed="rId10"/>
          <a:stretch>
            <a:fillRect/>
          </a:stretch>
        </p:blipFill>
        <p:spPr>
          <a:xfrm>
            <a:off x="2386981" y="5254563"/>
            <a:ext cx="2086577" cy="444239"/>
          </a:xfrm>
          <a:prstGeom prst="rect">
            <a:avLst/>
          </a:prstGeom>
        </p:spPr>
      </p:pic>
      <p:pic>
        <p:nvPicPr>
          <p:cNvPr id="19" name="Picture 18">
            <a:extLst>
              <a:ext uri="{FF2B5EF4-FFF2-40B4-BE49-F238E27FC236}">
                <a16:creationId xmlns:a16="http://schemas.microsoft.com/office/drawing/2014/main" id="{1E0C7077-08A5-E246-896A-8849D2736268}"/>
              </a:ext>
            </a:extLst>
          </p:cNvPr>
          <p:cNvPicPr>
            <a:picLocks noChangeAspect="1"/>
          </p:cNvPicPr>
          <p:nvPr/>
        </p:nvPicPr>
        <p:blipFill>
          <a:blip r:embed="rId11"/>
          <a:stretch>
            <a:fillRect/>
          </a:stretch>
        </p:blipFill>
        <p:spPr>
          <a:xfrm>
            <a:off x="5126360" y="5033558"/>
            <a:ext cx="1772493" cy="886247"/>
          </a:xfrm>
          <a:prstGeom prst="rect">
            <a:avLst/>
          </a:prstGeom>
        </p:spPr>
      </p:pic>
      <p:pic>
        <p:nvPicPr>
          <p:cNvPr id="20" name="Picture 19">
            <a:extLst>
              <a:ext uri="{FF2B5EF4-FFF2-40B4-BE49-F238E27FC236}">
                <a16:creationId xmlns:a16="http://schemas.microsoft.com/office/drawing/2014/main" id="{92F879A3-5F11-834B-B6A6-3538983D0471}"/>
              </a:ext>
            </a:extLst>
          </p:cNvPr>
          <p:cNvPicPr>
            <a:picLocks noChangeAspect="1"/>
          </p:cNvPicPr>
          <p:nvPr/>
        </p:nvPicPr>
        <p:blipFill>
          <a:blip r:embed="rId12"/>
          <a:stretch>
            <a:fillRect/>
          </a:stretch>
        </p:blipFill>
        <p:spPr>
          <a:xfrm>
            <a:off x="8130024" y="4873774"/>
            <a:ext cx="1650667" cy="1211087"/>
          </a:xfrm>
          <a:prstGeom prst="rect">
            <a:avLst/>
          </a:prstGeom>
        </p:spPr>
      </p:pic>
    </p:spTree>
    <p:extLst>
      <p:ext uri="{BB962C8B-B14F-4D97-AF65-F5344CB8AC3E}">
        <p14:creationId xmlns:p14="http://schemas.microsoft.com/office/powerpoint/2010/main" val="3441773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Purpose and Objectives</a:t>
            </a:r>
          </a:p>
        </p:txBody>
      </p:sp>
      <p:sp>
        <p:nvSpPr>
          <p:cNvPr id="3" name="Content Placeholder 2"/>
          <p:cNvSpPr>
            <a:spLocks noGrp="1"/>
          </p:cNvSpPr>
          <p:nvPr>
            <p:ph idx="1"/>
          </p:nvPr>
        </p:nvSpPr>
        <p:spPr/>
        <p:txBody>
          <a:bodyPr>
            <a:normAutofit/>
          </a:bodyPr>
          <a:lstStyle/>
          <a:p>
            <a:r>
              <a:rPr lang="en-US"/>
              <a:t>Ensure effective integration of transiting IPSO members</a:t>
            </a:r>
          </a:p>
          <a:p>
            <a:pPr lvl="1"/>
            <a:r>
              <a:rPr lang="en-US"/>
              <a:t>And informing past IPSO members on the journey ahead</a:t>
            </a:r>
          </a:p>
          <a:p>
            <a:r>
              <a:rPr lang="en-US"/>
              <a:t>Ensure continuity of ongoing IPSO work</a:t>
            </a:r>
          </a:p>
          <a:p>
            <a:r>
              <a:rPr lang="en-US"/>
              <a:t>Raise awareness and interest from OMA members in IPSO work</a:t>
            </a:r>
          </a:p>
          <a:p>
            <a:r>
              <a:rPr lang="en-US"/>
              <a:t>Integrate IPSO heritage in OMA SpecWorks</a:t>
            </a:r>
          </a:p>
          <a:p>
            <a:r>
              <a:rPr lang="en-US"/>
              <a:t>Capitalize our joint baseline to seed and nurture future IoT work relevant to the market</a:t>
            </a:r>
          </a:p>
          <a:p>
            <a:r>
              <a:rPr lang="en-US"/>
              <a:t>Collect ideas and interest shared among exIPSO and OMA, and ideally draft a backlog of immediate and mid/long-term actions</a:t>
            </a:r>
          </a:p>
        </p:txBody>
      </p:sp>
    </p:spTree>
    <p:extLst>
      <p:ext uri="{BB962C8B-B14F-4D97-AF65-F5344CB8AC3E}">
        <p14:creationId xmlns:p14="http://schemas.microsoft.com/office/powerpoint/2010/main" val="654726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94015-11FC-AF48-A001-420E8341AFEB}"/>
              </a:ext>
            </a:extLst>
          </p:cNvPr>
          <p:cNvSpPr>
            <a:spLocks noGrp="1"/>
          </p:cNvSpPr>
          <p:nvPr>
            <p:ph type="title"/>
          </p:nvPr>
        </p:nvSpPr>
        <p:spPr/>
        <p:txBody>
          <a:bodyPr/>
          <a:lstStyle/>
          <a:p>
            <a:r>
              <a:rPr lang="sv-SE"/>
              <a:t>IPSO in OMA</a:t>
            </a:r>
          </a:p>
        </p:txBody>
      </p:sp>
      <p:sp>
        <p:nvSpPr>
          <p:cNvPr id="3" name="Content Placeholder 2">
            <a:extLst>
              <a:ext uri="{FF2B5EF4-FFF2-40B4-BE49-F238E27FC236}">
                <a16:creationId xmlns:a16="http://schemas.microsoft.com/office/drawing/2014/main" id="{54CD9561-3297-3D43-990C-E6B88AD1CA00}"/>
              </a:ext>
            </a:extLst>
          </p:cNvPr>
          <p:cNvSpPr>
            <a:spLocks noGrp="1"/>
          </p:cNvSpPr>
          <p:nvPr>
            <p:ph idx="1"/>
          </p:nvPr>
        </p:nvSpPr>
        <p:spPr/>
        <p:txBody>
          <a:bodyPr/>
          <a:lstStyle/>
          <a:p>
            <a:r>
              <a:rPr lang="sv-SE"/>
              <a:t>IPSO is currently a separate WG in OMA available via the OMA portal</a:t>
            </a:r>
          </a:p>
          <a:p>
            <a:pPr lvl="1"/>
            <a:r>
              <a:rPr lang="sv-SE"/>
              <a:t>Introduction session to OMA has been held, we can run it again, let us know</a:t>
            </a:r>
          </a:p>
          <a:p>
            <a:r>
              <a:rPr lang="sv-SE"/>
              <a:t>We are working on an IPSO WG charter</a:t>
            </a:r>
          </a:p>
          <a:p>
            <a:r>
              <a:rPr lang="sv-SE"/>
              <a:t>We intend to appoint IPSO WG chair(s) to drive the work and arrange regular meetings</a:t>
            </a:r>
          </a:p>
          <a:p>
            <a:r>
              <a:rPr lang="sv-SE"/>
              <a:t>The formation of work activities moving forward is dependent on what your interests are and what you want to make happen</a:t>
            </a:r>
          </a:p>
        </p:txBody>
      </p:sp>
    </p:spTree>
    <p:extLst>
      <p:ext uri="{BB962C8B-B14F-4D97-AF65-F5344CB8AC3E}">
        <p14:creationId xmlns:p14="http://schemas.microsoft.com/office/powerpoint/2010/main" val="3450751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080E7-9686-674D-947A-FF0E8455F8C4}"/>
              </a:ext>
            </a:extLst>
          </p:cNvPr>
          <p:cNvSpPr>
            <a:spLocks noGrp="1"/>
          </p:cNvSpPr>
          <p:nvPr>
            <p:ph type="title"/>
          </p:nvPr>
        </p:nvSpPr>
        <p:spPr/>
        <p:txBody>
          <a:bodyPr/>
          <a:lstStyle/>
          <a:p>
            <a:r>
              <a:rPr lang="sv-SE"/>
              <a:t>This Meeting</a:t>
            </a:r>
          </a:p>
        </p:txBody>
      </p:sp>
      <p:sp>
        <p:nvSpPr>
          <p:cNvPr id="3" name="Content Placeholder 2">
            <a:extLst>
              <a:ext uri="{FF2B5EF4-FFF2-40B4-BE49-F238E27FC236}">
                <a16:creationId xmlns:a16="http://schemas.microsoft.com/office/drawing/2014/main" id="{0E28A6FB-E221-A848-90E8-2BA808FB7406}"/>
              </a:ext>
            </a:extLst>
          </p:cNvPr>
          <p:cNvSpPr>
            <a:spLocks noGrp="1"/>
          </p:cNvSpPr>
          <p:nvPr>
            <p:ph idx="1"/>
          </p:nvPr>
        </p:nvSpPr>
        <p:spPr/>
        <p:txBody>
          <a:bodyPr/>
          <a:lstStyle/>
          <a:p>
            <a:r>
              <a:rPr lang="en-US"/>
              <a:t>We want an active dialog in this meeting, purpose is not to listen through a set of presentations</a:t>
            </a:r>
          </a:p>
          <a:p>
            <a:r>
              <a:rPr lang="sv-SE"/>
              <a:t>Please interupt for questions or to put out ideas</a:t>
            </a:r>
          </a:p>
        </p:txBody>
      </p:sp>
    </p:spTree>
    <p:extLst>
      <p:ext uri="{BB962C8B-B14F-4D97-AF65-F5344CB8AC3E}">
        <p14:creationId xmlns:p14="http://schemas.microsoft.com/office/powerpoint/2010/main" val="2857328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E68C7-78EE-794F-8229-E3ACECB4DF5C}"/>
              </a:ext>
            </a:extLst>
          </p:cNvPr>
          <p:cNvSpPr>
            <a:spLocks noGrp="1"/>
          </p:cNvSpPr>
          <p:nvPr>
            <p:ph type="title"/>
          </p:nvPr>
        </p:nvSpPr>
        <p:spPr/>
        <p:txBody>
          <a:bodyPr/>
          <a:lstStyle/>
          <a:p>
            <a:r>
              <a:rPr lang="sv-SE"/>
              <a:t>Agenda</a:t>
            </a:r>
          </a:p>
        </p:txBody>
      </p:sp>
      <p:sp>
        <p:nvSpPr>
          <p:cNvPr id="3" name="Content Placeholder 2">
            <a:extLst>
              <a:ext uri="{FF2B5EF4-FFF2-40B4-BE49-F238E27FC236}">
                <a16:creationId xmlns:a16="http://schemas.microsoft.com/office/drawing/2014/main" id="{4B923CB6-EBAB-D248-AF3D-ACF4CCC3AFF1}"/>
              </a:ext>
            </a:extLst>
          </p:cNvPr>
          <p:cNvSpPr>
            <a:spLocks noGrp="1"/>
          </p:cNvSpPr>
          <p:nvPr>
            <p:ph idx="1"/>
          </p:nvPr>
        </p:nvSpPr>
        <p:spPr/>
        <p:txBody>
          <a:bodyPr>
            <a:normAutofit fontScale="92500" lnSpcReduction="20000"/>
          </a:bodyPr>
          <a:lstStyle/>
          <a:p>
            <a:r>
              <a:rPr lang="sv-SE"/>
              <a:t>(Introduction)</a:t>
            </a:r>
          </a:p>
          <a:p>
            <a:r>
              <a:rPr lang="sv-SE"/>
              <a:t>Formalities, Joaquin Prado</a:t>
            </a:r>
          </a:p>
          <a:p>
            <a:r>
              <a:rPr lang="sv-SE"/>
              <a:t>OMA SpecWorks overview, Seth Newberry (OMA GM)</a:t>
            </a:r>
          </a:p>
          <a:p>
            <a:r>
              <a:rPr lang="sv-SE"/>
              <a:t>IPSO overview</a:t>
            </a:r>
          </a:p>
          <a:p>
            <a:pPr lvl="1"/>
            <a:r>
              <a:rPr lang="sv-SE"/>
              <a:t>Mission, results and focus to date, Christian Legare (ex IPSO Chair)</a:t>
            </a:r>
          </a:p>
          <a:p>
            <a:pPr lvl="1"/>
            <a:r>
              <a:rPr lang="sv-SE"/>
              <a:t>Semantics overview, Jaime Jimenez</a:t>
            </a:r>
          </a:p>
          <a:p>
            <a:pPr lvl="1"/>
            <a:r>
              <a:rPr lang="sv-SE"/>
              <a:t>Security, Privacy, Identity, Per Ståhl, Mark Baugher, Jerker Delsing</a:t>
            </a:r>
          </a:p>
          <a:p>
            <a:pPr lvl="1"/>
            <a:r>
              <a:rPr lang="sv-SE"/>
              <a:t>(Protocol, Hannes Tshofenig)</a:t>
            </a:r>
          </a:p>
          <a:p>
            <a:r>
              <a:rPr lang="sv-SE"/>
              <a:t>OMA input on IoT</a:t>
            </a:r>
          </a:p>
          <a:p>
            <a:pPr lvl="1"/>
            <a:r>
              <a:rPr lang="sv-SE"/>
              <a:t>DM and LwM2M update, Joaquin Prado</a:t>
            </a:r>
          </a:p>
          <a:p>
            <a:r>
              <a:rPr lang="sv-SE"/>
              <a:t>Discussion</a:t>
            </a:r>
          </a:p>
          <a:p>
            <a:r>
              <a:rPr lang="sv-SE"/>
              <a:t>AOB</a:t>
            </a:r>
          </a:p>
          <a:p>
            <a:pPr lvl="1"/>
            <a:endParaRPr lang="sv-SE"/>
          </a:p>
        </p:txBody>
      </p:sp>
    </p:spTree>
    <p:extLst>
      <p:ext uri="{BB962C8B-B14F-4D97-AF65-F5344CB8AC3E}">
        <p14:creationId xmlns:p14="http://schemas.microsoft.com/office/powerpoint/2010/main" val="2359719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E8B7D-37BC-2648-8D96-DFD1881C37BE}"/>
              </a:ext>
            </a:extLst>
          </p:cNvPr>
          <p:cNvSpPr>
            <a:spLocks noGrp="1"/>
          </p:cNvSpPr>
          <p:nvPr>
            <p:ph type="title"/>
          </p:nvPr>
        </p:nvSpPr>
        <p:spPr/>
        <p:txBody>
          <a:bodyPr/>
          <a:lstStyle/>
          <a:p>
            <a:r>
              <a:rPr lang="sv-SE"/>
              <a:t>Formalities</a:t>
            </a:r>
          </a:p>
        </p:txBody>
      </p:sp>
      <p:sp>
        <p:nvSpPr>
          <p:cNvPr id="3" name="Content Placeholder 2">
            <a:extLst>
              <a:ext uri="{FF2B5EF4-FFF2-40B4-BE49-F238E27FC236}">
                <a16:creationId xmlns:a16="http://schemas.microsoft.com/office/drawing/2014/main" id="{51CC9C7D-2E42-7B4B-A3B0-8C6C09BCF8D9}"/>
              </a:ext>
            </a:extLst>
          </p:cNvPr>
          <p:cNvSpPr>
            <a:spLocks noGrp="1"/>
          </p:cNvSpPr>
          <p:nvPr>
            <p:ph idx="1"/>
          </p:nvPr>
        </p:nvSpPr>
        <p:spPr/>
        <p:txBody>
          <a:bodyPr/>
          <a:lstStyle/>
          <a:p>
            <a:r>
              <a:rPr lang="sv-SE"/>
              <a:t>Roll call</a:t>
            </a:r>
          </a:p>
          <a:p>
            <a:r>
              <a:rPr lang="sv-SE"/>
              <a:t>Scribe: Joaquin</a:t>
            </a:r>
          </a:p>
          <a:p>
            <a:r>
              <a:rPr lang="sv-SE"/>
              <a:t>IPR call</a:t>
            </a:r>
          </a:p>
          <a:p>
            <a:pPr lvl="1"/>
            <a:r>
              <a:rPr lang="en-GB" i="1"/>
              <a:t>“Each Member will use its reasonable endeavours to inform timely the Open Mobile Alliance of Essential IPR as it becomes aware that the Essential IPR is related to the prepared or published Specification.  Members shall submit to the General Manager of Operations of OMA the IPR Statement and the IPR Licensing Declaration.  These forms are available from OMA or online at the OMA website at </a:t>
            </a:r>
            <a:r>
              <a:rPr lang="en-GB" i="1">
                <a:hlinkClick r:id="rId2"/>
              </a:rPr>
              <a:t>www.openmobilealliance.org</a:t>
            </a:r>
            <a:r>
              <a:rPr lang="en-GB" i="1"/>
              <a:t>.”</a:t>
            </a:r>
            <a:endParaRPr lang="sv-SE"/>
          </a:p>
        </p:txBody>
      </p:sp>
    </p:spTree>
    <p:extLst>
      <p:ext uri="{BB962C8B-B14F-4D97-AF65-F5344CB8AC3E}">
        <p14:creationId xmlns:p14="http://schemas.microsoft.com/office/powerpoint/2010/main" val="3903631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E68C7-78EE-794F-8229-E3ACECB4DF5C}"/>
              </a:ext>
            </a:extLst>
          </p:cNvPr>
          <p:cNvSpPr>
            <a:spLocks noGrp="1"/>
          </p:cNvSpPr>
          <p:nvPr>
            <p:ph type="title"/>
          </p:nvPr>
        </p:nvSpPr>
        <p:spPr/>
        <p:txBody>
          <a:bodyPr/>
          <a:lstStyle/>
          <a:p>
            <a:r>
              <a:rPr lang="sv-SE"/>
              <a:t>Agenda</a:t>
            </a:r>
          </a:p>
        </p:txBody>
      </p:sp>
      <p:sp>
        <p:nvSpPr>
          <p:cNvPr id="3" name="Content Placeholder 2">
            <a:extLst>
              <a:ext uri="{FF2B5EF4-FFF2-40B4-BE49-F238E27FC236}">
                <a16:creationId xmlns:a16="http://schemas.microsoft.com/office/drawing/2014/main" id="{4B923CB6-EBAB-D248-AF3D-ACF4CCC3AFF1}"/>
              </a:ext>
            </a:extLst>
          </p:cNvPr>
          <p:cNvSpPr>
            <a:spLocks noGrp="1"/>
          </p:cNvSpPr>
          <p:nvPr>
            <p:ph idx="1"/>
          </p:nvPr>
        </p:nvSpPr>
        <p:spPr/>
        <p:txBody>
          <a:bodyPr>
            <a:normAutofit fontScale="92500" lnSpcReduction="20000"/>
          </a:bodyPr>
          <a:lstStyle/>
          <a:p>
            <a:r>
              <a:rPr lang="sv-SE"/>
              <a:t>(Introduction)</a:t>
            </a:r>
          </a:p>
          <a:p>
            <a:r>
              <a:rPr lang="sv-SE"/>
              <a:t>Formalities, Joaquin Prado</a:t>
            </a:r>
          </a:p>
          <a:p>
            <a:r>
              <a:rPr lang="sv-SE"/>
              <a:t>OMA SpecWorks overview, Seth Newberry (OMA GM)</a:t>
            </a:r>
          </a:p>
          <a:p>
            <a:r>
              <a:rPr lang="sv-SE"/>
              <a:t>IPSO overview</a:t>
            </a:r>
          </a:p>
          <a:p>
            <a:pPr lvl="1"/>
            <a:r>
              <a:rPr lang="sv-SE"/>
              <a:t>Mission, results and focus to date, Christian Legare (ex IPSO Chair)</a:t>
            </a:r>
          </a:p>
          <a:p>
            <a:pPr lvl="1"/>
            <a:r>
              <a:rPr lang="sv-SE"/>
              <a:t>Semantics overview, Jaime Jimenez</a:t>
            </a:r>
          </a:p>
          <a:p>
            <a:pPr lvl="1"/>
            <a:r>
              <a:rPr lang="sv-SE"/>
              <a:t>Security, Privacy, Identity, Per Ståhl, Mark Baugher, Jerker Delsing</a:t>
            </a:r>
          </a:p>
          <a:p>
            <a:pPr lvl="1"/>
            <a:r>
              <a:rPr lang="sv-SE"/>
              <a:t>(Protocol, Hannes Tshofenig)</a:t>
            </a:r>
          </a:p>
          <a:p>
            <a:r>
              <a:rPr lang="sv-SE"/>
              <a:t>OMA input on IoT</a:t>
            </a:r>
          </a:p>
          <a:p>
            <a:pPr lvl="1"/>
            <a:r>
              <a:rPr lang="sv-SE"/>
              <a:t>DM and LwM2M update, Joaquin Prado</a:t>
            </a:r>
          </a:p>
          <a:p>
            <a:r>
              <a:rPr lang="sv-SE"/>
              <a:t>Discussion</a:t>
            </a:r>
          </a:p>
          <a:p>
            <a:r>
              <a:rPr lang="sv-SE"/>
              <a:t>AOB</a:t>
            </a:r>
          </a:p>
          <a:p>
            <a:pPr lvl="1"/>
            <a:endParaRPr lang="sv-SE"/>
          </a:p>
        </p:txBody>
      </p:sp>
    </p:spTree>
    <p:extLst>
      <p:ext uri="{BB962C8B-B14F-4D97-AF65-F5344CB8AC3E}">
        <p14:creationId xmlns:p14="http://schemas.microsoft.com/office/powerpoint/2010/main" val="21034353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929</TotalTime>
  <Words>426</Words>
  <Application>Microsoft Macintosh PowerPoint</Application>
  <PresentationFormat>Widescreen</PresentationFormat>
  <Paragraphs>53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exIPSO in OMA</vt:lpstr>
      <vt:lpstr>PowerPoint Presentation</vt:lpstr>
      <vt:lpstr>exIPSO Transiting Members</vt:lpstr>
      <vt:lpstr>Purpose and Objectives</vt:lpstr>
      <vt:lpstr>IPSO in OMA</vt:lpstr>
      <vt:lpstr>This Meeting</vt:lpstr>
      <vt:lpstr>Agenda</vt:lpstr>
      <vt:lpstr>Formalities</vt:lpstr>
      <vt:lpstr>Agenda</vt:lpstr>
    </vt:vector>
  </TitlesOfParts>
  <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IPSO in OMA</dc:title>
  <dc:creator>Jan Höller</dc:creator>
  <cp:lastModifiedBy>Jan Höller</cp:lastModifiedBy>
  <cp:revision>42</cp:revision>
  <cp:lastPrinted>2018-03-28T11:13:22Z</cp:lastPrinted>
  <dcterms:created xsi:type="dcterms:W3CDTF">2018-01-19T07:31:26Z</dcterms:created>
  <dcterms:modified xsi:type="dcterms:W3CDTF">2018-03-28T11:59:56Z</dcterms:modified>
</cp:coreProperties>
</file>