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63" r:id="rId4"/>
    <p:sldId id="260" r:id="rId5"/>
    <p:sldId id="264" r:id="rId6"/>
    <p:sldId id="261" r:id="rId7"/>
    <p:sldId id="262" r:id="rId8"/>
    <p:sldId id="266" r:id="rId9"/>
  </p:sldIdLst>
  <p:sldSz cx="12192000" cy="6858000"/>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y Smith" initials="AS"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6449"/>
    <a:srgbClr val="413C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1"/>
    <p:restoredTop sz="50000" autoAdjust="0"/>
  </p:normalViewPr>
  <p:slideViewPr>
    <p:cSldViewPr snapToGrid="0" snapToObjects="1">
      <p:cViewPr varScale="1">
        <p:scale>
          <a:sx n="101" d="100"/>
          <a:sy n="101" d="100"/>
        </p:scale>
        <p:origin x="-120"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commentAuthors" Target="commentAuthors.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7117B04A-8748-534D-AE09-32084707C6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2" name="Title 1">
            <a:extLst>
              <a:ext uri="{FF2B5EF4-FFF2-40B4-BE49-F238E27FC236}">
                <a16:creationId xmlns="" xmlns:a16="http://schemas.microsoft.com/office/drawing/2014/main" id="{57F81653-87C3-DD45-A629-2E0C2B0DF15B}"/>
              </a:ext>
            </a:extLst>
          </p:cNvPr>
          <p:cNvSpPr>
            <a:spLocks noGrp="1"/>
          </p:cNvSpPr>
          <p:nvPr>
            <p:ph type="ctrTitle"/>
          </p:nvPr>
        </p:nvSpPr>
        <p:spPr>
          <a:xfrm>
            <a:off x="1524000" y="2262260"/>
            <a:ext cx="9144000" cy="2387600"/>
          </a:xfrm>
        </p:spPr>
        <p:txBody>
          <a:bodyPr anchor="b">
            <a:normAutofit/>
          </a:bodyPr>
          <a:lstStyle>
            <a:lvl1pPr algn="l">
              <a:defRPr sz="4400" b="1"/>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66C56215-3BA0-F74E-997F-31B14E1B6D03}"/>
              </a:ext>
            </a:extLst>
          </p:cNvPr>
          <p:cNvSpPr>
            <a:spLocks noGrp="1"/>
          </p:cNvSpPr>
          <p:nvPr>
            <p:ph type="subTitle" idx="1"/>
          </p:nvPr>
        </p:nvSpPr>
        <p:spPr>
          <a:xfrm>
            <a:off x="1524000" y="4880099"/>
            <a:ext cx="9144000" cy="861014"/>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a:extLst>
              <a:ext uri="{FF2B5EF4-FFF2-40B4-BE49-F238E27FC236}">
                <a16:creationId xmlns="" xmlns:a16="http://schemas.microsoft.com/office/drawing/2014/main" id="{057B8074-C943-674A-A69D-3D042EB4B0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B3EC293-A061-F84A-AF18-9E608F6A250B}"/>
              </a:ext>
            </a:extLst>
          </p:cNvPr>
          <p:cNvSpPr>
            <a:spLocks noGrp="1"/>
          </p:cNvSpPr>
          <p:nvPr>
            <p:ph type="sldNum" sz="quarter" idx="12"/>
          </p:nvPr>
        </p:nvSpPr>
        <p:spPr/>
        <p:txBody>
          <a:bodyPr/>
          <a:lstStyle/>
          <a:p>
            <a:fld id="{35378E57-DF1F-8548-BCA7-B178E1640925}" type="slidenum">
              <a:rPr lang="en-US" smtClean="0"/>
              <a:t>‹#›</a:t>
            </a:fld>
            <a:endParaRPr lang="en-US"/>
          </a:p>
        </p:txBody>
      </p:sp>
      <p:pic>
        <p:nvPicPr>
          <p:cNvPr id="9" name="Picture 8">
            <a:extLst>
              <a:ext uri="{FF2B5EF4-FFF2-40B4-BE49-F238E27FC236}">
                <a16:creationId xmlns="" xmlns:a16="http://schemas.microsoft.com/office/drawing/2014/main" id="{D5418EA0-C757-8D4C-BC0E-C01F1E8B21A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24000" y="799868"/>
            <a:ext cx="5449456" cy="1316184"/>
          </a:xfrm>
          <a:prstGeom prst="rect">
            <a:avLst/>
          </a:prstGeom>
        </p:spPr>
      </p:pic>
    </p:spTree>
    <p:extLst>
      <p:ext uri="{BB962C8B-B14F-4D97-AF65-F5344CB8AC3E}">
        <p14:creationId xmlns:p14="http://schemas.microsoft.com/office/powerpoint/2010/main" val="426360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699DA7-A79B-4F4B-B1D5-670039A969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D63FFC74-FED8-DA46-8C6E-CDF8BFC86C4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 xmlns:a16="http://schemas.microsoft.com/office/drawing/2014/main" id="{9537826C-EC50-D447-94CC-CF0D620BE1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F99C4F2A-70EF-844F-B458-DA62A4FD5CC5}"/>
              </a:ext>
            </a:extLst>
          </p:cNvPr>
          <p:cNvSpPr>
            <a:spLocks noGrp="1"/>
          </p:cNvSpPr>
          <p:nvPr>
            <p:ph type="sldNum" sz="quarter" idx="12"/>
          </p:nvPr>
        </p:nvSpPr>
        <p:spPr/>
        <p:txBody>
          <a:bodyPr/>
          <a:lstStyle/>
          <a:p>
            <a:fld id="{35378E57-DF1F-8548-BCA7-B178E1640925}" type="slidenum">
              <a:rPr lang="en-US" smtClean="0"/>
              <a:t>‹#›</a:t>
            </a:fld>
            <a:endParaRPr lang="en-US"/>
          </a:p>
        </p:txBody>
      </p:sp>
      <p:sp>
        <p:nvSpPr>
          <p:cNvPr id="7" name="Rectangle 6">
            <a:extLst>
              <a:ext uri="{FF2B5EF4-FFF2-40B4-BE49-F238E27FC236}">
                <a16:creationId xmlns="" xmlns:a16="http://schemas.microsoft.com/office/drawing/2014/main" id="{211BF800-AF3A-460F-A57F-50C610DD11C7}"/>
              </a:ext>
            </a:extLst>
          </p:cNvPr>
          <p:cNvSpPr/>
          <p:nvPr userDrawn="1"/>
        </p:nvSpPr>
        <p:spPr>
          <a:xfrm>
            <a:off x="0" y="0"/>
            <a:ext cx="12192000" cy="91440"/>
          </a:xfrm>
          <a:prstGeom prst="rect">
            <a:avLst/>
          </a:prstGeom>
          <a:solidFill>
            <a:srgbClr val="F06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5479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4A23CB-E8BA-C543-A316-E4B244F052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4FFBF881-EA81-B642-ABBB-C2C264BD35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 xmlns:a16="http://schemas.microsoft.com/office/drawing/2014/main" id="{AE64984C-57E3-314F-B450-C7AA017A3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B2B02AA-A331-1042-977B-D349E8B5D079}"/>
              </a:ext>
            </a:extLst>
          </p:cNvPr>
          <p:cNvSpPr>
            <a:spLocks noGrp="1"/>
          </p:cNvSpPr>
          <p:nvPr>
            <p:ph type="sldNum" sz="quarter" idx="12"/>
          </p:nvPr>
        </p:nvSpPr>
        <p:spPr/>
        <p:txBody>
          <a:bodyPr/>
          <a:lstStyle/>
          <a:p>
            <a:fld id="{35378E57-DF1F-8548-BCA7-B178E1640925}" type="slidenum">
              <a:rPr lang="en-US" smtClean="0"/>
              <a:t>‹#›</a:t>
            </a:fld>
            <a:endParaRPr lang="en-US"/>
          </a:p>
        </p:txBody>
      </p:sp>
      <p:sp>
        <p:nvSpPr>
          <p:cNvPr id="7" name="Rectangle 6">
            <a:extLst>
              <a:ext uri="{FF2B5EF4-FFF2-40B4-BE49-F238E27FC236}">
                <a16:creationId xmlns="" xmlns:a16="http://schemas.microsoft.com/office/drawing/2014/main" id="{2CD9A722-4887-4AD8-9B78-B08769094967}"/>
              </a:ext>
            </a:extLst>
          </p:cNvPr>
          <p:cNvSpPr/>
          <p:nvPr userDrawn="1"/>
        </p:nvSpPr>
        <p:spPr>
          <a:xfrm>
            <a:off x="0" y="0"/>
            <a:ext cx="12192000" cy="91440"/>
          </a:xfrm>
          <a:prstGeom prst="rect">
            <a:avLst/>
          </a:prstGeom>
          <a:solidFill>
            <a:srgbClr val="F06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2387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073E858-46C0-5841-9F48-306AB9151C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6DF7B8CA-F154-8243-9271-580A281559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B027DC87-33FB-8848-8885-A1803DBAB3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 xmlns:a16="http://schemas.microsoft.com/office/drawing/2014/main" id="{8C4EE609-221B-D149-A023-455215251F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3AC60AC5-31C5-1247-8B51-EAE0A9EB9665}"/>
              </a:ext>
            </a:extLst>
          </p:cNvPr>
          <p:cNvSpPr>
            <a:spLocks noGrp="1"/>
          </p:cNvSpPr>
          <p:nvPr>
            <p:ph type="sldNum" sz="quarter" idx="12"/>
          </p:nvPr>
        </p:nvSpPr>
        <p:spPr/>
        <p:txBody>
          <a:bodyPr/>
          <a:lstStyle/>
          <a:p>
            <a:fld id="{35378E57-DF1F-8548-BCA7-B178E1640925}" type="slidenum">
              <a:rPr lang="en-US" smtClean="0"/>
              <a:t>‹#›</a:t>
            </a:fld>
            <a:endParaRPr lang="en-US"/>
          </a:p>
        </p:txBody>
      </p:sp>
      <p:sp>
        <p:nvSpPr>
          <p:cNvPr id="8" name="Rectangle 7">
            <a:extLst>
              <a:ext uri="{FF2B5EF4-FFF2-40B4-BE49-F238E27FC236}">
                <a16:creationId xmlns="" xmlns:a16="http://schemas.microsoft.com/office/drawing/2014/main" id="{14AA1159-22F7-4843-8483-959581861E9C}"/>
              </a:ext>
            </a:extLst>
          </p:cNvPr>
          <p:cNvSpPr/>
          <p:nvPr userDrawn="1"/>
        </p:nvSpPr>
        <p:spPr>
          <a:xfrm>
            <a:off x="0" y="0"/>
            <a:ext cx="12192000" cy="91440"/>
          </a:xfrm>
          <a:prstGeom prst="rect">
            <a:avLst/>
          </a:prstGeom>
          <a:solidFill>
            <a:srgbClr val="F06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5483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A038248-7D53-DE44-AA91-1D1867CA3D3F}"/>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 xmlns:a16="http://schemas.microsoft.com/office/drawing/2014/main" id="{03DAF479-D63C-DB4E-8D40-7EF23168372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308C5B47-4E06-B045-A652-9369C29142D7}"/>
              </a:ext>
            </a:extLst>
          </p:cNvPr>
          <p:cNvSpPr>
            <a:spLocks noGrp="1"/>
          </p:cNvSpPr>
          <p:nvPr>
            <p:ph type="sldNum" sz="quarter" idx="12"/>
          </p:nvPr>
        </p:nvSpPr>
        <p:spPr/>
        <p:txBody>
          <a:bodyPr/>
          <a:lstStyle/>
          <a:p>
            <a:fld id="{35378E57-DF1F-8548-BCA7-B178E1640925}" type="slidenum">
              <a:rPr lang="en-US" smtClean="0"/>
              <a:t>‹#›</a:t>
            </a:fld>
            <a:endParaRPr lang="en-US"/>
          </a:p>
        </p:txBody>
      </p:sp>
      <p:sp>
        <p:nvSpPr>
          <p:cNvPr id="6" name="Rectangle 5">
            <a:extLst>
              <a:ext uri="{FF2B5EF4-FFF2-40B4-BE49-F238E27FC236}">
                <a16:creationId xmlns="" xmlns:a16="http://schemas.microsoft.com/office/drawing/2014/main" id="{0A101003-D755-4B1E-BF1C-67ABB51177B1}"/>
              </a:ext>
            </a:extLst>
          </p:cNvPr>
          <p:cNvSpPr/>
          <p:nvPr userDrawn="1"/>
        </p:nvSpPr>
        <p:spPr>
          <a:xfrm>
            <a:off x="0" y="0"/>
            <a:ext cx="12192000" cy="91440"/>
          </a:xfrm>
          <a:prstGeom prst="rect">
            <a:avLst/>
          </a:prstGeom>
          <a:solidFill>
            <a:srgbClr val="F06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1285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 xmlns:a16="http://schemas.microsoft.com/office/drawing/2014/main" id="{50BADB78-4C72-1749-9533-FBA86B265B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BB559A50-C9EF-C840-A808-32C4B3B90CBE}"/>
              </a:ext>
            </a:extLst>
          </p:cNvPr>
          <p:cNvSpPr>
            <a:spLocks noGrp="1"/>
          </p:cNvSpPr>
          <p:nvPr>
            <p:ph type="sldNum" sz="quarter" idx="12"/>
          </p:nvPr>
        </p:nvSpPr>
        <p:spPr/>
        <p:txBody>
          <a:bodyPr/>
          <a:lstStyle/>
          <a:p>
            <a:fld id="{35378E57-DF1F-8548-BCA7-B178E1640925}" type="slidenum">
              <a:rPr lang="en-US" smtClean="0"/>
              <a:t>‹#›</a:t>
            </a:fld>
            <a:endParaRPr lang="en-US"/>
          </a:p>
        </p:txBody>
      </p:sp>
    </p:spTree>
    <p:extLst>
      <p:ext uri="{BB962C8B-B14F-4D97-AF65-F5344CB8AC3E}">
        <p14:creationId xmlns:p14="http://schemas.microsoft.com/office/powerpoint/2010/main" val="41055427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9"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7624F43F-67EE-F240-AAA6-AFBCBCBEF00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6007100"/>
            <a:ext cx="12192000" cy="850900"/>
          </a:xfrm>
          <a:prstGeom prst="rect">
            <a:avLst/>
          </a:prstGeom>
        </p:spPr>
      </p:pic>
      <p:sp>
        <p:nvSpPr>
          <p:cNvPr id="2" name="Title Placeholder 1">
            <a:extLst>
              <a:ext uri="{FF2B5EF4-FFF2-40B4-BE49-F238E27FC236}">
                <a16:creationId xmlns="" xmlns:a16="http://schemas.microsoft.com/office/drawing/2014/main" id="{E4653AAE-3F8A-014F-9D54-E7D207C90D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A2A81A19-C971-8348-8589-C52D403F178D}"/>
              </a:ext>
            </a:extLst>
          </p:cNvPr>
          <p:cNvSpPr>
            <a:spLocks noGrp="1"/>
          </p:cNvSpPr>
          <p:nvPr>
            <p:ph type="body" idx="1"/>
          </p:nvPr>
        </p:nvSpPr>
        <p:spPr>
          <a:xfrm>
            <a:off x="838200" y="1825625"/>
            <a:ext cx="10515600" cy="404495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 xmlns:a16="http://schemas.microsoft.com/office/drawing/2014/main" id="{683ADD7D-F0D3-CA4B-BFE6-8EC152FA2A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dirty="0"/>
          </a:p>
        </p:txBody>
      </p:sp>
      <p:sp>
        <p:nvSpPr>
          <p:cNvPr id="6" name="Slide Number Placeholder 5">
            <a:extLst>
              <a:ext uri="{FF2B5EF4-FFF2-40B4-BE49-F238E27FC236}">
                <a16:creationId xmlns="" xmlns:a16="http://schemas.microsoft.com/office/drawing/2014/main" id="{F8060AF5-A311-9C4D-BD28-E3544E99C0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35378E57-DF1F-8548-BCA7-B178E1640925}" type="slidenum">
              <a:rPr lang="en-US" smtClean="0"/>
              <a:pPr/>
              <a:t>‹#›</a:t>
            </a:fld>
            <a:endParaRPr lang="en-US" dirty="0"/>
          </a:p>
        </p:txBody>
      </p:sp>
      <p:pic>
        <p:nvPicPr>
          <p:cNvPr id="10" name="Picture 9">
            <a:extLst>
              <a:ext uri="{FF2B5EF4-FFF2-40B4-BE49-F238E27FC236}">
                <a16:creationId xmlns="" xmlns:a16="http://schemas.microsoft.com/office/drawing/2014/main" id="{07E642A1-471C-3340-9262-B0BC62549E0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8200" y="6178827"/>
            <a:ext cx="2101002" cy="507445"/>
          </a:xfrm>
          <a:prstGeom prst="rect">
            <a:avLst/>
          </a:prstGeom>
        </p:spPr>
      </p:pic>
    </p:spTree>
    <p:extLst>
      <p:ext uri="{BB962C8B-B14F-4D97-AF65-F5344CB8AC3E}">
        <p14:creationId xmlns:p14="http://schemas.microsoft.com/office/powerpoint/2010/main" val="1883396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13C5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13C58"/>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13C58"/>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13C58"/>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13C58"/>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38B60B3-C7DA-7646-9122-9BE0E1D28E4B}"/>
              </a:ext>
            </a:extLst>
          </p:cNvPr>
          <p:cNvSpPr>
            <a:spLocks noGrp="1"/>
          </p:cNvSpPr>
          <p:nvPr>
            <p:ph type="ctrTitle"/>
          </p:nvPr>
        </p:nvSpPr>
        <p:spPr/>
        <p:txBody>
          <a:bodyPr/>
          <a:lstStyle/>
          <a:p>
            <a:r>
              <a:rPr lang="en-US" dirty="0"/>
              <a:t>OMA </a:t>
            </a:r>
            <a:r>
              <a:rPr lang="en-US" dirty="0" err="1"/>
              <a:t>SpecWorks</a:t>
            </a:r>
            <a:r>
              <a:rPr lang="en-US" dirty="0"/>
              <a:t/>
            </a:r>
            <a:br>
              <a:rPr lang="en-US" dirty="0"/>
            </a:br>
            <a:r>
              <a:rPr lang="en-US" dirty="0"/>
              <a:t>An evolution in standards setting bodies</a:t>
            </a:r>
          </a:p>
        </p:txBody>
      </p:sp>
      <p:sp>
        <p:nvSpPr>
          <p:cNvPr id="3" name="Subtitle 2">
            <a:extLst>
              <a:ext uri="{FF2B5EF4-FFF2-40B4-BE49-F238E27FC236}">
                <a16:creationId xmlns="" xmlns:a16="http://schemas.microsoft.com/office/drawing/2014/main" id="{9893F91E-6ADD-2F46-B916-DB641DFCB75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276338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AC3EC9-E85F-49DB-9D19-0205F0444857}"/>
              </a:ext>
            </a:extLst>
          </p:cNvPr>
          <p:cNvSpPr>
            <a:spLocks noGrp="1"/>
          </p:cNvSpPr>
          <p:nvPr>
            <p:ph type="title"/>
          </p:nvPr>
        </p:nvSpPr>
        <p:spPr>
          <a:xfrm>
            <a:off x="838200" y="365125"/>
            <a:ext cx="10515600" cy="1006475"/>
          </a:xfrm>
        </p:spPr>
        <p:txBody>
          <a:bodyPr/>
          <a:lstStyle/>
          <a:p>
            <a:r>
              <a:rPr lang="en-US" dirty="0"/>
              <a:t>OMA History</a:t>
            </a:r>
          </a:p>
        </p:txBody>
      </p:sp>
      <p:sp>
        <p:nvSpPr>
          <p:cNvPr id="3" name="Content Placeholder 2">
            <a:extLst>
              <a:ext uri="{FF2B5EF4-FFF2-40B4-BE49-F238E27FC236}">
                <a16:creationId xmlns="" xmlns:a16="http://schemas.microsoft.com/office/drawing/2014/main" id="{0DA9DB92-0EC8-402D-8844-E0F423EF1431}"/>
              </a:ext>
            </a:extLst>
          </p:cNvPr>
          <p:cNvSpPr>
            <a:spLocks noGrp="1"/>
          </p:cNvSpPr>
          <p:nvPr>
            <p:ph idx="1"/>
          </p:nvPr>
        </p:nvSpPr>
        <p:spPr>
          <a:xfrm>
            <a:off x="838200" y="1371600"/>
            <a:ext cx="10515600" cy="4498975"/>
          </a:xfrm>
        </p:spPr>
        <p:txBody>
          <a:bodyPr/>
          <a:lstStyle/>
          <a:p>
            <a:r>
              <a:rPr lang="en-US" dirty="0"/>
              <a:t>The Open Mobile Alliance was formed in 2002 with the objective of allowing major stakeholders in the mobile communications industry to create specifications that today enable the most powerful mobile services in the industry.  </a:t>
            </a:r>
          </a:p>
          <a:p>
            <a:r>
              <a:rPr lang="en-US" dirty="0"/>
              <a:t>OMA has deep expertise in the science of creating mission critical technical specifications, with over 200 unique specifications published and maintained since our formation.</a:t>
            </a:r>
          </a:p>
          <a:p>
            <a:r>
              <a:rPr lang="en-US" dirty="0"/>
              <a:t>OMA also publishes test specifications and hosts test events to help implementers ensure their products interoperate.</a:t>
            </a:r>
          </a:p>
        </p:txBody>
      </p:sp>
    </p:spTree>
    <p:extLst>
      <p:ext uri="{BB962C8B-B14F-4D97-AF65-F5344CB8AC3E}">
        <p14:creationId xmlns:p14="http://schemas.microsoft.com/office/powerpoint/2010/main" val="98831487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1A3F3A4-3B12-EF49-95A3-35040ED23C76}"/>
              </a:ext>
            </a:extLst>
          </p:cNvPr>
          <p:cNvSpPr>
            <a:spLocks noGrp="1"/>
          </p:cNvSpPr>
          <p:nvPr>
            <p:ph type="title"/>
          </p:nvPr>
        </p:nvSpPr>
        <p:spPr>
          <a:xfrm>
            <a:off x="838200" y="365125"/>
            <a:ext cx="10515600" cy="1030177"/>
          </a:xfrm>
        </p:spPr>
        <p:txBody>
          <a:bodyPr/>
          <a:lstStyle/>
          <a:p>
            <a:r>
              <a:rPr lang="en-US" dirty="0"/>
              <a:t>IPSO Alliance </a:t>
            </a:r>
          </a:p>
        </p:txBody>
      </p:sp>
      <p:sp>
        <p:nvSpPr>
          <p:cNvPr id="3" name="Content Placeholder 2">
            <a:extLst>
              <a:ext uri="{FF2B5EF4-FFF2-40B4-BE49-F238E27FC236}">
                <a16:creationId xmlns="" xmlns:a16="http://schemas.microsoft.com/office/drawing/2014/main" id="{AFDD8691-199E-DA4B-9576-8799F891ABAE}"/>
              </a:ext>
            </a:extLst>
          </p:cNvPr>
          <p:cNvSpPr>
            <a:spLocks noGrp="1"/>
          </p:cNvSpPr>
          <p:nvPr>
            <p:ph idx="1"/>
          </p:nvPr>
        </p:nvSpPr>
        <p:spPr>
          <a:xfrm>
            <a:off x="838200" y="1520522"/>
            <a:ext cx="10515600" cy="4350053"/>
          </a:xfrm>
        </p:spPr>
        <p:txBody>
          <a:bodyPr>
            <a:normAutofit/>
          </a:bodyPr>
          <a:lstStyle/>
          <a:p>
            <a:r>
              <a:rPr lang="en-US" dirty="0"/>
              <a:t>The IPSO Alliance is focused on enabling IoT device interoperability by enabling them to communicate, understand and trust each other based on open standards.</a:t>
            </a:r>
          </a:p>
          <a:p>
            <a:pPr lvl="1"/>
            <a:r>
              <a:rPr lang="en-US" dirty="0"/>
              <a:t>IPSO specifies and publishes models, guidelines and best practices related to semantics, security, services, and protocols.</a:t>
            </a:r>
          </a:p>
          <a:p>
            <a:r>
              <a:rPr lang="en-US" dirty="0"/>
              <a:t>A focus on interoperability</a:t>
            </a:r>
          </a:p>
          <a:p>
            <a:pPr lvl="1"/>
            <a:r>
              <a:rPr lang="en-US" dirty="0"/>
              <a:t>IoT systems are heterogeneous, large-scale, distributed systems with multi-vendor building-blocks. </a:t>
            </a:r>
          </a:p>
          <a:p>
            <a:pPr lvl="1"/>
            <a:r>
              <a:rPr lang="en-US" dirty="0"/>
              <a:t>IPSO helps promote interoperability to build systems, create systems of systems, to keep costs low, to reduce risk, to spur innovation in IOT systems.</a:t>
            </a:r>
          </a:p>
        </p:txBody>
      </p:sp>
    </p:spTree>
    <p:extLst>
      <p:ext uri="{BB962C8B-B14F-4D97-AF65-F5344CB8AC3E}">
        <p14:creationId xmlns:p14="http://schemas.microsoft.com/office/powerpoint/2010/main" val="292995052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8375"/>
          </a:xfrm>
        </p:spPr>
        <p:txBody>
          <a:bodyPr/>
          <a:lstStyle/>
          <a:p>
            <a:r>
              <a:rPr lang="en-US" dirty="0"/>
              <a:t>Why OMA </a:t>
            </a:r>
            <a:r>
              <a:rPr lang="en-US" dirty="0" err="1"/>
              <a:t>SpecWorks</a:t>
            </a:r>
            <a:endParaRPr lang="en-US" dirty="0"/>
          </a:p>
        </p:txBody>
      </p:sp>
      <p:sp>
        <p:nvSpPr>
          <p:cNvPr id="3" name="Content Placeholder 2"/>
          <p:cNvSpPr>
            <a:spLocks noGrp="1"/>
          </p:cNvSpPr>
          <p:nvPr>
            <p:ph idx="1"/>
          </p:nvPr>
        </p:nvSpPr>
        <p:spPr>
          <a:xfrm>
            <a:off x="838200" y="1333500"/>
            <a:ext cx="10515600" cy="4537075"/>
          </a:xfrm>
        </p:spPr>
        <p:txBody>
          <a:bodyPr>
            <a:normAutofit fontScale="92500" lnSpcReduction="10000"/>
          </a:bodyPr>
          <a:lstStyle/>
          <a:p>
            <a:r>
              <a:rPr lang="en-US" dirty="0"/>
              <a:t>Even in the world of Open Source, Open Standards remain a vital tool to advancing technology.  </a:t>
            </a:r>
          </a:p>
          <a:p>
            <a:r>
              <a:rPr lang="en-US" dirty="0"/>
              <a:t>We see a need to match the changes in technology innovation with changes in the standards setting industry. </a:t>
            </a:r>
          </a:p>
          <a:p>
            <a:r>
              <a:rPr lang="en-US" dirty="0"/>
              <a:t>OMA and the IPSO Alliance are responding by combining forces and re-tuning our operations in an effort to provide efficient services to stakeholders who need to develop specifications.</a:t>
            </a:r>
          </a:p>
          <a:p>
            <a:r>
              <a:rPr lang="en-US" dirty="0"/>
              <a:t>As the industry moves toward virtualized networks, IP based services, and machine to machine communications, there is a need for a simple process to allow stakeholders to quickly and economically develop specifications that enable new services for these emerging networks.</a:t>
            </a:r>
          </a:p>
        </p:txBody>
      </p:sp>
    </p:spTree>
    <p:extLst>
      <p:ext uri="{BB962C8B-B14F-4D97-AF65-F5344CB8AC3E}">
        <p14:creationId xmlns:p14="http://schemas.microsoft.com/office/powerpoint/2010/main" val="290371206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68375"/>
          </a:xfrm>
        </p:spPr>
        <p:txBody>
          <a:bodyPr/>
          <a:lstStyle/>
          <a:p>
            <a:r>
              <a:rPr lang="en-US" dirty="0"/>
              <a:t>Why OMA </a:t>
            </a:r>
            <a:r>
              <a:rPr lang="en-US" dirty="0" err="1"/>
              <a:t>SpecWorks</a:t>
            </a:r>
            <a:endParaRPr lang="en-US" dirty="0"/>
          </a:p>
        </p:txBody>
      </p:sp>
      <p:sp>
        <p:nvSpPr>
          <p:cNvPr id="3" name="Content Placeholder 2"/>
          <p:cNvSpPr>
            <a:spLocks noGrp="1"/>
          </p:cNvSpPr>
          <p:nvPr>
            <p:ph idx="1"/>
          </p:nvPr>
        </p:nvSpPr>
        <p:spPr>
          <a:xfrm>
            <a:off x="838200" y="1333500"/>
            <a:ext cx="10515600" cy="4537075"/>
          </a:xfrm>
        </p:spPr>
        <p:txBody>
          <a:bodyPr>
            <a:normAutofit/>
          </a:bodyPr>
          <a:lstStyle/>
          <a:p>
            <a:r>
              <a:rPr lang="en-US" dirty="0"/>
              <a:t>Simplification is not easy.  It takes experience and infrastructure to develop procedures that encourage consensus and yields well constructed specifications and test cases that make services work across networks, everywhere in the world.</a:t>
            </a:r>
          </a:p>
          <a:p>
            <a:r>
              <a:rPr lang="en-US" dirty="0"/>
              <a:t>Adoption of a specification is the best measure of success.  OMA and IPSO take developer interest seriously, where we do our best to connect the specifications with interested developer communities.</a:t>
            </a:r>
          </a:p>
          <a:p>
            <a:endParaRPr lang="en-US" dirty="0"/>
          </a:p>
        </p:txBody>
      </p:sp>
    </p:spTree>
    <p:extLst>
      <p:ext uri="{BB962C8B-B14F-4D97-AF65-F5344CB8AC3E}">
        <p14:creationId xmlns:p14="http://schemas.microsoft.com/office/powerpoint/2010/main" val="176593928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0469"/>
          </a:xfrm>
        </p:spPr>
        <p:txBody>
          <a:bodyPr/>
          <a:lstStyle/>
          <a:p>
            <a:r>
              <a:rPr lang="en-US" dirty="0"/>
              <a:t>What it means today</a:t>
            </a:r>
          </a:p>
        </p:txBody>
      </p:sp>
      <p:sp>
        <p:nvSpPr>
          <p:cNvPr id="3" name="Content Placeholder 2"/>
          <p:cNvSpPr>
            <a:spLocks noGrp="1"/>
          </p:cNvSpPr>
          <p:nvPr>
            <p:ph idx="1"/>
          </p:nvPr>
        </p:nvSpPr>
        <p:spPr>
          <a:xfrm>
            <a:off x="634967" y="1308100"/>
            <a:ext cx="10894051" cy="4562475"/>
          </a:xfrm>
        </p:spPr>
        <p:txBody>
          <a:bodyPr>
            <a:normAutofit fontScale="92500" lnSpcReduction="20000"/>
          </a:bodyPr>
          <a:lstStyle/>
          <a:p>
            <a:r>
              <a:rPr lang="en-US" dirty="0"/>
              <a:t>OMA and IPSO combined our related interests to help build better critical-mass around our IOT specifications.</a:t>
            </a:r>
          </a:p>
          <a:p>
            <a:r>
              <a:rPr lang="en-US" dirty="0">
                <a:highlight>
                  <a:srgbClr val="00FF00"/>
                </a:highlight>
              </a:rPr>
              <a:t>We reduced our membership pricing to better align with member value.</a:t>
            </a:r>
          </a:p>
          <a:p>
            <a:r>
              <a:rPr lang="en-US" dirty="0"/>
              <a:t>We streamlined our procedures to make getting a specification done faster.</a:t>
            </a:r>
          </a:p>
          <a:p>
            <a:r>
              <a:rPr lang="en-US" dirty="0"/>
              <a:t>We adopted tools to make the process of developing a specification easier and to make it easier for the developer community to consume the specifications.</a:t>
            </a:r>
          </a:p>
          <a:p>
            <a:r>
              <a:rPr lang="en-US" dirty="0"/>
              <a:t>We combine forces with other like-minded communities, such as our collaboration with the IPSO Alliance and cooperation agreements with scores of other standards bodies.  </a:t>
            </a:r>
          </a:p>
          <a:p>
            <a:r>
              <a:rPr lang="en-US" dirty="0"/>
              <a:t>We have the experience, infrastructure, and mind-set to allow stakeholders to form new projects in a capable association.</a:t>
            </a:r>
          </a:p>
        </p:txBody>
      </p:sp>
    </p:spTree>
    <p:extLst>
      <p:ext uri="{BB962C8B-B14F-4D97-AF65-F5344CB8AC3E}">
        <p14:creationId xmlns:p14="http://schemas.microsoft.com/office/powerpoint/2010/main" val="17442531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0086"/>
          </a:xfrm>
        </p:spPr>
        <p:txBody>
          <a:bodyPr/>
          <a:lstStyle/>
          <a:p>
            <a:r>
              <a:rPr lang="en-US" dirty="0"/>
              <a:t>Why we think this is important</a:t>
            </a:r>
          </a:p>
        </p:txBody>
      </p:sp>
      <p:sp>
        <p:nvSpPr>
          <p:cNvPr id="3" name="Content Placeholder 2"/>
          <p:cNvSpPr>
            <a:spLocks noGrp="1"/>
          </p:cNvSpPr>
          <p:nvPr>
            <p:ph idx="1"/>
          </p:nvPr>
        </p:nvSpPr>
        <p:spPr>
          <a:xfrm>
            <a:off x="838200" y="1245212"/>
            <a:ext cx="10515600" cy="4625363"/>
          </a:xfrm>
        </p:spPr>
        <p:txBody>
          <a:bodyPr/>
          <a:lstStyle/>
          <a:p>
            <a:r>
              <a:rPr lang="en-US" dirty="0"/>
              <a:t>Time-to-market is more important than ever.</a:t>
            </a:r>
          </a:p>
          <a:p>
            <a:r>
              <a:rPr lang="en-US" dirty="0"/>
              <a:t>Building projects from scratch requires time and considerable know how, beyond just “how to code.”</a:t>
            </a:r>
          </a:p>
          <a:p>
            <a:r>
              <a:rPr lang="en-US" dirty="0"/>
              <a:t>We offer developers a simple, straightforward way to easily create a well-supported new project.</a:t>
            </a:r>
          </a:p>
          <a:p>
            <a:endParaRPr lang="en-US" dirty="0"/>
          </a:p>
          <a:p>
            <a:r>
              <a:rPr lang="en-US" dirty="0"/>
              <a:t>In short, OMA </a:t>
            </a:r>
            <a:r>
              <a:rPr lang="en-US" dirty="0" err="1"/>
              <a:t>SpecWorks</a:t>
            </a:r>
            <a:r>
              <a:rPr lang="en-US" dirty="0"/>
              <a:t> offers companies a faster and easier path to creating specifications and leveraging existing specifications in their projects</a:t>
            </a:r>
          </a:p>
        </p:txBody>
      </p:sp>
    </p:spTree>
    <p:extLst>
      <p:ext uri="{BB962C8B-B14F-4D97-AF65-F5344CB8AC3E}">
        <p14:creationId xmlns:p14="http://schemas.microsoft.com/office/powerpoint/2010/main" val="311178833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1A414C16-73D8-F048-804A-B1C347394907}"/>
              </a:ext>
            </a:extLst>
          </p:cNvPr>
          <p:cNvPicPr>
            <a:picLocks noChangeAspect="1"/>
          </p:cNvPicPr>
          <p:nvPr/>
        </p:nvPicPr>
        <p:blipFill>
          <a:blip r:embed="rId2"/>
          <a:stretch>
            <a:fillRect/>
          </a:stretch>
        </p:blipFill>
        <p:spPr>
          <a:xfrm>
            <a:off x="1035050" y="1018764"/>
            <a:ext cx="10121900" cy="4343400"/>
          </a:xfrm>
          <a:prstGeom prst="rect">
            <a:avLst/>
          </a:prstGeom>
        </p:spPr>
      </p:pic>
    </p:spTree>
    <p:extLst>
      <p:ext uri="{BB962C8B-B14F-4D97-AF65-F5344CB8AC3E}">
        <p14:creationId xmlns:p14="http://schemas.microsoft.com/office/powerpoint/2010/main" val="327810313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SpecWork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MA">
      <a:majorFont>
        <a:latin typeface="Merriweather Sans"/>
        <a:ea typeface=""/>
        <a:cs typeface=""/>
      </a:majorFont>
      <a:minorFont>
        <a:latin typeface="Merriweather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OMA SpecWorks.potx</Template>
  <TotalTime>768</TotalTime>
  <Words>570</Words>
  <Application>Microsoft Macintosh PowerPoint</Application>
  <PresentationFormat>Custom</PresentationFormat>
  <Paragraphs>32</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OMA SpecWorks</vt:lpstr>
      <vt:lpstr>OMA SpecWorks An evolution in standards setting bodies</vt:lpstr>
      <vt:lpstr>OMA History</vt:lpstr>
      <vt:lpstr>IPSO Alliance </vt:lpstr>
      <vt:lpstr>Why OMA SpecWorks</vt:lpstr>
      <vt:lpstr>Why OMA SpecWorks</vt:lpstr>
      <vt:lpstr>What it means today</vt:lpstr>
      <vt:lpstr>Why we think this is important</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Tudor Vedeanu</dc:creator>
  <cp:lastModifiedBy>Seth Newberry</cp:lastModifiedBy>
  <cp:revision>22</cp:revision>
  <dcterms:created xsi:type="dcterms:W3CDTF">2018-02-13T20:24:45Z</dcterms:created>
  <dcterms:modified xsi:type="dcterms:W3CDTF">2018-03-28T17:24:58Z</dcterms:modified>
</cp:coreProperties>
</file>