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
  </p:notesMasterIdLst>
  <p:handoutMasterIdLst>
    <p:handoutMasterId r:id="rId9"/>
  </p:handoutMasterIdLst>
  <p:sldIdLst>
    <p:sldId id="293" r:id="rId2"/>
    <p:sldId id="339" r:id="rId3"/>
    <p:sldId id="340" r:id="rId4"/>
    <p:sldId id="342" r:id="rId5"/>
    <p:sldId id="341" r:id="rId6"/>
    <p:sldId id="326" r:id="rId7"/>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17" autoAdjust="0"/>
    <p:restoredTop sz="94660"/>
  </p:normalViewPr>
  <p:slideViewPr>
    <p:cSldViewPr>
      <p:cViewPr varScale="1">
        <p:scale>
          <a:sx n="72" d="100"/>
          <a:sy n="72" d="100"/>
        </p:scale>
        <p:origin x="216" y="105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2018 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OMA-IPSO-2018-0067</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[OMA-Template-SlideDeck-20180101-I]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IPSO</a:t>
            </a:r>
          </a:p>
          <a:p>
            <a:pPr>
              <a:lnSpc>
                <a:spcPct val="95000"/>
              </a:lnSpc>
              <a:spcAft>
                <a:spcPct val="35000"/>
              </a:spcAft>
            </a:pPr>
            <a:r>
              <a:rPr lang="en-US" altLang="zh-CN" b="1" dirty="0">
                <a:latin typeface="Tahoma" pitchFamily="34" charset="0"/>
                <a:ea typeface="宋体" charset="-122"/>
              </a:rPr>
              <a:t>	Date:	2 Oct 2018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Sean McIlroy, Joaquin Prado</a:t>
            </a:r>
          </a:p>
          <a:p>
            <a:pPr>
              <a:lnSpc>
                <a:spcPct val="95000"/>
              </a:lnSpc>
              <a:spcAft>
                <a:spcPct val="35000"/>
              </a:spcAft>
            </a:pPr>
            <a:r>
              <a:rPr lang="en-US" altLang="zh-CN" b="1" dirty="0">
                <a:latin typeface="Tahoma" pitchFamily="34" charset="0"/>
                <a:ea typeface="宋体" charset="-122"/>
              </a:rPr>
              <a:t>	Source:	Joaquin Prado</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600" b="0" dirty="0"/>
              <a:t>OMA-IPSO-2018-0067-INP_Problems_with_IPSO_Objects_RR_in_OMNA</a:t>
            </a:r>
            <a:br>
              <a:rPr lang="en-US" altLang="zh-CN" sz="2000" dirty="0">
                <a:ea typeface="宋体" panose="02010600030101010101" pitchFamily="2" charset="-122"/>
              </a:rPr>
            </a:br>
            <a:br>
              <a:rPr lang="en-US" altLang="zh-CN" sz="1400" dirty="0">
                <a:ea typeface="宋体" panose="02010600030101010101" pitchFamily="2" charset="-122"/>
              </a:rPr>
            </a:br>
            <a:br>
              <a:rPr lang="en-US" altLang="zh-CN" dirty="0">
                <a:ea typeface="宋体" charset="-122"/>
              </a:rPr>
            </a:br>
            <a:r>
              <a:rPr lang="en-GB" altLang="zh-CN" sz="2800" dirty="0">
                <a:ea typeface="宋体" panose="02010600030101010101" pitchFamily="2" charset="-122"/>
              </a:rPr>
              <a:t>Problems with IPSO Objects, Reusable Resources in OMNA</a:t>
            </a: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宋体" charset="-122"/>
                <a:cs typeface="Times New Roman" charset="0"/>
              </a:rPr>
              <a:t>Intellectual Property Rights</a:t>
            </a:r>
          </a:p>
          <a:p>
            <a:pPr>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4458D-FCA6-7C42-94E0-1E3680C1C6DD}"/>
              </a:ext>
            </a:extLst>
          </p:cNvPr>
          <p:cNvSpPr>
            <a:spLocks noGrp="1"/>
          </p:cNvSpPr>
          <p:nvPr>
            <p:ph type="title"/>
          </p:nvPr>
        </p:nvSpPr>
        <p:spPr/>
        <p:txBody>
          <a:bodyPr/>
          <a:lstStyle/>
          <a:p>
            <a:r>
              <a:rPr lang="en-US" dirty="0"/>
              <a:t>Pending Issues </a:t>
            </a:r>
          </a:p>
        </p:txBody>
      </p:sp>
      <p:sp>
        <p:nvSpPr>
          <p:cNvPr id="3" name="Content Placeholder 2">
            <a:extLst>
              <a:ext uri="{FF2B5EF4-FFF2-40B4-BE49-F238E27FC236}">
                <a16:creationId xmlns:a16="http://schemas.microsoft.com/office/drawing/2014/main" id="{88466CE7-06FF-734F-82C4-2507A0BE69CE}"/>
              </a:ext>
            </a:extLst>
          </p:cNvPr>
          <p:cNvSpPr>
            <a:spLocks noGrp="1"/>
          </p:cNvSpPr>
          <p:nvPr>
            <p:ph idx="1"/>
          </p:nvPr>
        </p:nvSpPr>
        <p:spPr>
          <a:xfrm>
            <a:off x="306388" y="936624"/>
            <a:ext cx="8778875" cy="5622925"/>
          </a:xfrm>
        </p:spPr>
        <p:txBody>
          <a:bodyPr/>
          <a:lstStyle/>
          <a:p>
            <a:pPr marL="0" indent="0">
              <a:buNone/>
            </a:pPr>
            <a:r>
              <a:rPr lang="en-US" dirty="0"/>
              <a:t>The following problems have been identified with the current content of the OMNA LwM2M Registry:</a:t>
            </a:r>
          </a:p>
          <a:p>
            <a:pPr marL="514350" indent="-514350">
              <a:buFont typeface="+mj-lt"/>
              <a:buAutoNum type="arabicPeriod"/>
            </a:pPr>
            <a:r>
              <a:rPr lang="en-US" sz="2000" dirty="0"/>
              <a:t>Objects in IPSO repository are out of sync with IPSO Objects in OMNA</a:t>
            </a:r>
          </a:p>
          <a:p>
            <a:pPr marL="514350" indent="-514350">
              <a:buFont typeface="+mj-lt"/>
              <a:buAutoNum type="arabicPeriod"/>
            </a:pPr>
            <a:r>
              <a:rPr lang="en-US" sz="2000" dirty="0"/>
              <a:t>Reusable Resources in IPSO repository are out of sync with Reusable Resources in OMNA</a:t>
            </a:r>
          </a:p>
          <a:p>
            <a:pPr marL="514350" indent="-514350">
              <a:buFont typeface="+mj-lt"/>
              <a:buAutoNum type="arabicPeriod"/>
            </a:pPr>
            <a:r>
              <a:rPr lang="en-US" sz="2000" dirty="0"/>
              <a:t>New Objects &amp; Reusable Resources were registered with IPSO but not with OMNA</a:t>
            </a:r>
          </a:p>
          <a:p>
            <a:pPr marL="514350" indent="-514350">
              <a:buFont typeface="+mj-lt"/>
              <a:buAutoNum type="arabicPeriod"/>
            </a:pPr>
            <a:r>
              <a:rPr lang="en-US" sz="2000" dirty="0"/>
              <a:t>Inconsistency between Reusable Resources registered with OMNA and Reusable Resources defined inside of IPSO and non-IPSO Objects</a:t>
            </a:r>
          </a:p>
          <a:p>
            <a:pPr marL="514350" indent="-514350">
              <a:buFont typeface="+mj-lt"/>
              <a:buAutoNum type="arabicPeriod"/>
            </a:pPr>
            <a:r>
              <a:rPr lang="en-US" sz="2000" dirty="0"/>
              <a:t>IPSO Objects are missing a software license</a:t>
            </a:r>
          </a:p>
          <a:p>
            <a:pPr marL="514350" indent="-514350">
              <a:buFont typeface="+mj-lt"/>
              <a:buAutoNum type="arabicPeriod"/>
            </a:pPr>
            <a:r>
              <a:rPr lang="en-US" sz="2000" dirty="0"/>
              <a:t>Two elements: LwM2M Version &amp; Object Version are not present in IPSO Objects</a:t>
            </a:r>
          </a:p>
          <a:p>
            <a:pPr marL="514350" indent="-514350">
              <a:buFont typeface="+mj-lt"/>
              <a:buAutoNum type="arabicPeriod"/>
            </a:pPr>
            <a:r>
              <a:rPr lang="en-US" sz="2000" dirty="0"/>
              <a:t>OMA has received Issues from the public reporting problems with IPSO Objects registered in OMNA</a:t>
            </a:r>
          </a:p>
          <a:p>
            <a:pPr marL="514350" indent="-514350">
              <a:buFont typeface="+mj-lt"/>
              <a:buAutoNum type="arabicPeriod"/>
            </a:pPr>
            <a:r>
              <a:rPr lang="en-US" sz="2000" dirty="0"/>
              <a:t>Different type of problems with non-IPSO Objects but before we need to resolve IPSO issues.</a:t>
            </a:r>
          </a:p>
          <a:p>
            <a:pPr marL="514350" indent="-514350">
              <a:buFont typeface="+mj-lt"/>
              <a:buAutoNum type="arabicPeriod"/>
            </a:pPr>
            <a:r>
              <a:rPr lang="en-US" sz="2000" dirty="0"/>
              <a:t>Mismatch between DDF file and content defined in the xml files</a:t>
            </a:r>
          </a:p>
          <a:p>
            <a:pPr marL="514350" indent="-514350">
              <a:buFont typeface="+mj-lt"/>
              <a:buAutoNum type="arabicPeriod"/>
            </a:pPr>
            <a:endParaRPr lang="en-US" sz="2000" dirty="0"/>
          </a:p>
          <a:p>
            <a:pPr marL="514350" indent="-514350">
              <a:buFont typeface="+mj-lt"/>
              <a:buAutoNum type="arabicPeriod"/>
            </a:pPr>
            <a:endParaRPr lang="en-US" dirty="0"/>
          </a:p>
        </p:txBody>
      </p:sp>
    </p:spTree>
    <p:extLst>
      <p:ext uri="{BB962C8B-B14F-4D97-AF65-F5344CB8AC3E}">
        <p14:creationId xmlns:p14="http://schemas.microsoft.com/office/powerpoint/2010/main" val="4002941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E0D2A-CC8F-A447-8164-3D803D3FC005}"/>
              </a:ext>
            </a:extLst>
          </p:cNvPr>
          <p:cNvSpPr>
            <a:spLocks noGrp="1"/>
          </p:cNvSpPr>
          <p:nvPr>
            <p:ph type="title"/>
          </p:nvPr>
        </p:nvSpPr>
        <p:spPr/>
        <p:txBody>
          <a:bodyPr/>
          <a:lstStyle/>
          <a:p>
            <a:r>
              <a:rPr lang="en-US" dirty="0"/>
              <a:t>Staff Proposed Resolution</a:t>
            </a:r>
          </a:p>
        </p:txBody>
      </p:sp>
      <p:sp>
        <p:nvSpPr>
          <p:cNvPr id="3" name="Content Placeholder 2">
            <a:extLst>
              <a:ext uri="{FF2B5EF4-FFF2-40B4-BE49-F238E27FC236}">
                <a16:creationId xmlns:a16="http://schemas.microsoft.com/office/drawing/2014/main" id="{AEA40F5F-B4AE-6846-9647-6882C0412678}"/>
              </a:ext>
            </a:extLst>
          </p:cNvPr>
          <p:cNvSpPr>
            <a:spLocks noGrp="1"/>
          </p:cNvSpPr>
          <p:nvPr>
            <p:ph idx="1"/>
          </p:nvPr>
        </p:nvSpPr>
        <p:spPr>
          <a:xfrm>
            <a:off x="283845" y="1073150"/>
            <a:ext cx="8778875" cy="5383212"/>
          </a:xfrm>
        </p:spPr>
        <p:txBody>
          <a:bodyPr/>
          <a:lstStyle/>
          <a:p>
            <a:pPr marL="514350" indent="-514350">
              <a:buAutoNum type="arabicPeriod"/>
            </a:pPr>
            <a:r>
              <a:rPr lang="en-US" sz="1800" dirty="0"/>
              <a:t>To resolve the problems with the Reusable Resources defined in OMNA:</a:t>
            </a:r>
          </a:p>
          <a:p>
            <a:pPr marL="917575" lvl="4" indent="0">
              <a:buNone/>
            </a:pPr>
            <a:r>
              <a:rPr lang="en-US" sz="1400" dirty="0"/>
              <a:t>2. Reusable Resources in IPSO repository are out of sync with Reusable Resources in OMNA</a:t>
            </a:r>
          </a:p>
          <a:p>
            <a:pPr marL="917575" lvl="4" indent="0">
              <a:buNone/>
            </a:pPr>
            <a:r>
              <a:rPr lang="en-US" sz="1400" dirty="0"/>
              <a:t>3. New Objects &amp; Reusable Resources were registered with IPSO but not with OMNA</a:t>
            </a:r>
          </a:p>
          <a:p>
            <a:pPr marL="917575" lvl="4" indent="0">
              <a:buNone/>
            </a:pPr>
            <a:r>
              <a:rPr lang="en-US" sz="1400" dirty="0"/>
              <a:t>4. Inconsistency between Reusable Resources registered with OMNA and Reusable Resources defined inside of IPSO and non-IPSO Objects</a:t>
            </a:r>
          </a:p>
          <a:p>
            <a:pPr marL="684213" lvl="3" indent="0">
              <a:buNone/>
            </a:pPr>
            <a:r>
              <a:rPr lang="en-US" sz="1200" dirty="0"/>
              <a:t>Resolution Criteria</a:t>
            </a:r>
          </a:p>
          <a:p>
            <a:pPr lvl="4"/>
            <a:r>
              <a:rPr lang="en-US" sz="1400" dirty="0"/>
              <a:t>Define a new Reusable Resource ID if any of these values need to be changed:</a:t>
            </a:r>
          </a:p>
          <a:p>
            <a:pPr lvl="5"/>
            <a:r>
              <a:rPr lang="en-US" sz="1400" dirty="0"/>
              <a:t>Operation, Type, Units and or Range an Enumeration</a:t>
            </a:r>
            <a:r>
              <a:rPr lang="en-US" sz="1800" dirty="0">
                <a:solidFill>
                  <a:srgbClr val="FF0000"/>
                </a:solidFill>
              </a:rPr>
              <a:t>?</a:t>
            </a:r>
          </a:p>
          <a:p>
            <a:pPr lvl="4"/>
            <a:r>
              <a:rPr lang="en-US" sz="1400" dirty="0"/>
              <a:t>Changes to the Reusable Resource name doesn’t require a change in the name</a:t>
            </a:r>
          </a:p>
          <a:p>
            <a:pPr marL="514350" indent="-514350">
              <a:buAutoNum type="arabicPeriod"/>
            </a:pPr>
            <a:r>
              <a:rPr lang="en-US" sz="1800" dirty="0"/>
              <a:t>After these changes are accepted validate again the content in the OMNA registry</a:t>
            </a:r>
          </a:p>
          <a:p>
            <a:pPr marL="514350" indent="-514350">
              <a:buAutoNum type="arabicPeriod"/>
            </a:pPr>
            <a:r>
              <a:rPr lang="en-US" sz="1800" dirty="0"/>
              <a:t>Bring in sync Objects in the OMNA registry with Objects in the IPSO repository (1)</a:t>
            </a:r>
          </a:p>
          <a:p>
            <a:pPr marL="514350" indent="-514350">
              <a:buAutoNum type="arabicPeriod"/>
            </a:pPr>
            <a:r>
              <a:rPr lang="en-US" sz="1800" dirty="0"/>
              <a:t>Asses public issues about problems with IPSO Objects in the OMNA registry (7)</a:t>
            </a:r>
          </a:p>
          <a:p>
            <a:pPr marL="514350" indent="-514350">
              <a:buAutoNum type="arabicPeriod"/>
            </a:pPr>
            <a:r>
              <a:rPr lang="en-US" sz="1800" dirty="0"/>
              <a:t>Decide what IPSO Objects registered with OMNA need a new Object Version (6)</a:t>
            </a:r>
          </a:p>
          <a:p>
            <a:pPr marL="514350" indent="-514350">
              <a:buAutoNum type="arabicPeriod"/>
            </a:pPr>
            <a:r>
              <a:rPr lang="en-US" sz="1800" dirty="0"/>
              <a:t>Add software license to IPSO Objects registered with OMNA (5)</a:t>
            </a:r>
          </a:p>
          <a:p>
            <a:pPr marL="514350" indent="-514350">
              <a:buAutoNum type="arabicPeriod"/>
            </a:pPr>
            <a:r>
              <a:rPr lang="en-US" sz="1800" dirty="0"/>
              <a:t>Validate again the Objects in the OMNA registry to identify problems with non-IPSO Objects (8)</a:t>
            </a:r>
          </a:p>
          <a:p>
            <a:pPr marL="514350" indent="-514350">
              <a:buAutoNum type="arabicPeriod"/>
            </a:pPr>
            <a:r>
              <a:rPr lang="en-US" sz="1800" dirty="0"/>
              <a:t>Ensure that values in the DDF file are aligned with the content inside of the xml Objects (9) </a:t>
            </a:r>
          </a:p>
          <a:p>
            <a:pPr marL="514350" indent="-514350">
              <a:buAutoNum type="arabicPeriod"/>
            </a:pPr>
            <a:endParaRPr lang="en-US" sz="1800" dirty="0"/>
          </a:p>
        </p:txBody>
      </p:sp>
    </p:spTree>
    <p:extLst>
      <p:ext uri="{BB962C8B-B14F-4D97-AF65-F5344CB8AC3E}">
        <p14:creationId xmlns:p14="http://schemas.microsoft.com/office/powerpoint/2010/main" val="50035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F2F32-6242-3D48-9F11-F52ECD5507A2}"/>
              </a:ext>
            </a:extLst>
          </p:cNvPr>
          <p:cNvSpPr>
            <a:spLocks noGrp="1"/>
          </p:cNvSpPr>
          <p:nvPr>
            <p:ph type="title"/>
          </p:nvPr>
        </p:nvSpPr>
        <p:spPr/>
        <p:txBody>
          <a:bodyPr/>
          <a:lstStyle/>
          <a:p>
            <a:r>
              <a:rPr lang="en-US" dirty="0"/>
              <a:t>Resolution 1 – Reusable Resources</a:t>
            </a:r>
          </a:p>
        </p:txBody>
      </p:sp>
      <p:sp>
        <p:nvSpPr>
          <p:cNvPr id="3" name="Content Placeholder 2">
            <a:extLst>
              <a:ext uri="{FF2B5EF4-FFF2-40B4-BE49-F238E27FC236}">
                <a16:creationId xmlns:a16="http://schemas.microsoft.com/office/drawing/2014/main" id="{166F8EA5-2C64-4B40-98B8-4F1B2CB0BA1E}"/>
              </a:ext>
            </a:extLst>
          </p:cNvPr>
          <p:cNvSpPr>
            <a:spLocks noGrp="1"/>
          </p:cNvSpPr>
          <p:nvPr>
            <p:ph idx="1"/>
          </p:nvPr>
        </p:nvSpPr>
        <p:spPr/>
        <p:txBody>
          <a:bodyPr/>
          <a:lstStyle/>
          <a:p>
            <a:r>
              <a:rPr lang="en-US" dirty="0"/>
              <a:t>The attached spreadsheet contains:</a:t>
            </a:r>
          </a:p>
          <a:p>
            <a:pPr lvl="1"/>
            <a:r>
              <a:rPr lang="en-US" dirty="0"/>
              <a:t>Changes to the already registered Reusable Resources in OMNA</a:t>
            </a:r>
          </a:p>
          <a:p>
            <a:pPr lvl="1"/>
            <a:r>
              <a:rPr lang="en-US" dirty="0"/>
              <a:t>Pull Requests that resolve the issue</a:t>
            </a:r>
          </a:p>
          <a:p>
            <a:r>
              <a:rPr lang="en-US"/>
              <a:t>Note</a:t>
            </a:r>
            <a:r>
              <a:rPr lang="en-US" dirty="0"/>
              <a:t>: </a:t>
            </a:r>
          </a:p>
          <a:p>
            <a:pPr lvl="1"/>
            <a:r>
              <a:rPr lang="en-US" dirty="0"/>
              <a:t>Different criteria has been used to address same problems changes to the ”Type” in some cases implies a new Reusable Resource and in other cases the ”Type” is changed. I</a:t>
            </a:r>
            <a:r>
              <a:rPr lang="en-US" dirty="0">
                <a:solidFill>
                  <a:srgbClr val="FF0000"/>
                </a:solidFill>
              </a:rPr>
              <a:t>s that correct?</a:t>
            </a:r>
          </a:p>
          <a:p>
            <a:pPr lvl="1"/>
            <a:r>
              <a:rPr lang="en-US" dirty="0">
                <a:solidFill>
                  <a:srgbClr val="FF0000"/>
                </a:solidFill>
              </a:rPr>
              <a:t>please note problems with </a:t>
            </a:r>
            <a:r>
              <a:rPr lang="en-US" b="1" dirty="0">
                <a:solidFill>
                  <a:srgbClr val="FF0000"/>
                </a:solidFill>
              </a:rPr>
              <a:t>Units</a:t>
            </a:r>
            <a:r>
              <a:rPr lang="en-US" dirty="0">
                <a:solidFill>
                  <a:srgbClr val="FF0000"/>
                </a:solidFill>
              </a:rPr>
              <a:t> and </a:t>
            </a:r>
            <a:r>
              <a:rPr lang="en-US" b="1" dirty="0">
                <a:solidFill>
                  <a:srgbClr val="FF0000"/>
                </a:solidFill>
              </a:rPr>
              <a:t>Range/Enum</a:t>
            </a:r>
            <a:r>
              <a:rPr lang="en-US" dirty="0">
                <a:solidFill>
                  <a:srgbClr val="FF0000"/>
                </a:solidFill>
              </a:rPr>
              <a:t>eration are still pending</a:t>
            </a:r>
          </a:p>
        </p:txBody>
      </p:sp>
    </p:spTree>
    <p:extLst>
      <p:ext uri="{BB962C8B-B14F-4D97-AF65-F5344CB8AC3E}">
        <p14:creationId xmlns:p14="http://schemas.microsoft.com/office/powerpoint/2010/main" val="673416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F877B-FF75-3A4F-B2A5-6DA66017C92D}"/>
              </a:ext>
            </a:extLst>
          </p:cNvPr>
          <p:cNvSpPr>
            <a:spLocks noGrp="1"/>
          </p:cNvSpPr>
          <p:nvPr>
            <p:ph type="title"/>
          </p:nvPr>
        </p:nvSpPr>
        <p:spPr/>
        <p:txBody>
          <a:bodyPr/>
          <a:lstStyle/>
          <a:p>
            <a:r>
              <a:rPr lang="en-US" dirty="0"/>
              <a:t>Reference Information</a:t>
            </a:r>
          </a:p>
        </p:txBody>
      </p:sp>
      <p:sp>
        <p:nvSpPr>
          <p:cNvPr id="3" name="Content Placeholder 2">
            <a:extLst>
              <a:ext uri="{FF2B5EF4-FFF2-40B4-BE49-F238E27FC236}">
                <a16:creationId xmlns:a16="http://schemas.microsoft.com/office/drawing/2014/main" id="{4CB2F6C9-DA92-6A40-A5F0-D452DB5D4B2A}"/>
              </a:ext>
            </a:extLst>
          </p:cNvPr>
          <p:cNvSpPr>
            <a:spLocks noGrp="1"/>
          </p:cNvSpPr>
          <p:nvPr>
            <p:ph idx="1"/>
          </p:nvPr>
        </p:nvSpPr>
        <p:spPr/>
        <p:txBody>
          <a:bodyPr/>
          <a:lstStyle/>
          <a:p>
            <a:pPr marL="0" indent="0">
              <a:buNone/>
            </a:pPr>
            <a:r>
              <a:rPr lang="en-US" dirty="0"/>
              <a:t>Issues raised in “ipso-</a:t>
            </a:r>
            <a:r>
              <a:rPr lang="en-US" dirty="0" err="1"/>
              <a:t>wg</a:t>
            </a:r>
            <a:r>
              <a:rPr lang="en-US" dirty="0"/>
              <a:t>” repository:</a:t>
            </a:r>
          </a:p>
          <a:p>
            <a:pPr lvl="1"/>
            <a:r>
              <a:rPr lang="en-US" dirty="0"/>
              <a:t> #121 Problems with IPSO Objects – Solution</a:t>
            </a:r>
          </a:p>
          <a:p>
            <a:pPr lvl="1"/>
            <a:r>
              <a:rPr lang="en-US" dirty="0"/>
              <a:t> #123 Mismatch on Reusable Resources</a:t>
            </a:r>
          </a:p>
          <a:p>
            <a:pPr lvl="1"/>
            <a:r>
              <a:rPr lang="en-US" dirty="0"/>
              <a:t> #125 Name mismatch</a:t>
            </a:r>
          </a:p>
          <a:p>
            <a:pPr lvl="1"/>
            <a:r>
              <a:rPr lang="en-US" dirty="0"/>
              <a:t> #126 syncing OMNA with IPSO Reusable Resources</a:t>
            </a:r>
          </a:p>
          <a:p>
            <a:pPr lvl="1"/>
            <a:r>
              <a:rPr lang="en-US" dirty="0"/>
              <a:t> #130 Mismatch on Operations</a:t>
            </a:r>
          </a:p>
          <a:p>
            <a:pPr lvl="1"/>
            <a:r>
              <a:rPr lang="en-US" dirty="0"/>
              <a:t> #131 Mismatch on Units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226454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61938" y="3435350"/>
            <a:ext cx="8748712" cy="703263"/>
          </a:xfrm>
        </p:spPr>
        <p:txBody>
          <a:bodyPr/>
          <a:lstStyle/>
          <a:p>
            <a:r>
              <a:rPr lang="en-US" altLang="en-US"/>
              <a:t>Comments / Questions?</a:t>
            </a:r>
            <a:br>
              <a:rPr lang="en-US" altLang="en-US"/>
            </a:br>
            <a:br>
              <a:rPr lang="en-US" altLang="en-US"/>
            </a:br>
            <a:r>
              <a:rPr lang="en-US" altLang="en-US" sz="2400" b="0"/>
              <a:t> </a:t>
            </a:r>
          </a:p>
        </p:txBody>
      </p:sp>
    </p:spTree>
    <p:extLst>
      <p:ext uri="{BB962C8B-B14F-4D97-AF65-F5344CB8AC3E}">
        <p14:creationId xmlns:p14="http://schemas.microsoft.com/office/powerpoint/2010/main" val="3536114232"/>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7989</TotalTime>
  <Pages>15</Pages>
  <Words>707</Words>
  <Application>Microsoft Macintosh PowerPoint</Application>
  <PresentationFormat>Custom</PresentationFormat>
  <Paragraphs>54</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宋体</vt:lpstr>
      <vt:lpstr>Arial</vt:lpstr>
      <vt:lpstr>Arial Narrow</vt:lpstr>
      <vt:lpstr>Tahoma</vt:lpstr>
      <vt:lpstr>Times New Roman</vt:lpstr>
      <vt:lpstr>OMA Template</vt:lpstr>
      <vt:lpstr>OMA-IPSO-2018-0067-INP_Problems_with_IPSO_Objects_RR_in_OMNA   Problems with IPSO Objects, Reusable Resources in OMNA</vt:lpstr>
      <vt:lpstr>Pending Issues </vt:lpstr>
      <vt:lpstr>Staff Proposed Resolution</vt:lpstr>
      <vt:lpstr>Resolution 1 – Reusable Resources</vt:lpstr>
      <vt:lpstr>Reference Information</vt:lpstr>
      <vt:lpstr>Comments / Questions?   </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339</cp:revision>
  <cp:lastPrinted>1999-04-27T06:51:51Z</cp:lastPrinted>
  <dcterms:created xsi:type="dcterms:W3CDTF">2002-03-19T14:05:12Z</dcterms:created>
  <dcterms:modified xsi:type="dcterms:W3CDTF">2018-10-02T15:33:00Z</dcterms:modified>
</cp:coreProperties>
</file>