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18" r:id="rId3"/>
    <p:sldId id="322" r:id="rId4"/>
    <p:sldId id="323" r:id="rId5"/>
    <p:sldId id="321" r:id="rId6"/>
    <p:sldId id="319"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948" autoAdjust="0"/>
    <p:restoredTop sz="94660"/>
  </p:normalViewPr>
  <p:slideViewPr>
    <p:cSldViewPr>
      <p:cViewPr varScale="1">
        <p:scale>
          <a:sx n="111" d="100"/>
          <a:sy n="111" d="100"/>
        </p:scale>
        <p:origin x="1072"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OMA-IPSO-2018-0090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github.com/OpenMobileAlliance/lwm2m-registry"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04 Dec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OMA-IPSO-2018-0090-INP_new_lwm2m_registry_public</a:t>
            </a:r>
            <a:br>
              <a:rPr lang="en-US" altLang="zh-CN" sz="2000" dirty="0">
                <a:ea typeface="宋体" charset="-122"/>
              </a:rPr>
            </a:br>
            <a:br>
              <a:rPr lang="en-US" altLang="zh-CN" sz="1400" dirty="0">
                <a:ea typeface="宋体" charset="-122"/>
              </a:rPr>
            </a:br>
            <a:r>
              <a:rPr lang="en-US" altLang="zh-CN" dirty="0">
                <a:ea typeface="宋体" charset="-122"/>
              </a:rPr>
              <a:t>New Public LwM2M Registry</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a:xfrm>
            <a:off x="292100" y="1169988"/>
            <a:ext cx="8778875" cy="3103562"/>
          </a:xfrm>
        </p:spPr>
        <p:txBody>
          <a:bodyPr/>
          <a:lstStyle/>
          <a:p>
            <a:endParaRPr lang="en-GB" altLang="zh-CN" dirty="0">
              <a:ea typeface="宋体" charset="-122"/>
            </a:endParaRPr>
          </a:p>
          <a:p>
            <a:pPr marL="225425" lvl="1" indent="0">
              <a:buNone/>
            </a:pPr>
            <a:r>
              <a:rPr lang="en-GB" altLang="zh-CN" dirty="0">
                <a:ea typeface="宋体" charset="-122"/>
              </a:rPr>
              <a:t>On Nov 28</a:t>
            </a:r>
            <a:r>
              <a:rPr lang="en-GB" altLang="zh-CN" baseline="30000" dirty="0">
                <a:ea typeface="宋体" charset="-122"/>
              </a:rPr>
              <a:t>th</a:t>
            </a:r>
            <a:r>
              <a:rPr lang="en-GB" altLang="zh-CN" dirty="0">
                <a:ea typeface="宋体" charset="-122"/>
              </a:rPr>
              <a:t> IPSO CC, the group agreed to:</a:t>
            </a:r>
          </a:p>
          <a:p>
            <a:pPr lvl="2"/>
            <a:r>
              <a:rPr lang="en-GB" altLang="zh-CN" dirty="0">
                <a:ea typeface="宋体" charset="-122"/>
              </a:rPr>
              <a:t>Create a public repository for managing and hosting OMNA LwM2M Registry and</a:t>
            </a:r>
          </a:p>
          <a:p>
            <a:pPr lvl="2"/>
            <a:r>
              <a:rPr lang="en-GB" altLang="zh-CN" dirty="0">
                <a:ea typeface="宋体" charset="-122"/>
              </a:rPr>
              <a:t>Automate:  (</a:t>
            </a:r>
            <a:r>
              <a:rPr lang="en-GB" altLang="zh-CN" sz="1800" dirty="0">
                <a:ea typeface="宋体" charset="-122"/>
              </a:rPr>
              <a:t>pending notification at SC | Board level</a:t>
            </a:r>
            <a:r>
              <a:rPr lang="en-GB" altLang="zh-CN" dirty="0">
                <a:ea typeface="宋体" charset="-122"/>
              </a:rPr>
              <a:t>)</a:t>
            </a:r>
          </a:p>
          <a:p>
            <a:pPr lvl="3"/>
            <a:r>
              <a:rPr lang="en-GB" altLang="zh-CN" dirty="0">
                <a:ea typeface="宋体" charset="-122"/>
              </a:rPr>
              <a:t> submissions from the LwM2M Editor Tool,</a:t>
            </a:r>
          </a:p>
          <a:p>
            <a:pPr lvl="3"/>
            <a:r>
              <a:rPr lang="en-GB" altLang="zh-CN" dirty="0">
                <a:ea typeface="宋体" charset="-122"/>
              </a:rPr>
              <a:t> xml validation against schema and Technical Specifications, and</a:t>
            </a:r>
          </a:p>
          <a:p>
            <a:pPr lvl="3"/>
            <a:r>
              <a:rPr lang="en-GB" altLang="zh-CN" dirty="0">
                <a:ea typeface="宋体" charset="-122"/>
              </a:rPr>
              <a:t> publication</a:t>
            </a:r>
          </a:p>
          <a:p>
            <a:pPr lvl="3"/>
            <a:endParaRPr lang="en-GB" altLang="zh-CN" dirty="0">
              <a:ea typeface="宋体" charset="-122"/>
            </a:endParaRPr>
          </a:p>
          <a:p>
            <a:pPr lvl="3"/>
            <a:endParaRPr lang="en-GB" altLang="zh-CN" dirty="0">
              <a:ea typeface="宋体" charset="-122"/>
            </a:endParaRPr>
          </a:p>
          <a:p>
            <a:pPr lvl="1"/>
            <a:r>
              <a:rPr lang="en-GB" altLang="zh-CN" dirty="0">
                <a:ea typeface="宋体" charset="-122"/>
              </a:rPr>
              <a:t>This presentation provides a summary of the benefits of using a public GitHub repository for the registration of LwM2M Objects and</a:t>
            </a:r>
          </a:p>
          <a:p>
            <a:pPr lvl="1"/>
            <a:r>
              <a:rPr lang="en-GB" altLang="zh-CN" dirty="0">
                <a:ea typeface="宋体" charset="-122"/>
              </a:rPr>
              <a:t> Introduces the new repository</a:t>
            </a:r>
          </a:p>
          <a:p>
            <a:pPr marL="225425" lvl="1" indent="0">
              <a:buNone/>
            </a:pPr>
            <a:endParaRPr lang="en-GB" altLang="zh-CN" dirty="0">
              <a:ea typeface="宋体" charset="-122"/>
            </a:endParaRPr>
          </a:p>
          <a:p>
            <a:pPr lvl="3"/>
            <a:endParaRPr lang="en-GB" altLang="zh-CN" dirty="0">
              <a:ea typeface="宋体" charset="-122"/>
            </a:endParaRPr>
          </a:p>
          <a:p>
            <a:pPr lvl="3"/>
            <a:endParaRPr lang="en-GB" altLang="zh-CN" dirty="0">
              <a:ea typeface="宋体" charset="-122"/>
            </a:endParaRPr>
          </a:p>
          <a:p>
            <a:pPr marL="684213" lvl="3" indent="0">
              <a:buNone/>
            </a:pPr>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D4DDA-44E6-B541-B342-CAED4CB14D74}"/>
              </a:ext>
            </a:extLst>
          </p:cNvPr>
          <p:cNvSpPr>
            <a:spLocks noGrp="1"/>
          </p:cNvSpPr>
          <p:nvPr>
            <p:ph type="title"/>
          </p:nvPr>
        </p:nvSpPr>
        <p:spPr/>
        <p:txBody>
          <a:bodyPr/>
          <a:lstStyle/>
          <a:p>
            <a:r>
              <a:rPr lang="en-US" dirty="0"/>
              <a:t>New public ”lwm2m-registry”</a:t>
            </a:r>
          </a:p>
        </p:txBody>
      </p:sp>
      <p:sp>
        <p:nvSpPr>
          <p:cNvPr id="3" name="Content Placeholder 2">
            <a:extLst>
              <a:ext uri="{FF2B5EF4-FFF2-40B4-BE49-F238E27FC236}">
                <a16:creationId xmlns:a16="http://schemas.microsoft.com/office/drawing/2014/main" id="{8E8868D1-0748-EF4C-B247-9C39978EE65F}"/>
              </a:ext>
            </a:extLst>
          </p:cNvPr>
          <p:cNvSpPr>
            <a:spLocks noGrp="1"/>
          </p:cNvSpPr>
          <p:nvPr>
            <p:ph idx="1"/>
          </p:nvPr>
        </p:nvSpPr>
        <p:spPr/>
        <p:txBody>
          <a:bodyPr/>
          <a:lstStyle/>
          <a:p>
            <a:pPr marL="0" indent="0">
              <a:buNone/>
            </a:pPr>
            <a:r>
              <a:rPr lang="en-US" dirty="0"/>
              <a:t>New ”lwm2m-registry” repository:</a:t>
            </a:r>
          </a:p>
          <a:p>
            <a:pPr lvl="1"/>
            <a:endParaRPr lang="en-US" dirty="0"/>
          </a:p>
          <a:p>
            <a:pPr lvl="1"/>
            <a:r>
              <a:rPr lang="en-US" dirty="0">
                <a:hlinkClick r:id="rId2"/>
              </a:rPr>
              <a:t>https://github.com/OpenMobileAlliance/lwm2m-registry</a:t>
            </a:r>
            <a:endParaRPr lang="en-US" dirty="0"/>
          </a:p>
          <a:p>
            <a:pPr lvl="1"/>
            <a:endParaRPr lang="en-US" dirty="0"/>
          </a:p>
          <a:p>
            <a:pPr marL="225425" lvl="1" indent="0">
              <a:buNone/>
            </a:pPr>
            <a:r>
              <a:rPr lang="en-US" dirty="0">
                <a:solidFill>
                  <a:schemeClr val="accent1">
                    <a:lumMod val="75000"/>
                  </a:schemeClr>
                </a:solidFill>
              </a:rPr>
              <a:t>Note: </a:t>
            </a:r>
            <a:r>
              <a:rPr lang="en-US" sz="1800" dirty="0">
                <a:solidFill>
                  <a:schemeClr val="accent1">
                    <a:lumMod val="75000"/>
                  </a:schemeClr>
                </a:solidFill>
              </a:rPr>
              <a:t>the registry is still marked “private” until the group agrees to make it ”public”</a:t>
            </a:r>
          </a:p>
          <a:p>
            <a:pPr marL="225425" lvl="1" indent="0">
              <a:buNone/>
            </a:pPr>
            <a:endParaRPr lang="en-US" sz="1800" dirty="0">
              <a:solidFill>
                <a:schemeClr val="accent1">
                  <a:lumMod val="75000"/>
                </a:schemeClr>
              </a:solidFill>
            </a:endParaRPr>
          </a:p>
          <a:p>
            <a:pPr marL="225425" lvl="1" indent="0">
              <a:buNone/>
            </a:pPr>
            <a:endParaRPr lang="en-US" dirty="0">
              <a:solidFill>
                <a:schemeClr val="accent1">
                  <a:lumMod val="75000"/>
                </a:schemeClr>
              </a:solidFill>
            </a:endParaRPr>
          </a:p>
        </p:txBody>
      </p:sp>
    </p:spTree>
    <p:extLst>
      <p:ext uri="{BB962C8B-B14F-4D97-AF65-F5344CB8AC3E}">
        <p14:creationId xmlns:p14="http://schemas.microsoft.com/office/powerpoint/2010/main" val="3703378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6D06-A331-DA42-909F-5A287DC5A7D0}"/>
              </a:ext>
            </a:extLst>
          </p:cNvPr>
          <p:cNvSpPr>
            <a:spLocks noGrp="1"/>
          </p:cNvSpPr>
          <p:nvPr>
            <p:ph type="title"/>
          </p:nvPr>
        </p:nvSpPr>
        <p:spPr/>
        <p:txBody>
          <a:bodyPr/>
          <a:lstStyle/>
          <a:p>
            <a:r>
              <a:rPr lang="en-US" sz="2800" dirty="0"/>
              <a:t>Benefits</a:t>
            </a:r>
          </a:p>
        </p:txBody>
      </p:sp>
      <p:sp>
        <p:nvSpPr>
          <p:cNvPr id="3" name="Content Placeholder 2">
            <a:extLst>
              <a:ext uri="{FF2B5EF4-FFF2-40B4-BE49-F238E27FC236}">
                <a16:creationId xmlns:a16="http://schemas.microsoft.com/office/drawing/2014/main" id="{7EECB6D2-42B2-BA4E-96E5-6FEC77313CF4}"/>
              </a:ext>
            </a:extLst>
          </p:cNvPr>
          <p:cNvSpPr>
            <a:spLocks noGrp="1"/>
          </p:cNvSpPr>
          <p:nvPr>
            <p:ph idx="1"/>
          </p:nvPr>
        </p:nvSpPr>
        <p:spPr/>
        <p:txBody>
          <a:bodyPr/>
          <a:lstStyle/>
          <a:p>
            <a:pPr marL="0" indent="0">
              <a:buNone/>
            </a:pPr>
            <a:r>
              <a:rPr lang="en-US" dirty="0"/>
              <a:t>Benefits of the new GitHub ”lwm2m-registry”</a:t>
            </a:r>
          </a:p>
          <a:p>
            <a:pPr lvl="1"/>
            <a:r>
              <a:rPr lang="en-US" dirty="0"/>
              <a:t>IPSO WG and submitters can exchange information directly </a:t>
            </a:r>
            <a:r>
              <a:rPr lang="en-US" sz="1600" dirty="0"/>
              <a:t>(without staff involvement)</a:t>
            </a:r>
            <a:endParaRPr lang="en-US" dirty="0"/>
          </a:p>
          <a:p>
            <a:pPr lvl="1"/>
            <a:r>
              <a:rPr lang="en-US" dirty="0"/>
              <a:t>IPSO can use the wiki platform in the repository to better guide the industry on how to construct and register correct LwM2M Objects</a:t>
            </a:r>
          </a:p>
          <a:p>
            <a:pPr lvl="1"/>
            <a:endParaRPr lang="en-US" dirty="0"/>
          </a:p>
          <a:p>
            <a:pPr lvl="1"/>
            <a:endParaRPr lang="en-US" dirty="0"/>
          </a:p>
          <a:p>
            <a:pPr marL="0" indent="0">
              <a:buNone/>
            </a:pPr>
            <a:r>
              <a:rPr lang="en-US" dirty="0"/>
              <a:t>Benefits of automating registration submissions &amp; validation</a:t>
            </a:r>
          </a:p>
          <a:p>
            <a:pPr lvl="1"/>
            <a:r>
              <a:rPr lang="en-US" dirty="0"/>
              <a:t>Registration errors will be eliminated</a:t>
            </a:r>
          </a:p>
          <a:p>
            <a:pPr lvl="1"/>
            <a:r>
              <a:rPr lang="en-US" dirty="0"/>
              <a:t>Faster evaluation on each registration </a:t>
            </a:r>
            <a:r>
              <a:rPr lang="en-US" sz="1600" dirty="0"/>
              <a:t>(without staff involvement)</a:t>
            </a:r>
          </a:p>
          <a:p>
            <a:pPr lvl="1"/>
            <a:r>
              <a:rPr lang="en-US" dirty="0"/>
              <a:t>Faster and easier publication of new registrations</a:t>
            </a:r>
          </a:p>
          <a:p>
            <a:pPr marL="0" indent="0">
              <a:buNone/>
            </a:pPr>
            <a:endParaRPr lang="en-US" dirty="0"/>
          </a:p>
        </p:txBody>
      </p:sp>
    </p:spTree>
    <p:extLst>
      <p:ext uri="{BB962C8B-B14F-4D97-AF65-F5344CB8AC3E}">
        <p14:creationId xmlns:p14="http://schemas.microsoft.com/office/powerpoint/2010/main" val="4271123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7F509C34-FA96-0740-8433-A58758A76C89}"/>
              </a:ext>
            </a:extLst>
          </p:cNvPr>
          <p:cNvSpPr/>
          <p:nvPr/>
        </p:nvSpPr>
        <p:spPr bwMode="auto">
          <a:xfrm>
            <a:off x="801523" y="3557329"/>
            <a:ext cx="5161943" cy="2887321"/>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p:txBody>
      </p:sp>
      <p:sp>
        <p:nvSpPr>
          <p:cNvPr id="2" name="Title 1">
            <a:extLst>
              <a:ext uri="{FF2B5EF4-FFF2-40B4-BE49-F238E27FC236}">
                <a16:creationId xmlns:a16="http://schemas.microsoft.com/office/drawing/2014/main" id="{8D1B407E-8EBE-2343-A117-B480D4CFF712}"/>
              </a:ext>
            </a:extLst>
          </p:cNvPr>
          <p:cNvSpPr>
            <a:spLocks noGrp="1"/>
          </p:cNvSpPr>
          <p:nvPr>
            <p:ph type="title"/>
          </p:nvPr>
        </p:nvSpPr>
        <p:spPr/>
        <p:txBody>
          <a:bodyPr/>
          <a:lstStyle/>
          <a:p>
            <a:r>
              <a:rPr lang="en-US" dirty="0"/>
              <a:t>Proposal New OMNA Work Flow</a:t>
            </a:r>
          </a:p>
        </p:txBody>
      </p:sp>
      <p:pic>
        <p:nvPicPr>
          <p:cNvPr id="5" name="Picture 4">
            <a:extLst>
              <a:ext uri="{FF2B5EF4-FFF2-40B4-BE49-F238E27FC236}">
                <a16:creationId xmlns:a16="http://schemas.microsoft.com/office/drawing/2014/main" id="{4B565EB1-7645-B047-8549-82C2C63C2872}"/>
              </a:ext>
            </a:extLst>
          </p:cNvPr>
          <p:cNvPicPr>
            <a:picLocks noChangeAspect="1"/>
          </p:cNvPicPr>
          <p:nvPr/>
        </p:nvPicPr>
        <p:blipFill>
          <a:blip r:embed="rId2"/>
          <a:stretch>
            <a:fillRect/>
          </a:stretch>
        </p:blipFill>
        <p:spPr>
          <a:xfrm>
            <a:off x="7992323" y="1637195"/>
            <a:ext cx="307409" cy="378114"/>
          </a:xfrm>
          <a:prstGeom prst="rect">
            <a:avLst/>
          </a:prstGeom>
        </p:spPr>
      </p:pic>
      <p:sp>
        <p:nvSpPr>
          <p:cNvPr id="9" name="Rectangle 8">
            <a:extLst>
              <a:ext uri="{FF2B5EF4-FFF2-40B4-BE49-F238E27FC236}">
                <a16:creationId xmlns:a16="http://schemas.microsoft.com/office/drawing/2014/main" id="{61ED2D9E-87FD-A847-A21A-CCD796800AB2}"/>
              </a:ext>
            </a:extLst>
          </p:cNvPr>
          <p:cNvSpPr/>
          <p:nvPr/>
        </p:nvSpPr>
        <p:spPr bwMode="auto">
          <a:xfrm>
            <a:off x="4529137" y="1332395"/>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400" b="1" dirty="0"/>
              <a:t>OMNA Registration</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LwM2M</a:t>
            </a:r>
          </a:p>
          <a:p>
            <a:pPr marL="0" marR="0" indent="0" algn="ctr" defTabSz="914400" rtl="0" eaLnBrk="0" fontAlgn="base" latinLnBrk="0" hangingPunct="0">
              <a:lnSpc>
                <a:spcPct val="90000"/>
              </a:lnSpc>
              <a:spcBef>
                <a:spcPct val="0"/>
              </a:spcBef>
              <a:spcAft>
                <a:spcPct val="0"/>
              </a:spcAft>
              <a:buClrTx/>
              <a:buSzTx/>
              <a:buFontTx/>
              <a:buNone/>
              <a:tabLst/>
            </a:pPr>
            <a:r>
              <a:rPr lang="en-US" sz="1400" dirty="0"/>
              <a:t>Editor</a:t>
            </a:r>
            <a:endParaRPr kumimoji="0" lang="en-US" sz="14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BD66E513-2949-4944-83C8-BF1B5FA908F9}"/>
              </a:ext>
            </a:extLst>
          </p:cNvPr>
          <p:cNvSpPr txBox="1"/>
          <p:nvPr/>
        </p:nvSpPr>
        <p:spPr>
          <a:xfrm>
            <a:off x="7690132" y="2044403"/>
            <a:ext cx="953805" cy="286232"/>
          </a:xfrm>
          <a:prstGeom prst="rect">
            <a:avLst/>
          </a:prstGeom>
          <a:noFill/>
        </p:spPr>
        <p:txBody>
          <a:bodyPr wrap="square" rtlCol="0">
            <a:spAutoFit/>
          </a:bodyPr>
          <a:lstStyle/>
          <a:p>
            <a:r>
              <a:rPr lang="en-US" sz="1400" dirty="0"/>
              <a:t>Submitter</a:t>
            </a:r>
          </a:p>
        </p:txBody>
      </p:sp>
      <p:sp>
        <p:nvSpPr>
          <p:cNvPr id="14" name="TextBox 13">
            <a:extLst>
              <a:ext uri="{FF2B5EF4-FFF2-40B4-BE49-F238E27FC236}">
                <a16:creationId xmlns:a16="http://schemas.microsoft.com/office/drawing/2014/main" id="{C110BC50-380C-6A4D-B445-39AB92236181}"/>
              </a:ext>
            </a:extLst>
          </p:cNvPr>
          <p:cNvSpPr txBox="1"/>
          <p:nvPr/>
        </p:nvSpPr>
        <p:spPr>
          <a:xfrm>
            <a:off x="6129337" y="1332395"/>
            <a:ext cx="1600200" cy="867930"/>
          </a:xfrm>
          <a:prstGeom prst="rect">
            <a:avLst/>
          </a:prstGeom>
          <a:noFill/>
        </p:spPr>
        <p:txBody>
          <a:bodyPr wrap="square" rtlCol="0">
            <a:spAutoFit/>
          </a:bodyPr>
          <a:lstStyle/>
          <a:p>
            <a:pPr algn="ctr"/>
            <a:r>
              <a:rPr lang="en-US" sz="1400" dirty="0"/>
              <a:t>Submission</a:t>
            </a:r>
          </a:p>
          <a:p>
            <a:pPr algn="ctr"/>
            <a:r>
              <a:rPr lang="en-US" sz="1400" dirty="0"/>
              <a:t>Object/Resource</a:t>
            </a:r>
          </a:p>
          <a:p>
            <a:pPr algn="ctr"/>
            <a:endParaRPr lang="en-US" sz="1400" dirty="0"/>
          </a:p>
          <a:p>
            <a:pPr algn="ctr"/>
            <a:r>
              <a:rPr lang="en-US" sz="1400" dirty="0"/>
              <a:t>via LwM2M Editor</a:t>
            </a:r>
          </a:p>
        </p:txBody>
      </p:sp>
      <p:sp>
        <p:nvSpPr>
          <p:cNvPr id="15" name="TextBox 14">
            <a:extLst>
              <a:ext uri="{FF2B5EF4-FFF2-40B4-BE49-F238E27FC236}">
                <a16:creationId xmlns:a16="http://schemas.microsoft.com/office/drawing/2014/main" id="{2B852492-B472-B64D-928B-6AE3424591A3}"/>
              </a:ext>
            </a:extLst>
          </p:cNvPr>
          <p:cNvSpPr txBox="1"/>
          <p:nvPr/>
        </p:nvSpPr>
        <p:spPr>
          <a:xfrm>
            <a:off x="2973389" y="1097671"/>
            <a:ext cx="1250949" cy="313932"/>
          </a:xfrm>
          <a:prstGeom prst="rect">
            <a:avLst/>
          </a:prstGeom>
          <a:noFill/>
        </p:spPr>
        <p:txBody>
          <a:bodyPr wrap="square" rtlCol="0">
            <a:spAutoFit/>
          </a:bodyPr>
          <a:lstStyle/>
          <a:p>
            <a:r>
              <a:rPr lang="en-US" sz="1600" b="1" dirty="0"/>
              <a:t>PUBLIC</a:t>
            </a:r>
            <a:endParaRPr lang="en-US" sz="1400" b="1" dirty="0"/>
          </a:p>
        </p:txBody>
      </p:sp>
      <p:cxnSp>
        <p:nvCxnSpPr>
          <p:cNvPr id="25" name="Elbow Connector 24">
            <a:extLst>
              <a:ext uri="{FF2B5EF4-FFF2-40B4-BE49-F238E27FC236}">
                <a16:creationId xmlns:a16="http://schemas.microsoft.com/office/drawing/2014/main" id="{425790D5-0A54-184A-8A36-50E822CAFF0B}"/>
              </a:ext>
            </a:extLst>
          </p:cNvPr>
          <p:cNvCxnSpPr>
            <a:stCxn id="5" idx="1"/>
            <a:endCxn id="9" idx="3"/>
          </p:cNvCxnSpPr>
          <p:nvPr/>
        </p:nvCxnSpPr>
        <p:spPr bwMode="auto">
          <a:xfrm rot="10800000" flipV="1">
            <a:off x="5900737" y="1826251"/>
            <a:ext cx="2091586" cy="1443"/>
          </a:xfrm>
          <a:prstGeom prst="bentConnector3">
            <a:avLst/>
          </a:prstGeom>
          <a:solidFill>
            <a:schemeClr val="accent1"/>
          </a:solidFill>
          <a:ln w="12700" cap="flat" cmpd="sng" algn="ctr">
            <a:solidFill>
              <a:schemeClr val="tx1"/>
            </a:solidFill>
            <a:prstDash val="solid"/>
            <a:round/>
            <a:headEnd type="none" w="med" len="med"/>
            <a:tailEnd type="triangle"/>
          </a:ln>
          <a:effectLst/>
        </p:spPr>
      </p:cxnSp>
      <p:pic>
        <p:nvPicPr>
          <p:cNvPr id="28" name="Picture 27">
            <a:extLst>
              <a:ext uri="{FF2B5EF4-FFF2-40B4-BE49-F238E27FC236}">
                <a16:creationId xmlns:a16="http://schemas.microsoft.com/office/drawing/2014/main" id="{0F17F8E9-DBE0-5449-939C-E4009F60E994}"/>
              </a:ext>
            </a:extLst>
          </p:cNvPr>
          <p:cNvPicPr>
            <a:picLocks noChangeAspect="1"/>
          </p:cNvPicPr>
          <p:nvPr/>
        </p:nvPicPr>
        <p:blipFill>
          <a:blip r:embed="rId2"/>
          <a:stretch>
            <a:fillRect/>
          </a:stretch>
        </p:blipFill>
        <p:spPr>
          <a:xfrm>
            <a:off x="7992323" y="4744372"/>
            <a:ext cx="307409" cy="378114"/>
          </a:xfrm>
          <a:prstGeom prst="rect">
            <a:avLst/>
          </a:prstGeom>
        </p:spPr>
      </p:pic>
      <p:sp>
        <p:nvSpPr>
          <p:cNvPr id="29" name="TextBox 28">
            <a:extLst>
              <a:ext uri="{FF2B5EF4-FFF2-40B4-BE49-F238E27FC236}">
                <a16:creationId xmlns:a16="http://schemas.microsoft.com/office/drawing/2014/main" id="{FDE7A3AE-C4D5-6840-A9D2-B650FB5664AF}"/>
              </a:ext>
            </a:extLst>
          </p:cNvPr>
          <p:cNvSpPr txBox="1"/>
          <p:nvPr/>
        </p:nvSpPr>
        <p:spPr>
          <a:xfrm>
            <a:off x="7690132" y="5151580"/>
            <a:ext cx="953805" cy="674031"/>
          </a:xfrm>
          <a:prstGeom prst="rect">
            <a:avLst/>
          </a:prstGeom>
          <a:noFill/>
        </p:spPr>
        <p:txBody>
          <a:bodyPr wrap="square" rtlCol="0">
            <a:spAutoFit/>
          </a:bodyPr>
          <a:lstStyle/>
          <a:p>
            <a:pPr algn="ctr"/>
            <a:r>
              <a:rPr lang="en-US" sz="1400" dirty="0"/>
              <a:t>Submitter/</a:t>
            </a:r>
          </a:p>
          <a:p>
            <a:pPr algn="ctr"/>
            <a:r>
              <a:rPr lang="en-US" sz="1400" dirty="0">
                <a:solidFill>
                  <a:srgbClr val="FF0000"/>
                </a:solidFill>
              </a:rPr>
              <a:t>Staff</a:t>
            </a:r>
          </a:p>
        </p:txBody>
      </p:sp>
      <p:cxnSp>
        <p:nvCxnSpPr>
          <p:cNvPr id="31" name="Straight Arrow Connector 30">
            <a:extLst>
              <a:ext uri="{FF2B5EF4-FFF2-40B4-BE49-F238E27FC236}">
                <a16:creationId xmlns:a16="http://schemas.microsoft.com/office/drawing/2014/main" id="{E0651572-FB54-EC48-8F36-95E016E826EA}"/>
              </a:ext>
            </a:extLst>
          </p:cNvPr>
          <p:cNvCxnSpPr>
            <a:cxnSpLocks/>
            <a:stCxn id="28" idx="1"/>
          </p:cNvCxnSpPr>
          <p:nvPr/>
        </p:nvCxnSpPr>
        <p:spPr bwMode="auto">
          <a:xfrm flipH="1">
            <a:off x="4206682" y="4933429"/>
            <a:ext cx="3785641" cy="149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TextBox 32">
            <a:extLst>
              <a:ext uri="{FF2B5EF4-FFF2-40B4-BE49-F238E27FC236}">
                <a16:creationId xmlns:a16="http://schemas.microsoft.com/office/drawing/2014/main" id="{36BC53F7-74A9-A545-8879-70CBD90E5DAA}"/>
              </a:ext>
            </a:extLst>
          </p:cNvPr>
          <p:cNvSpPr txBox="1"/>
          <p:nvPr/>
        </p:nvSpPr>
        <p:spPr>
          <a:xfrm>
            <a:off x="6177795" y="4438129"/>
            <a:ext cx="1600200" cy="867930"/>
          </a:xfrm>
          <a:prstGeom prst="rect">
            <a:avLst/>
          </a:prstGeom>
          <a:noFill/>
        </p:spPr>
        <p:txBody>
          <a:bodyPr wrap="square" rtlCol="0">
            <a:spAutoFit/>
          </a:bodyPr>
          <a:lstStyle/>
          <a:p>
            <a:pPr algn="ctr"/>
            <a:r>
              <a:rPr lang="en-US" sz="1400" dirty="0"/>
              <a:t>Submission</a:t>
            </a:r>
          </a:p>
          <a:p>
            <a:pPr algn="ctr"/>
            <a:r>
              <a:rPr lang="en-US" sz="1400" dirty="0"/>
              <a:t>Object/Resource</a:t>
            </a:r>
          </a:p>
          <a:p>
            <a:pPr algn="ctr"/>
            <a:endParaRPr lang="en-US" sz="1400" dirty="0"/>
          </a:p>
          <a:p>
            <a:pPr algn="ctr"/>
            <a:r>
              <a:rPr lang="en-US" sz="1400" dirty="0"/>
              <a:t>via GitHub</a:t>
            </a:r>
          </a:p>
        </p:txBody>
      </p:sp>
      <p:sp>
        <p:nvSpPr>
          <p:cNvPr id="35" name="Rounded Rectangle 34">
            <a:extLst>
              <a:ext uri="{FF2B5EF4-FFF2-40B4-BE49-F238E27FC236}">
                <a16:creationId xmlns:a16="http://schemas.microsoft.com/office/drawing/2014/main" id="{D3C7100D-412D-DA44-9427-E372740D4011}"/>
              </a:ext>
            </a:extLst>
          </p:cNvPr>
          <p:cNvSpPr/>
          <p:nvPr/>
        </p:nvSpPr>
        <p:spPr bwMode="auto">
          <a:xfrm>
            <a:off x="4570027" y="4708289"/>
            <a:ext cx="1318148" cy="480131"/>
          </a:xfrm>
          <a:prstGeom prst="round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Object / RR</a:t>
            </a:r>
          </a:p>
          <a:p>
            <a:pPr marL="0" marR="0" indent="0" algn="ctr" defTabSz="914400" rtl="0" eaLnBrk="0" fontAlgn="base" latinLnBrk="0" hangingPunct="0">
              <a:lnSpc>
                <a:spcPct val="90000"/>
              </a:lnSpc>
              <a:spcBef>
                <a:spcPct val="0"/>
              </a:spcBef>
              <a:spcAft>
                <a:spcPct val="0"/>
              </a:spcAft>
              <a:buClrTx/>
              <a:buSzTx/>
              <a:buFontTx/>
              <a:buNone/>
              <a:tabLst/>
            </a:pPr>
            <a:r>
              <a:rPr lang="en-US" sz="1200" dirty="0"/>
              <a:t>Validation</a:t>
            </a:r>
            <a:endParaRPr kumimoji="0" lang="en-US" sz="1200" b="0" i="0" u="none" strike="noStrike" cap="none" normalizeH="0" baseline="0" dirty="0">
              <a:ln>
                <a:noFill/>
              </a:ln>
              <a:solidFill>
                <a:schemeClr val="tx1"/>
              </a:solidFill>
              <a:effectLst/>
              <a:latin typeface="Arial" charset="0"/>
            </a:endParaRPr>
          </a:p>
        </p:txBody>
      </p:sp>
      <p:cxnSp>
        <p:nvCxnSpPr>
          <p:cNvPr id="37" name="Straight Arrow Connector 36">
            <a:extLst>
              <a:ext uri="{FF2B5EF4-FFF2-40B4-BE49-F238E27FC236}">
                <a16:creationId xmlns:a16="http://schemas.microsoft.com/office/drawing/2014/main" id="{83BF23F6-B3F1-994A-9F17-FA49DA5B7D0D}"/>
              </a:ext>
            </a:extLst>
          </p:cNvPr>
          <p:cNvCxnSpPr>
            <a:cxnSpLocks/>
            <a:stCxn id="9" idx="2"/>
            <a:endCxn id="35" idx="0"/>
          </p:cNvCxnSpPr>
          <p:nvPr/>
        </p:nvCxnSpPr>
        <p:spPr bwMode="auto">
          <a:xfrm>
            <a:off x="5214937" y="2322995"/>
            <a:ext cx="14164" cy="238529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9" name="Rectangle 38">
            <a:extLst>
              <a:ext uri="{FF2B5EF4-FFF2-40B4-BE49-F238E27FC236}">
                <a16:creationId xmlns:a16="http://schemas.microsoft.com/office/drawing/2014/main" id="{606177DF-20F1-AA48-BC70-7E1FD9727BCF}"/>
              </a:ext>
            </a:extLst>
          </p:cNvPr>
          <p:cNvSpPr/>
          <p:nvPr/>
        </p:nvSpPr>
        <p:spPr bwMode="auto">
          <a:xfrm>
            <a:off x="737913" y="1389342"/>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OMA</a:t>
            </a:r>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Web | Profile Publication</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ndParaRPr>
          </a:p>
        </p:txBody>
      </p:sp>
      <p:sp>
        <p:nvSpPr>
          <p:cNvPr id="42" name="TextBox 41">
            <a:extLst>
              <a:ext uri="{FF2B5EF4-FFF2-40B4-BE49-F238E27FC236}">
                <a16:creationId xmlns:a16="http://schemas.microsoft.com/office/drawing/2014/main" id="{4DA6EA6C-03DE-5145-8B9B-CB705A3BADD9}"/>
              </a:ext>
            </a:extLst>
          </p:cNvPr>
          <p:cNvSpPr txBox="1"/>
          <p:nvPr/>
        </p:nvSpPr>
        <p:spPr>
          <a:xfrm>
            <a:off x="853893" y="4106323"/>
            <a:ext cx="685800" cy="286232"/>
          </a:xfrm>
          <a:prstGeom prst="rect">
            <a:avLst/>
          </a:prstGeom>
          <a:noFill/>
        </p:spPr>
        <p:txBody>
          <a:bodyPr wrap="square" rtlCol="0">
            <a:spAutoFit/>
          </a:bodyPr>
          <a:lstStyle/>
          <a:p>
            <a:r>
              <a:rPr lang="en-US" sz="1400" dirty="0"/>
              <a:t>Copy</a:t>
            </a:r>
          </a:p>
        </p:txBody>
      </p:sp>
      <p:sp>
        <p:nvSpPr>
          <p:cNvPr id="43" name="TextBox 42">
            <a:extLst>
              <a:ext uri="{FF2B5EF4-FFF2-40B4-BE49-F238E27FC236}">
                <a16:creationId xmlns:a16="http://schemas.microsoft.com/office/drawing/2014/main" id="{0F3B1E70-13E8-114B-A7E6-A16DB547E857}"/>
              </a:ext>
            </a:extLst>
          </p:cNvPr>
          <p:cNvSpPr txBox="1"/>
          <p:nvPr/>
        </p:nvSpPr>
        <p:spPr>
          <a:xfrm>
            <a:off x="5192317" y="2444894"/>
            <a:ext cx="1600200" cy="286232"/>
          </a:xfrm>
          <a:prstGeom prst="rect">
            <a:avLst/>
          </a:prstGeom>
          <a:noFill/>
        </p:spPr>
        <p:txBody>
          <a:bodyPr wrap="square" rtlCol="0">
            <a:spAutoFit/>
          </a:bodyPr>
          <a:lstStyle/>
          <a:p>
            <a:pPr algn="ctr"/>
            <a:r>
              <a:rPr lang="en-US" sz="1400" dirty="0"/>
              <a:t>Tool Submission</a:t>
            </a:r>
          </a:p>
        </p:txBody>
      </p:sp>
      <p:sp>
        <p:nvSpPr>
          <p:cNvPr id="44" name="TextBox 43">
            <a:extLst>
              <a:ext uri="{FF2B5EF4-FFF2-40B4-BE49-F238E27FC236}">
                <a16:creationId xmlns:a16="http://schemas.microsoft.com/office/drawing/2014/main" id="{EAA6DD65-A506-1F42-851B-3C681C6ED8CD}"/>
              </a:ext>
            </a:extLst>
          </p:cNvPr>
          <p:cNvSpPr txBox="1"/>
          <p:nvPr/>
        </p:nvSpPr>
        <p:spPr>
          <a:xfrm>
            <a:off x="2742101" y="5964519"/>
            <a:ext cx="2091836" cy="480131"/>
          </a:xfrm>
          <a:prstGeom prst="rect">
            <a:avLst/>
          </a:prstGeom>
          <a:noFill/>
        </p:spPr>
        <p:txBody>
          <a:bodyPr wrap="square" rtlCol="0">
            <a:spAutoFit/>
          </a:bodyPr>
          <a:lstStyle/>
          <a:p>
            <a:pPr algn="ctr"/>
            <a:r>
              <a:rPr lang="en-US" sz="1400" dirty="0">
                <a:solidFill>
                  <a:srgbClr val="00B050"/>
                </a:solidFill>
              </a:rPr>
              <a:t>Public Discussion / </a:t>
            </a:r>
          </a:p>
          <a:p>
            <a:pPr algn="ctr"/>
            <a:r>
              <a:rPr lang="en-US" sz="1400" dirty="0">
                <a:solidFill>
                  <a:srgbClr val="00B050"/>
                </a:solidFill>
              </a:rPr>
              <a:t>IPSO Approval | </a:t>
            </a:r>
            <a:r>
              <a:rPr lang="en-US" sz="1400" dirty="0">
                <a:solidFill>
                  <a:srgbClr val="FF0000"/>
                </a:solidFill>
              </a:rPr>
              <a:t>Staff</a:t>
            </a:r>
          </a:p>
        </p:txBody>
      </p:sp>
      <p:sp>
        <p:nvSpPr>
          <p:cNvPr id="45" name="TextBox 44">
            <a:extLst>
              <a:ext uri="{FF2B5EF4-FFF2-40B4-BE49-F238E27FC236}">
                <a16:creationId xmlns:a16="http://schemas.microsoft.com/office/drawing/2014/main" id="{3C379E4F-3006-B746-A3DF-ED5D3484D481}"/>
              </a:ext>
            </a:extLst>
          </p:cNvPr>
          <p:cNvSpPr txBox="1"/>
          <p:nvPr/>
        </p:nvSpPr>
        <p:spPr>
          <a:xfrm>
            <a:off x="4326695" y="4174036"/>
            <a:ext cx="1600200" cy="480131"/>
          </a:xfrm>
          <a:prstGeom prst="rect">
            <a:avLst/>
          </a:prstGeom>
          <a:noFill/>
        </p:spPr>
        <p:txBody>
          <a:bodyPr wrap="square" rtlCol="0">
            <a:spAutoFit/>
          </a:bodyPr>
          <a:lstStyle/>
          <a:p>
            <a:pPr algn="ctr"/>
            <a:r>
              <a:rPr lang="en-US" sz="1400" dirty="0"/>
              <a:t>Validation against</a:t>
            </a:r>
          </a:p>
          <a:p>
            <a:pPr algn="ctr"/>
            <a:r>
              <a:rPr lang="en-US" sz="1400" dirty="0"/>
              <a:t>Schema &amp; TS</a:t>
            </a:r>
          </a:p>
        </p:txBody>
      </p:sp>
      <p:sp>
        <p:nvSpPr>
          <p:cNvPr id="22" name="Rectangle 21">
            <a:extLst>
              <a:ext uri="{FF2B5EF4-FFF2-40B4-BE49-F238E27FC236}">
                <a16:creationId xmlns:a16="http://schemas.microsoft.com/office/drawing/2014/main" id="{2F1405DA-C0C5-4040-9F54-3AD23098F33D}"/>
              </a:ext>
            </a:extLst>
          </p:cNvPr>
          <p:cNvSpPr/>
          <p:nvPr/>
        </p:nvSpPr>
        <p:spPr bwMode="auto">
          <a:xfrm>
            <a:off x="3350171" y="4075595"/>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A</a:t>
            </a:r>
          </a:p>
        </p:txBody>
      </p:sp>
      <p:sp>
        <p:nvSpPr>
          <p:cNvPr id="24" name="Rectangle 23">
            <a:extLst>
              <a:ext uri="{FF2B5EF4-FFF2-40B4-BE49-F238E27FC236}">
                <a16:creationId xmlns:a16="http://schemas.microsoft.com/office/drawing/2014/main" id="{ED7061EB-C74E-E540-AFAA-3CB9318FEE57}"/>
              </a:ext>
            </a:extLst>
          </p:cNvPr>
          <p:cNvSpPr/>
          <p:nvPr/>
        </p:nvSpPr>
        <p:spPr bwMode="auto">
          <a:xfrm>
            <a:off x="3351061" y="4678116"/>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B</a:t>
            </a:r>
          </a:p>
        </p:txBody>
      </p:sp>
      <p:sp>
        <p:nvSpPr>
          <p:cNvPr id="26" name="Rectangle 25">
            <a:extLst>
              <a:ext uri="{FF2B5EF4-FFF2-40B4-BE49-F238E27FC236}">
                <a16:creationId xmlns:a16="http://schemas.microsoft.com/office/drawing/2014/main" id="{4FE80739-03F9-2A48-87F0-F04DB73A3D43}"/>
              </a:ext>
            </a:extLst>
          </p:cNvPr>
          <p:cNvSpPr/>
          <p:nvPr/>
        </p:nvSpPr>
        <p:spPr bwMode="auto">
          <a:xfrm>
            <a:off x="3353742" y="5287716"/>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C</a:t>
            </a:r>
          </a:p>
        </p:txBody>
      </p:sp>
      <p:sp>
        <p:nvSpPr>
          <p:cNvPr id="27" name="TextBox 26">
            <a:extLst>
              <a:ext uri="{FF2B5EF4-FFF2-40B4-BE49-F238E27FC236}">
                <a16:creationId xmlns:a16="http://schemas.microsoft.com/office/drawing/2014/main" id="{12F86DD3-8553-1B45-B0D0-5710D768EBF9}"/>
              </a:ext>
            </a:extLst>
          </p:cNvPr>
          <p:cNvSpPr txBox="1"/>
          <p:nvPr/>
        </p:nvSpPr>
        <p:spPr>
          <a:xfrm>
            <a:off x="3333172" y="3651560"/>
            <a:ext cx="873510" cy="397032"/>
          </a:xfrm>
          <a:prstGeom prst="rect">
            <a:avLst/>
          </a:prstGeom>
          <a:noFill/>
        </p:spPr>
        <p:txBody>
          <a:bodyPr wrap="square" rtlCol="0">
            <a:spAutoFit/>
          </a:bodyPr>
          <a:lstStyle/>
          <a:p>
            <a:r>
              <a:rPr lang="en-US" sz="1100" dirty="0"/>
              <a:t> Feature Branches</a:t>
            </a:r>
          </a:p>
        </p:txBody>
      </p:sp>
      <p:sp>
        <p:nvSpPr>
          <p:cNvPr id="30" name="Rectangle 29">
            <a:extLst>
              <a:ext uri="{FF2B5EF4-FFF2-40B4-BE49-F238E27FC236}">
                <a16:creationId xmlns:a16="http://schemas.microsoft.com/office/drawing/2014/main" id="{1BE0CC8C-057F-4643-B80F-A5C90339627A}"/>
              </a:ext>
            </a:extLst>
          </p:cNvPr>
          <p:cNvSpPr/>
          <p:nvPr/>
        </p:nvSpPr>
        <p:spPr bwMode="auto">
          <a:xfrm>
            <a:off x="2160723" y="4682319"/>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200" b="1" dirty="0"/>
              <a:t>Dev</a:t>
            </a:r>
          </a:p>
          <a:p>
            <a:pPr marL="0" marR="0" indent="0" algn="ctr" defTabSz="914400" rtl="0" eaLnBrk="0" fontAlgn="base" latinLnBrk="0" hangingPunct="0">
              <a:lnSpc>
                <a:spcPct val="90000"/>
              </a:lnSpc>
              <a:spcBef>
                <a:spcPct val="0"/>
              </a:spcBef>
              <a:spcAft>
                <a:spcPct val="0"/>
              </a:spcAft>
              <a:buClrTx/>
              <a:buSzTx/>
              <a:buFontTx/>
              <a:buNone/>
              <a:tabLst/>
            </a:pPr>
            <a:r>
              <a:rPr lang="en-US" sz="1200" b="1" dirty="0"/>
              <a:t>Branch</a:t>
            </a:r>
          </a:p>
        </p:txBody>
      </p:sp>
      <p:sp>
        <p:nvSpPr>
          <p:cNvPr id="34" name="Rectangle 33">
            <a:extLst>
              <a:ext uri="{FF2B5EF4-FFF2-40B4-BE49-F238E27FC236}">
                <a16:creationId xmlns:a16="http://schemas.microsoft.com/office/drawing/2014/main" id="{0FC8209F-44C2-2942-A460-595F3A0473BE}"/>
              </a:ext>
            </a:extLst>
          </p:cNvPr>
          <p:cNvSpPr/>
          <p:nvPr/>
        </p:nvSpPr>
        <p:spPr bwMode="auto">
          <a:xfrm>
            <a:off x="1050816" y="4685195"/>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200" b="1" dirty="0"/>
              <a:t>Master</a:t>
            </a:r>
          </a:p>
          <a:p>
            <a:pPr marL="0" marR="0" indent="0" algn="ctr" defTabSz="914400" rtl="0" eaLnBrk="0" fontAlgn="base" latinLnBrk="0" hangingPunct="0">
              <a:lnSpc>
                <a:spcPct val="90000"/>
              </a:lnSpc>
              <a:spcBef>
                <a:spcPct val="0"/>
              </a:spcBef>
              <a:spcAft>
                <a:spcPct val="0"/>
              </a:spcAft>
              <a:buClrTx/>
              <a:buSzTx/>
              <a:buFontTx/>
              <a:buNone/>
              <a:tabLst/>
            </a:pPr>
            <a:r>
              <a:rPr lang="en-US" sz="1200" b="1" dirty="0"/>
              <a:t>Branch</a:t>
            </a:r>
          </a:p>
        </p:txBody>
      </p:sp>
      <p:cxnSp>
        <p:nvCxnSpPr>
          <p:cNvPr id="8" name="Straight Arrow Connector 7">
            <a:extLst>
              <a:ext uri="{FF2B5EF4-FFF2-40B4-BE49-F238E27FC236}">
                <a16:creationId xmlns:a16="http://schemas.microsoft.com/office/drawing/2014/main" id="{0E1877B8-A48F-1240-BC34-084F5B0C9F3B}"/>
              </a:ext>
            </a:extLst>
          </p:cNvPr>
          <p:cNvCxnSpPr>
            <a:cxnSpLocks/>
            <a:endCxn id="30" idx="3"/>
          </p:cNvCxnSpPr>
          <p:nvPr/>
        </p:nvCxnSpPr>
        <p:spPr bwMode="auto">
          <a:xfrm flipH="1">
            <a:off x="2912042" y="4952559"/>
            <a:ext cx="29819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6" name="Rectangle 45">
            <a:extLst>
              <a:ext uri="{FF2B5EF4-FFF2-40B4-BE49-F238E27FC236}">
                <a16:creationId xmlns:a16="http://schemas.microsoft.com/office/drawing/2014/main" id="{46922DC0-0088-1746-B9AA-19B46F62AFD9}"/>
              </a:ext>
            </a:extLst>
          </p:cNvPr>
          <p:cNvSpPr/>
          <p:nvPr/>
        </p:nvSpPr>
        <p:spPr bwMode="auto">
          <a:xfrm>
            <a:off x="3210240" y="3635676"/>
            <a:ext cx="1014098" cy="2261640"/>
          </a:xfrm>
          <a:prstGeom prst="rect">
            <a:avLst/>
          </a:prstGeom>
          <a:noFill/>
          <a:ln w="6350" cap="flat" cmpd="sng" algn="ctr">
            <a:solidFill>
              <a:schemeClr val="accent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p:txBody>
      </p:sp>
      <p:cxnSp>
        <p:nvCxnSpPr>
          <p:cNvPr id="38" name="Straight Arrow Connector 37">
            <a:extLst>
              <a:ext uri="{FF2B5EF4-FFF2-40B4-BE49-F238E27FC236}">
                <a16:creationId xmlns:a16="http://schemas.microsoft.com/office/drawing/2014/main" id="{D177022C-10EB-0742-8747-79C1D08DBDB7}"/>
              </a:ext>
            </a:extLst>
          </p:cNvPr>
          <p:cNvCxnSpPr>
            <a:stCxn id="30" idx="1"/>
            <a:endCxn id="34" idx="3"/>
          </p:cNvCxnSpPr>
          <p:nvPr/>
        </p:nvCxnSpPr>
        <p:spPr bwMode="auto">
          <a:xfrm flipH="1">
            <a:off x="1802135" y="4952559"/>
            <a:ext cx="358588" cy="287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0" name="TextBox 49">
            <a:extLst>
              <a:ext uri="{FF2B5EF4-FFF2-40B4-BE49-F238E27FC236}">
                <a16:creationId xmlns:a16="http://schemas.microsoft.com/office/drawing/2014/main" id="{CB9F680F-78AD-DB4F-A443-C803B3F21DDE}"/>
              </a:ext>
            </a:extLst>
          </p:cNvPr>
          <p:cNvSpPr txBox="1"/>
          <p:nvPr/>
        </p:nvSpPr>
        <p:spPr>
          <a:xfrm>
            <a:off x="2234028" y="5541963"/>
            <a:ext cx="685800" cy="286232"/>
          </a:xfrm>
          <a:prstGeom prst="rect">
            <a:avLst/>
          </a:prstGeom>
          <a:noFill/>
        </p:spPr>
        <p:txBody>
          <a:bodyPr wrap="square" rtlCol="0">
            <a:spAutoFit/>
          </a:bodyPr>
          <a:lstStyle/>
          <a:p>
            <a:r>
              <a:rPr lang="en-US" sz="1400" dirty="0"/>
              <a:t>Test</a:t>
            </a:r>
          </a:p>
        </p:txBody>
      </p:sp>
      <p:cxnSp>
        <p:nvCxnSpPr>
          <p:cNvPr id="52" name="Straight Arrow Connector 51">
            <a:extLst>
              <a:ext uri="{FF2B5EF4-FFF2-40B4-BE49-F238E27FC236}">
                <a16:creationId xmlns:a16="http://schemas.microsoft.com/office/drawing/2014/main" id="{571BA805-4069-8241-A018-AEB4D0AAF135}"/>
              </a:ext>
            </a:extLst>
          </p:cNvPr>
          <p:cNvCxnSpPr>
            <a:stCxn id="30" idx="2"/>
          </p:cNvCxnSpPr>
          <p:nvPr/>
        </p:nvCxnSpPr>
        <p:spPr bwMode="auto">
          <a:xfrm flipH="1">
            <a:off x="2536382" y="5222798"/>
            <a:ext cx="1" cy="26579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3" name="TextBox 52">
            <a:extLst>
              <a:ext uri="{FF2B5EF4-FFF2-40B4-BE49-F238E27FC236}">
                <a16:creationId xmlns:a16="http://schemas.microsoft.com/office/drawing/2014/main" id="{27E62586-6C0E-BE4F-9306-499A8D19856B}"/>
              </a:ext>
            </a:extLst>
          </p:cNvPr>
          <p:cNvSpPr txBox="1"/>
          <p:nvPr/>
        </p:nvSpPr>
        <p:spPr>
          <a:xfrm>
            <a:off x="867948" y="5488595"/>
            <a:ext cx="1111531" cy="674031"/>
          </a:xfrm>
          <a:prstGeom prst="rect">
            <a:avLst/>
          </a:prstGeom>
          <a:noFill/>
        </p:spPr>
        <p:txBody>
          <a:bodyPr wrap="square" rtlCol="0">
            <a:spAutoFit/>
          </a:bodyPr>
          <a:lstStyle/>
          <a:p>
            <a:pPr algn="ctr"/>
            <a:r>
              <a:rPr lang="en-US" sz="1400" dirty="0"/>
              <a:t>Publication</a:t>
            </a:r>
          </a:p>
          <a:p>
            <a:pPr algn="ctr"/>
            <a:r>
              <a:rPr lang="en-US" sz="1400" b="1" i="1" dirty="0"/>
              <a:t>New Release</a:t>
            </a:r>
          </a:p>
        </p:txBody>
      </p:sp>
      <p:cxnSp>
        <p:nvCxnSpPr>
          <p:cNvPr id="55" name="Straight Arrow Connector 54">
            <a:extLst>
              <a:ext uri="{FF2B5EF4-FFF2-40B4-BE49-F238E27FC236}">
                <a16:creationId xmlns:a16="http://schemas.microsoft.com/office/drawing/2014/main" id="{9451A1D3-B60B-2A44-B726-7385E730731B}"/>
              </a:ext>
            </a:extLst>
          </p:cNvPr>
          <p:cNvCxnSpPr>
            <a:stCxn id="34" idx="0"/>
            <a:endCxn id="39" idx="2"/>
          </p:cNvCxnSpPr>
          <p:nvPr/>
        </p:nvCxnSpPr>
        <p:spPr bwMode="auto">
          <a:xfrm flipH="1" flipV="1">
            <a:off x="1423713" y="2379942"/>
            <a:ext cx="2763" cy="230525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BFA68C3A-D498-4843-BBF9-FD2E30E26C3B}"/>
              </a:ext>
            </a:extLst>
          </p:cNvPr>
          <p:cNvCxnSpPr>
            <a:stCxn id="34" idx="2"/>
            <a:endCxn id="53" idx="0"/>
          </p:cNvCxnSpPr>
          <p:nvPr/>
        </p:nvCxnSpPr>
        <p:spPr bwMode="auto">
          <a:xfrm flipH="1">
            <a:off x="1423714" y="5225674"/>
            <a:ext cx="2762" cy="26292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CAA7E255-EA25-AE4B-BA86-5470DDD860F5}"/>
              </a:ext>
            </a:extLst>
          </p:cNvPr>
          <p:cNvSpPr txBox="1"/>
          <p:nvPr/>
        </p:nvSpPr>
        <p:spPr>
          <a:xfrm>
            <a:off x="1642804" y="3189279"/>
            <a:ext cx="1787155" cy="286232"/>
          </a:xfrm>
          <a:prstGeom prst="rect">
            <a:avLst/>
          </a:prstGeom>
          <a:noFill/>
        </p:spPr>
        <p:txBody>
          <a:bodyPr wrap="square" rtlCol="0">
            <a:spAutoFit/>
          </a:bodyPr>
          <a:lstStyle/>
          <a:p>
            <a:pPr algn="ctr"/>
            <a:r>
              <a:rPr lang="en-US" sz="1400" dirty="0">
                <a:solidFill>
                  <a:schemeClr val="accent5">
                    <a:lumMod val="50000"/>
                  </a:schemeClr>
                </a:solidFill>
              </a:rPr>
              <a:t>OMNA GitHub Repo</a:t>
            </a:r>
          </a:p>
        </p:txBody>
      </p:sp>
      <p:cxnSp>
        <p:nvCxnSpPr>
          <p:cNvPr id="63" name="Straight Arrow Connector 62">
            <a:extLst>
              <a:ext uri="{FF2B5EF4-FFF2-40B4-BE49-F238E27FC236}">
                <a16:creationId xmlns:a16="http://schemas.microsoft.com/office/drawing/2014/main" id="{21CCBCF2-5869-4A4F-950D-08F3F7CFD1D9}"/>
              </a:ext>
            </a:extLst>
          </p:cNvPr>
          <p:cNvCxnSpPr/>
          <p:nvPr/>
        </p:nvCxnSpPr>
        <p:spPr bwMode="auto">
          <a:xfrm flipH="1">
            <a:off x="5229101" y="5225674"/>
            <a:ext cx="1" cy="26579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4" name="TextBox 63">
            <a:extLst>
              <a:ext uri="{FF2B5EF4-FFF2-40B4-BE49-F238E27FC236}">
                <a16:creationId xmlns:a16="http://schemas.microsoft.com/office/drawing/2014/main" id="{D49C855E-A8E3-0D48-8AB5-9AA22116A69E}"/>
              </a:ext>
            </a:extLst>
          </p:cNvPr>
          <p:cNvSpPr txBox="1"/>
          <p:nvPr/>
        </p:nvSpPr>
        <p:spPr>
          <a:xfrm>
            <a:off x="4741688" y="5608704"/>
            <a:ext cx="1117693" cy="480131"/>
          </a:xfrm>
          <a:prstGeom prst="rect">
            <a:avLst/>
          </a:prstGeom>
          <a:noFill/>
        </p:spPr>
        <p:txBody>
          <a:bodyPr wrap="square" rtlCol="0">
            <a:spAutoFit/>
          </a:bodyPr>
          <a:lstStyle/>
          <a:p>
            <a:r>
              <a:rPr lang="en-US" sz="1400" dirty="0">
                <a:solidFill>
                  <a:schemeClr val="accent2">
                    <a:lumMod val="75000"/>
                  </a:schemeClr>
                </a:solidFill>
              </a:rPr>
              <a:t>Validation Errors</a:t>
            </a:r>
          </a:p>
        </p:txBody>
      </p:sp>
    </p:spTree>
    <p:extLst>
      <p:ext uri="{BB962C8B-B14F-4D97-AF65-F5344CB8AC3E}">
        <p14:creationId xmlns:p14="http://schemas.microsoft.com/office/powerpoint/2010/main" val="2286892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A9A08F-50CB-9849-AB7C-9B74EE394EE0}"/>
              </a:ext>
            </a:extLst>
          </p:cNvPr>
          <p:cNvSpPr>
            <a:spLocks noGrp="1"/>
          </p:cNvSpPr>
          <p:nvPr>
            <p:ph idx="1"/>
          </p:nvPr>
        </p:nvSpPr>
        <p:spPr/>
        <p:txBody>
          <a:bodyPr/>
          <a:lstStyle/>
          <a:p>
            <a:pPr marL="0" indent="0" algn="ctr">
              <a:buNone/>
            </a:pPr>
            <a:endParaRPr lang="en-US" sz="4400" b="1" dirty="0"/>
          </a:p>
          <a:p>
            <a:pPr marL="0" indent="0" algn="ctr">
              <a:buNone/>
            </a:pPr>
            <a:endParaRPr lang="en-US" sz="4400" b="1" dirty="0"/>
          </a:p>
          <a:p>
            <a:pPr marL="0" indent="0" algn="ctr">
              <a:buNone/>
            </a:pPr>
            <a:r>
              <a:rPr lang="en-US" sz="4400" b="1" dirty="0"/>
              <a:t>Questions</a:t>
            </a:r>
            <a:r>
              <a:rPr lang="en-US" sz="4400" dirty="0"/>
              <a:t>?</a:t>
            </a:r>
            <a:endParaRPr lang="en-US" dirty="0"/>
          </a:p>
        </p:txBody>
      </p:sp>
    </p:spTree>
    <p:extLst>
      <p:ext uri="{BB962C8B-B14F-4D97-AF65-F5344CB8AC3E}">
        <p14:creationId xmlns:p14="http://schemas.microsoft.com/office/powerpoint/2010/main" val="51702171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171</TotalTime>
  <Pages>15</Pages>
  <Words>481</Words>
  <Application>Microsoft Macintosh PowerPoint</Application>
  <PresentationFormat>Custom</PresentationFormat>
  <Paragraphs>88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OMA-IPSO-2018-0090-INP_new_lwm2m_registry_public  New Public LwM2M Registry </vt:lpstr>
      <vt:lpstr>Introduction</vt:lpstr>
      <vt:lpstr>New public ”lwm2m-registry”</vt:lpstr>
      <vt:lpstr>Benefits</vt:lpstr>
      <vt:lpstr>Proposal New OMNA Work Flow</vt:lpstr>
      <vt:lpstr>PowerPoint Presentation</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298</cp:revision>
  <cp:lastPrinted>1999-04-27T06:51:51Z</cp:lastPrinted>
  <dcterms:created xsi:type="dcterms:W3CDTF">2002-03-19T14:05:12Z</dcterms:created>
  <dcterms:modified xsi:type="dcterms:W3CDTF">2018-12-05T01:36:04Z</dcterms:modified>
</cp:coreProperties>
</file>