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1"/>
  </p:notesMasterIdLst>
  <p:handoutMasterIdLst>
    <p:handoutMasterId r:id="rId12"/>
  </p:handoutMasterIdLst>
  <p:sldIdLst>
    <p:sldId id="293" r:id="rId2"/>
    <p:sldId id="329" r:id="rId3"/>
    <p:sldId id="326" r:id="rId4"/>
    <p:sldId id="319" r:id="rId5"/>
    <p:sldId id="320" r:id="rId6"/>
    <p:sldId id="331" r:id="rId7"/>
    <p:sldId id="330" r:id="rId8"/>
    <p:sldId id="332" r:id="rId9"/>
    <p:sldId id="321" r:id="rId10"/>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0" autoAdjust="0"/>
    <p:restoredTop sz="94660"/>
  </p:normalViewPr>
  <p:slideViewPr>
    <p:cSldViewPr>
      <p:cViewPr varScale="1">
        <p:scale>
          <a:sx n="111" d="100"/>
          <a:sy n="111" d="100"/>
        </p:scale>
        <p:origin x="1608" y="200"/>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20000"/>
            <a:lum/>
          </a:blip>
          <a:srcRect/>
          <a:stretch>
            <a:fillRect l="-17000" r="-17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4"/>
          <a:stretch>
            <a:fillRect/>
          </a:stretch>
        </p:blipFill>
        <p:spPr>
          <a:xfrm>
            <a:off x="1" y="0"/>
            <a:ext cx="9350692" cy="7010641"/>
          </a:xfrm>
          <a:prstGeom prst="rect">
            <a:avLst/>
          </a:prstGeom>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2019 Open Mobile Alliance.</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9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a:latin typeface="Arial Narrow" pitchFamily="34" charset="0"/>
                <a:ea typeface="宋体" charset="-122"/>
              </a:rPr>
              <a:t>OMA-IPSO-2019-0027</a:t>
            </a: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br>
              <a:rPr lang="en-US" altLang="zh-CN" sz="1800" b="1" dirty="0">
                <a:latin typeface="Arial Narrow" pitchFamily="34" charset="0"/>
                <a:ea typeface="宋体" charset="-122"/>
              </a:rPr>
            </a:br>
            <a:r>
              <a:rPr lang="en-US" altLang="zh-CN" sz="500" dirty="0">
                <a:solidFill>
                  <a:srgbClr val="999999"/>
                </a:solidFill>
                <a:ea typeface="宋体" charset="-122"/>
              </a:rPr>
              <a:t>[OMA-Template-SlideDeck-20190101-I]</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dirty="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a:t>1st Level Bullet</a:t>
            </a:r>
          </a:p>
          <a:p>
            <a:pPr lvl="1"/>
            <a:r>
              <a:rPr lang="en-US" altLang="zh-CN" dirty="0"/>
              <a:t>2nd Level Bullet</a:t>
            </a:r>
          </a:p>
          <a:p>
            <a:pPr lvl="2"/>
            <a:r>
              <a:rPr lang="en-US" altLang="zh-CN" dirty="0"/>
              <a:t>3rd Level Bullet</a:t>
            </a:r>
          </a:p>
          <a:p>
            <a:pPr lvl="3"/>
            <a:r>
              <a:rPr lang="en-US" altLang="zh-CN" dirty="0"/>
              <a:t>4th Level Bullet</a:t>
            </a:r>
          </a:p>
          <a:p>
            <a:pPr lvl="4"/>
            <a:r>
              <a:rPr lang="en-US" altLang="zh-CN" dirty="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www.openmobilealliance.org/api/lwm2m/v1/Object?ObjectID=12&amp;ObjectVersion=latest" TargetMode="External"/><Relationship Id="rId2" Type="http://schemas.openxmlformats.org/officeDocument/2006/relationships/hyperlink" Target="https://devtoolkit.openmobilealliance.org/OEditor/Legal?back=OMNAVerify" TargetMode="External"/><Relationship Id="rId1" Type="http://schemas.openxmlformats.org/officeDocument/2006/relationships/slideLayout" Target="../slideLayouts/slideLayout2.xml"/><Relationship Id="rId6" Type="http://schemas.openxmlformats.org/officeDocument/2006/relationships/hyperlink" Target="https://github.com/OpenMobileAlliance/lwm2m-registry" TargetMode="External"/><Relationship Id="rId5" Type="http://schemas.openxmlformats.org/officeDocument/2006/relationships/hyperlink" Target="http://openmobilealliance.org/tech/profiles/lwm2m/" TargetMode="External"/><Relationship Id="rId4" Type="http://schemas.openxmlformats.org/officeDocument/2006/relationships/hyperlink" Target="http://www.openmobilealliance.org/wp/OMNA/LwM2M/LwM2MRegistry.html"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8609"/>
            <a:ext cx="9363076" cy="6534151"/>
          </a:xfrm>
          <a:prstGeom prst="rect">
            <a:avLst/>
          </a:prstGeom>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IPSO</a:t>
            </a:r>
          </a:p>
          <a:p>
            <a:pPr>
              <a:lnSpc>
                <a:spcPct val="95000"/>
              </a:lnSpc>
              <a:spcAft>
                <a:spcPct val="35000"/>
              </a:spcAft>
            </a:pPr>
            <a:r>
              <a:rPr lang="en-US" altLang="zh-CN" b="1" dirty="0">
                <a:latin typeface="Tahoma" pitchFamily="34" charset="0"/>
                <a:ea typeface="宋体" charset="-122"/>
              </a:rPr>
              <a:t>	Date:	14 Feb 2019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OMA staff</a:t>
            </a:r>
          </a:p>
          <a:p>
            <a:pPr>
              <a:lnSpc>
                <a:spcPct val="95000"/>
              </a:lnSpc>
              <a:spcAft>
                <a:spcPct val="35000"/>
              </a:spcAft>
            </a:pPr>
            <a:r>
              <a:rPr lang="en-US" altLang="zh-CN" b="1" dirty="0">
                <a:latin typeface="Tahoma" pitchFamily="34" charset="0"/>
                <a:ea typeface="宋体" charset="-122"/>
              </a:rPr>
              <a:t>	Source:	OMA staff</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1800" b="0" dirty="0"/>
              <a:t>OMA-IPSO-2019-0027-INP_lwm2m_registry_enhancements</a:t>
            </a:r>
            <a:br>
              <a:rPr lang="en-US" sz="1800" b="0" dirty="0"/>
            </a:br>
            <a:br>
              <a:rPr lang="en-US" sz="1800" b="0" dirty="0"/>
            </a:br>
            <a:r>
              <a:rPr lang="en-US" sz="1800" b="0" dirty="0">
                <a:ea typeface="宋体" charset="-122"/>
              </a:rPr>
              <a:t>l</a:t>
            </a:r>
            <a:r>
              <a:rPr lang="en-US" altLang="zh-CN" dirty="0">
                <a:ea typeface="宋体" charset="-122"/>
              </a:rPr>
              <a:t>wlwm2m-registry Enhancements</a:t>
            </a:r>
            <a:br>
              <a:rPr lang="en-US" altLang="zh-CN" dirty="0">
                <a:ea typeface="宋体" charset="-122"/>
              </a:rPr>
            </a:br>
            <a:endParaRPr lang="en-US" altLang="zh-CN" sz="1800" dirty="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4425950"/>
            <a:ext cx="6781800" cy="1214179"/>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r>
              <a:rPr lang="en-GB" altLang="zh-CN" sz="900" dirty="0"/>
              <a:t>NO REPRESENTATIONS OR WARRANTIES (WHETHER EXPRESS OR IMPLIED) ARE MADE BY THE OPEN MOBILE ALLIANCE OR ANY OPEN MOBILE ALLIANCE MEMBER OR ITS AFFILIATES REGARDING ANY OF THE IPR’S REPRESENTED ON THE “OMA IPR DECLARATIONS” LIST, INCLUDING, BUT NOT LIMITED TO THE ACCURACY, COMPLETENESS, VALIDITY OR RELEVANCE OF THE INFORMATION OR WHETHER OR NOT SUCH RIGHTS ARE ESSENTIAL OR NON-ESSENTIAL.</a:t>
            </a:r>
            <a:endParaRPr lang="zh-CN" altLang="zh-CN" sz="900" dirty="0"/>
          </a:p>
          <a:p>
            <a:r>
              <a:rPr lang="en-GB" altLang="zh-CN" sz="900" dirty="0"/>
              <a:t>THE OPEN MOBILE ALLIANCE IS NOT LIABLE FOR AND HEREBY DISCLAIMS ANY DIRECT, INDIRECT, PUNITIVE, SPECIAL, INCIDENTAL, CONSEQUENTIAL, OR EXEMPLARY DAMAGES ARISING OUT OF OR IN CONNECTION WITH THE USE OF DOCUMENTS AND THE INFORMATION CONTAINED IN THE DOCUMENTS.</a:t>
            </a:r>
            <a:endParaRPr lang="zh-CN" altLang="zh-CN" sz="900" dirty="0"/>
          </a:p>
          <a:p>
            <a:r>
              <a:rPr lang="en-GB" altLang="zh-CN" sz="900" dirty="0"/>
              <a:t>THIS DOCUMENT IS PROVIDED ON AN "AS IS" "AS AVAILABLE" AND "WITH ALL FAULTS" BASIS.</a:t>
            </a:r>
            <a:endParaRPr lang="en-US" altLang="zh-CN" sz="900" dirty="0">
              <a:ea typeface="宋体" charset="-122"/>
              <a:cs typeface="Times New Roman" charset="0"/>
            </a:endParaRP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dirty="0">
                <a:ea typeface="宋体" charset="-122"/>
                <a:cs typeface="Times New Roman" charset="0"/>
              </a:rPr>
              <a:t>Intellectual Property Rights</a:t>
            </a:r>
          </a:p>
          <a:p>
            <a:pPr>
              <a:spcBef>
                <a:spcPct val="35000"/>
              </a:spcBef>
            </a:pPr>
            <a:r>
              <a:rPr lang="en-US" altLang="zh-CN" sz="900" dirty="0">
                <a:ea typeface="宋体" charset="-122"/>
                <a:cs typeface="Times New Roman" charset="0"/>
              </a:rPr>
              <a:t>Members and their Affiliates (collectively, "Members") agree to use their reasonable </a:t>
            </a:r>
            <a:r>
              <a:rPr lang="en-US" altLang="zh-CN" sz="900" dirty="0" err="1">
                <a:ea typeface="宋体" charset="-122"/>
                <a:cs typeface="Times New Roman" charset="0"/>
              </a:rPr>
              <a:t>endeavours</a:t>
            </a:r>
            <a:r>
              <a:rPr lang="en-US" altLang="zh-CN" sz="900" dirty="0">
                <a:ea typeface="宋体" charset="-122"/>
                <a:cs typeface="Times New Roman"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https://www.omaspecworks.org.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34A557-7A6A-9F44-807B-6A3C17826C09}"/>
              </a:ext>
            </a:extLst>
          </p:cNvPr>
          <p:cNvSpPr>
            <a:spLocks noGrp="1"/>
          </p:cNvSpPr>
          <p:nvPr>
            <p:ph type="title"/>
          </p:nvPr>
        </p:nvSpPr>
        <p:spPr/>
        <p:txBody>
          <a:bodyPr/>
          <a:lstStyle/>
          <a:p>
            <a:r>
              <a:rPr lang="en-US" dirty="0"/>
              <a:t>Introduction</a:t>
            </a:r>
          </a:p>
        </p:txBody>
      </p:sp>
      <p:sp>
        <p:nvSpPr>
          <p:cNvPr id="3" name="Content Placeholder 2">
            <a:extLst>
              <a:ext uri="{FF2B5EF4-FFF2-40B4-BE49-F238E27FC236}">
                <a16:creationId xmlns:a16="http://schemas.microsoft.com/office/drawing/2014/main" id="{F667590C-E4CE-C84C-86DA-241036C0711C}"/>
              </a:ext>
            </a:extLst>
          </p:cNvPr>
          <p:cNvSpPr>
            <a:spLocks noGrp="1"/>
          </p:cNvSpPr>
          <p:nvPr>
            <p:ph idx="1"/>
          </p:nvPr>
        </p:nvSpPr>
        <p:spPr>
          <a:xfrm>
            <a:off x="291306" y="1073150"/>
            <a:ext cx="8778875" cy="5383212"/>
          </a:xfrm>
        </p:spPr>
        <p:txBody>
          <a:bodyPr/>
          <a:lstStyle/>
          <a:p>
            <a:pPr marL="0" indent="0">
              <a:buNone/>
            </a:pPr>
            <a:r>
              <a:rPr lang="en-US" sz="2000" b="1" dirty="0"/>
              <a:t>Enhancements to lwm2-registry process</a:t>
            </a:r>
          </a:p>
          <a:p>
            <a:r>
              <a:rPr lang="en-US" sz="1800" dirty="0"/>
              <a:t>DMSE, IPSO officers, Cisco experts and OMA staff met on Friday 8</a:t>
            </a:r>
            <a:r>
              <a:rPr lang="en-US" sz="1800" baseline="30000" dirty="0"/>
              <a:t>th</a:t>
            </a:r>
            <a:r>
              <a:rPr lang="en-US" sz="1800" dirty="0"/>
              <a:t> Feb to discuss further enhancements to the lwm2m-registry process</a:t>
            </a:r>
          </a:p>
          <a:p>
            <a:pPr marL="0" indent="0">
              <a:buNone/>
            </a:pPr>
            <a:r>
              <a:rPr lang="en-US" sz="2000" b="1" dirty="0"/>
              <a:t>Topics Discussed:</a:t>
            </a:r>
          </a:p>
          <a:p>
            <a:r>
              <a:rPr lang="en-US" sz="1800" dirty="0"/>
              <a:t>Better utilization of source control features provided by Git</a:t>
            </a:r>
          </a:p>
          <a:p>
            <a:r>
              <a:rPr lang="en-US" sz="1800" dirty="0"/>
              <a:t>Separate management of the source files from the production, deployment and publication</a:t>
            </a:r>
          </a:p>
          <a:p>
            <a:r>
              <a:rPr lang="en-US" sz="1800" dirty="0"/>
              <a:t>Each object could be contained in one source file, use release feature to point to old versions of the file</a:t>
            </a:r>
          </a:p>
          <a:p>
            <a:r>
              <a:rPr lang="en-US" sz="1800" dirty="0"/>
              <a:t>Minimize staff support to maintain and operate the lwm2m-registry (provide more control to the members)</a:t>
            </a:r>
          </a:p>
          <a:p>
            <a:pPr marL="0" indent="0">
              <a:buNone/>
            </a:pPr>
            <a:r>
              <a:rPr lang="en-US" sz="2000" b="1" dirty="0"/>
              <a:t>Challenges:</a:t>
            </a:r>
          </a:p>
          <a:p>
            <a:r>
              <a:rPr lang="en-US" sz="1800" dirty="0"/>
              <a:t>Publication of documents created by OMA Working Groups require the version of the file </a:t>
            </a:r>
            <a:r>
              <a:rPr lang="en-US" sz="1800" dirty="0" err="1"/>
              <a:t>vx.y.z</a:t>
            </a:r>
            <a:r>
              <a:rPr lang="en-US" sz="1800" dirty="0"/>
              <a:t> in the file name:</a:t>
            </a:r>
          </a:p>
          <a:p>
            <a:pPr lvl="1"/>
            <a:r>
              <a:rPr lang="en-US" sz="1800" dirty="0"/>
              <a:t>OMA process, file storage and tools created to support publication need this identification</a:t>
            </a:r>
          </a:p>
        </p:txBody>
      </p:sp>
    </p:spTree>
    <p:extLst>
      <p:ext uri="{BB962C8B-B14F-4D97-AF65-F5344CB8AC3E}">
        <p14:creationId xmlns:p14="http://schemas.microsoft.com/office/powerpoint/2010/main" val="36015913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FE5420-1897-5443-8A3A-FD7CDC6E11AE}"/>
              </a:ext>
            </a:extLst>
          </p:cNvPr>
          <p:cNvSpPr>
            <a:spLocks noGrp="1"/>
          </p:cNvSpPr>
          <p:nvPr>
            <p:ph type="title"/>
          </p:nvPr>
        </p:nvSpPr>
        <p:spPr/>
        <p:txBody>
          <a:bodyPr/>
          <a:lstStyle/>
          <a:p>
            <a:r>
              <a:rPr lang="en-US" dirty="0"/>
              <a:t>Current Tools</a:t>
            </a:r>
          </a:p>
        </p:txBody>
      </p:sp>
      <p:sp>
        <p:nvSpPr>
          <p:cNvPr id="3" name="Content Placeholder 2">
            <a:extLst>
              <a:ext uri="{FF2B5EF4-FFF2-40B4-BE49-F238E27FC236}">
                <a16:creationId xmlns:a16="http://schemas.microsoft.com/office/drawing/2014/main" id="{B6773BC2-42A8-B44C-B32D-87378B28C9DD}"/>
              </a:ext>
            </a:extLst>
          </p:cNvPr>
          <p:cNvSpPr>
            <a:spLocks noGrp="1"/>
          </p:cNvSpPr>
          <p:nvPr>
            <p:ph idx="1"/>
          </p:nvPr>
        </p:nvSpPr>
        <p:spPr/>
        <p:txBody>
          <a:bodyPr/>
          <a:lstStyle/>
          <a:p>
            <a:pPr marL="0" indent="0">
              <a:buNone/>
            </a:pPr>
            <a:r>
              <a:rPr lang="en-US" sz="2400" dirty="0">
                <a:hlinkClick r:id="rId2"/>
              </a:rPr>
              <a:t>LwM2M Editor</a:t>
            </a:r>
            <a:endParaRPr lang="en-US" sz="2400" dirty="0"/>
          </a:p>
          <a:p>
            <a:pPr lvl="1"/>
            <a:r>
              <a:rPr lang="en-US" sz="2000" dirty="0"/>
              <a:t>Creates, edits, import, export Objects/Resources</a:t>
            </a:r>
          </a:p>
          <a:p>
            <a:pPr lvl="1"/>
            <a:r>
              <a:rPr lang="en-US" sz="2000" dirty="0"/>
              <a:t>Object/Resource Validation (schema &amp; Technical Specification)</a:t>
            </a:r>
          </a:p>
          <a:p>
            <a:pPr lvl="1"/>
            <a:r>
              <a:rPr lang="en-US" sz="2000" dirty="0"/>
              <a:t>Register Objects/Resources</a:t>
            </a:r>
          </a:p>
          <a:p>
            <a:pPr marL="0" indent="-4763">
              <a:buNone/>
            </a:pPr>
            <a:r>
              <a:rPr lang="en-US" sz="2400" dirty="0">
                <a:hlinkClick r:id="rId3"/>
              </a:rPr>
              <a:t>Service API</a:t>
            </a:r>
            <a:endParaRPr lang="en-US" sz="2400" dirty="0"/>
          </a:p>
          <a:p>
            <a:pPr lvl="1"/>
            <a:r>
              <a:rPr lang="en-US" sz="2000" dirty="0"/>
              <a:t>A way for Internet appliances to access registry data</a:t>
            </a:r>
          </a:p>
          <a:p>
            <a:pPr marL="0" indent="-4763">
              <a:buNone/>
            </a:pPr>
            <a:r>
              <a:rPr lang="en-US" sz="2400" dirty="0">
                <a:hlinkClick r:id="rId4"/>
              </a:rPr>
              <a:t>OMNA LwM2M Registry Page</a:t>
            </a:r>
            <a:endParaRPr lang="en-US" sz="2400" dirty="0"/>
          </a:p>
          <a:p>
            <a:pPr lvl="1"/>
            <a:r>
              <a:rPr lang="en-US" sz="2000" dirty="0"/>
              <a:t>Human readable list of Objects and metadata</a:t>
            </a:r>
          </a:p>
          <a:p>
            <a:pPr marL="0" indent="0">
              <a:buNone/>
            </a:pPr>
            <a:r>
              <a:rPr lang="en-US" sz="2400" dirty="0">
                <a:hlinkClick r:id="rId5"/>
              </a:rPr>
              <a:t>Server/FTP</a:t>
            </a:r>
            <a:endParaRPr lang="en-US" sz="2400" dirty="0"/>
          </a:p>
          <a:p>
            <a:pPr lvl="1"/>
            <a:r>
              <a:rPr lang="en-US" sz="2000" dirty="0"/>
              <a:t>FTP public site that contains the Objects</a:t>
            </a:r>
          </a:p>
          <a:p>
            <a:pPr marL="0" indent="0">
              <a:buNone/>
            </a:pPr>
            <a:r>
              <a:rPr lang="en-US" sz="2400" dirty="0">
                <a:hlinkClick r:id="rId6"/>
              </a:rPr>
              <a:t>lwm2-registry</a:t>
            </a:r>
            <a:r>
              <a:rPr lang="en-US" sz="2400" dirty="0"/>
              <a:t> repository</a:t>
            </a:r>
          </a:p>
          <a:p>
            <a:pPr lvl="1"/>
            <a:r>
              <a:rPr lang="en-US" sz="2000" dirty="0"/>
              <a:t>GitHub repository with Objects, </a:t>
            </a:r>
            <a:r>
              <a:rPr lang="en-US" sz="2000" dirty="0" err="1"/>
              <a:t>DDF.xml</a:t>
            </a:r>
            <a:r>
              <a:rPr lang="en-US" sz="2000" dirty="0"/>
              <a:t> &amp; </a:t>
            </a:r>
            <a:r>
              <a:rPr lang="en-US" sz="2000" dirty="0" err="1"/>
              <a:t>Common.xml</a:t>
            </a:r>
            <a:r>
              <a:rPr lang="en-US" sz="2000" dirty="0"/>
              <a:t> file</a:t>
            </a:r>
          </a:p>
        </p:txBody>
      </p:sp>
    </p:spTree>
    <p:extLst>
      <p:ext uri="{BB962C8B-B14F-4D97-AF65-F5344CB8AC3E}">
        <p14:creationId xmlns:p14="http://schemas.microsoft.com/office/powerpoint/2010/main" val="5205209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97E8E2-5AA5-0144-87DB-0A2954F44826}"/>
              </a:ext>
            </a:extLst>
          </p:cNvPr>
          <p:cNvSpPr>
            <a:spLocks noGrp="1"/>
          </p:cNvSpPr>
          <p:nvPr>
            <p:ph type="title"/>
          </p:nvPr>
        </p:nvSpPr>
        <p:spPr/>
        <p:txBody>
          <a:bodyPr/>
          <a:lstStyle/>
          <a:p>
            <a:r>
              <a:rPr lang="en-US" dirty="0"/>
              <a:t>OMNA Registration / Publication</a:t>
            </a:r>
          </a:p>
        </p:txBody>
      </p:sp>
      <p:pic>
        <p:nvPicPr>
          <p:cNvPr id="6" name="Picture 5">
            <a:extLst>
              <a:ext uri="{FF2B5EF4-FFF2-40B4-BE49-F238E27FC236}">
                <a16:creationId xmlns:a16="http://schemas.microsoft.com/office/drawing/2014/main" id="{23F66E40-50B7-8A4D-B04F-B12D0310D02E}"/>
              </a:ext>
            </a:extLst>
          </p:cNvPr>
          <p:cNvPicPr>
            <a:picLocks noChangeAspect="1"/>
          </p:cNvPicPr>
          <p:nvPr/>
        </p:nvPicPr>
        <p:blipFill>
          <a:blip r:embed="rId2"/>
          <a:stretch>
            <a:fillRect/>
          </a:stretch>
        </p:blipFill>
        <p:spPr>
          <a:xfrm>
            <a:off x="-1" y="972396"/>
            <a:ext cx="9363075" cy="5663354"/>
          </a:xfrm>
          <a:prstGeom prst="rect">
            <a:avLst/>
          </a:prstGeom>
        </p:spPr>
      </p:pic>
    </p:spTree>
    <p:extLst>
      <p:ext uri="{BB962C8B-B14F-4D97-AF65-F5344CB8AC3E}">
        <p14:creationId xmlns:p14="http://schemas.microsoft.com/office/powerpoint/2010/main" val="17819104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7AEB24-B905-F846-A713-5345D8D25ADF}"/>
              </a:ext>
            </a:extLst>
          </p:cNvPr>
          <p:cNvSpPr>
            <a:spLocks noGrp="1"/>
          </p:cNvSpPr>
          <p:nvPr>
            <p:ph type="title"/>
          </p:nvPr>
        </p:nvSpPr>
        <p:spPr/>
        <p:txBody>
          <a:bodyPr/>
          <a:lstStyle/>
          <a:p>
            <a:r>
              <a:rPr lang="en-US" dirty="0"/>
              <a:t>Proposed Changes</a:t>
            </a:r>
          </a:p>
        </p:txBody>
      </p:sp>
      <p:sp>
        <p:nvSpPr>
          <p:cNvPr id="3" name="Content Placeholder 2">
            <a:extLst>
              <a:ext uri="{FF2B5EF4-FFF2-40B4-BE49-F238E27FC236}">
                <a16:creationId xmlns:a16="http://schemas.microsoft.com/office/drawing/2014/main" id="{2965E4E1-0777-FB48-95CB-E965B42151D5}"/>
              </a:ext>
            </a:extLst>
          </p:cNvPr>
          <p:cNvSpPr>
            <a:spLocks noGrp="1"/>
          </p:cNvSpPr>
          <p:nvPr>
            <p:ph idx="1"/>
          </p:nvPr>
        </p:nvSpPr>
        <p:spPr>
          <a:xfrm>
            <a:off x="257476" y="996950"/>
            <a:ext cx="8778875" cy="5383212"/>
          </a:xfrm>
        </p:spPr>
        <p:txBody>
          <a:bodyPr/>
          <a:lstStyle/>
          <a:p>
            <a:pPr marL="0" indent="0">
              <a:buNone/>
            </a:pPr>
            <a:r>
              <a:rPr lang="en-US" sz="2400" b="1" dirty="0"/>
              <a:t>LwM2M Editor Tool Automation</a:t>
            </a:r>
          </a:p>
          <a:p>
            <a:pPr marL="0" indent="0">
              <a:buNone/>
            </a:pPr>
            <a:r>
              <a:rPr lang="en-US" sz="1800" dirty="0"/>
              <a:t>The staff most labor intensive and complex tasks can be automated:</a:t>
            </a:r>
          </a:p>
          <a:p>
            <a:pPr lvl="1"/>
            <a:r>
              <a:rPr lang="en-US" sz="2000" dirty="0"/>
              <a:t>Object validation will occur automatically prior the Object is submitted</a:t>
            </a:r>
          </a:p>
          <a:p>
            <a:pPr lvl="1"/>
            <a:r>
              <a:rPr lang="en-US" sz="2000" dirty="0"/>
              <a:t>LwM2M Editor can submit a PR with the Object to register into the lwm2m-registry</a:t>
            </a:r>
          </a:p>
          <a:p>
            <a:pPr marL="0" indent="-4763">
              <a:buNone/>
            </a:pPr>
            <a:r>
              <a:rPr lang="en-US" sz="1800" dirty="0"/>
              <a:t>To achieve this we need:</a:t>
            </a:r>
          </a:p>
          <a:p>
            <a:pPr lvl="1"/>
            <a:r>
              <a:rPr lang="en-US" sz="2000" dirty="0"/>
              <a:t>To replace the </a:t>
            </a:r>
            <a:r>
              <a:rPr lang="en-US" sz="2000" dirty="0" err="1"/>
              <a:t>DDF.xml</a:t>
            </a:r>
            <a:r>
              <a:rPr lang="en-US" sz="2000" dirty="0"/>
              <a:t> file for one metadata file per Object</a:t>
            </a:r>
          </a:p>
          <a:p>
            <a:pPr lvl="2"/>
            <a:r>
              <a:rPr lang="en-US" sz="1800" dirty="0"/>
              <a:t>This replacement will remove some barriers and will allow the LwM2M Editor Tool to automatically:</a:t>
            </a:r>
          </a:p>
          <a:p>
            <a:pPr lvl="3"/>
            <a:r>
              <a:rPr lang="en-US" sz="1600" dirty="0"/>
              <a:t>Validate the Objects and the metadata,</a:t>
            </a:r>
          </a:p>
          <a:p>
            <a:pPr lvl="3"/>
            <a:r>
              <a:rPr lang="en-US" sz="1600" dirty="0"/>
              <a:t>Create a new branch,</a:t>
            </a:r>
          </a:p>
          <a:p>
            <a:pPr lvl="3"/>
            <a:r>
              <a:rPr lang="en-US" sz="1600" dirty="0"/>
              <a:t>Create a PR that contains the Object, and the metadata</a:t>
            </a:r>
          </a:p>
          <a:p>
            <a:pPr marL="0" indent="-3175">
              <a:buNone/>
            </a:pPr>
            <a:r>
              <a:rPr lang="en-US" sz="2400" dirty="0"/>
              <a:t>Benefits</a:t>
            </a:r>
          </a:p>
          <a:p>
            <a:pPr lvl="1"/>
            <a:r>
              <a:rPr lang="en-US" sz="2000" dirty="0"/>
              <a:t>Less staff support will be required to maintain the lwm2m-registry</a:t>
            </a:r>
          </a:p>
          <a:p>
            <a:pPr lvl="1"/>
            <a:r>
              <a:rPr lang="en-US" sz="2000" dirty="0"/>
              <a:t>Submitter will see any errors before registration</a:t>
            </a:r>
          </a:p>
          <a:p>
            <a:pPr lvl="1"/>
            <a:r>
              <a:rPr lang="en-US" sz="2000" dirty="0"/>
              <a:t>The registration steps are simplified</a:t>
            </a:r>
          </a:p>
        </p:txBody>
      </p:sp>
    </p:spTree>
    <p:extLst>
      <p:ext uri="{BB962C8B-B14F-4D97-AF65-F5344CB8AC3E}">
        <p14:creationId xmlns:p14="http://schemas.microsoft.com/office/powerpoint/2010/main" val="20121253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7AEB24-B905-F846-A713-5345D8D25ADF}"/>
              </a:ext>
            </a:extLst>
          </p:cNvPr>
          <p:cNvSpPr>
            <a:spLocks noGrp="1"/>
          </p:cNvSpPr>
          <p:nvPr>
            <p:ph type="title"/>
          </p:nvPr>
        </p:nvSpPr>
        <p:spPr/>
        <p:txBody>
          <a:bodyPr/>
          <a:lstStyle/>
          <a:p>
            <a:r>
              <a:rPr lang="en-US" dirty="0"/>
              <a:t>Clarification</a:t>
            </a:r>
          </a:p>
        </p:txBody>
      </p:sp>
      <p:sp>
        <p:nvSpPr>
          <p:cNvPr id="3" name="Content Placeholder 2">
            <a:extLst>
              <a:ext uri="{FF2B5EF4-FFF2-40B4-BE49-F238E27FC236}">
                <a16:creationId xmlns:a16="http://schemas.microsoft.com/office/drawing/2014/main" id="{2965E4E1-0777-FB48-95CB-E965B42151D5}"/>
              </a:ext>
            </a:extLst>
          </p:cNvPr>
          <p:cNvSpPr>
            <a:spLocks noGrp="1"/>
          </p:cNvSpPr>
          <p:nvPr>
            <p:ph idx="1"/>
          </p:nvPr>
        </p:nvSpPr>
        <p:spPr>
          <a:xfrm>
            <a:off x="184944" y="996950"/>
            <a:ext cx="8991599" cy="5383212"/>
          </a:xfrm>
        </p:spPr>
        <p:txBody>
          <a:bodyPr/>
          <a:lstStyle/>
          <a:p>
            <a:pPr marL="0" indent="0">
              <a:buNone/>
            </a:pPr>
            <a:r>
              <a:rPr lang="en-US" sz="2400" dirty="0"/>
              <a:t>Non-OMA Objects</a:t>
            </a:r>
          </a:p>
          <a:p>
            <a:pPr lvl="1"/>
            <a:r>
              <a:rPr lang="en-US" sz="2000" dirty="0"/>
              <a:t>File Name free of Object version</a:t>
            </a:r>
          </a:p>
          <a:p>
            <a:pPr lvl="2"/>
            <a:r>
              <a:rPr lang="en-US" sz="1800" dirty="0"/>
              <a:t>E.g. 3310.xml </a:t>
            </a:r>
          </a:p>
          <a:p>
            <a:pPr lvl="2"/>
            <a:r>
              <a:rPr lang="en-US" sz="1800" dirty="0"/>
              <a:t>If the Object is updated with a new version, the metadata will indicate which version and in which GitHub release it can be found</a:t>
            </a:r>
          </a:p>
          <a:p>
            <a:pPr marL="0" indent="-3175">
              <a:buNone/>
            </a:pPr>
            <a:r>
              <a:rPr lang="en-US" sz="2400" dirty="0"/>
              <a:t>OMA Objects</a:t>
            </a:r>
          </a:p>
          <a:p>
            <a:pPr lvl="1"/>
            <a:r>
              <a:rPr lang="en-US" sz="2000" dirty="0"/>
              <a:t>Objects produced by OMA Working Groups need the version in the filename</a:t>
            </a:r>
          </a:p>
          <a:p>
            <a:pPr lvl="2"/>
            <a:r>
              <a:rPr lang="en-US" sz="1800" dirty="0"/>
              <a:t>e.g. OMA_LWM2M_Device-</a:t>
            </a:r>
            <a:r>
              <a:rPr lang="en-US" sz="1800" dirty="0">
                <a:solidFill>
                  <a:srgbClr val="FF0000"/>
                </a:solidFill>
              </a:rPr>
              <a:t>v1.0.2</a:t>
            </a:r>
            <a:r>
              <a:rPr lang="en-US" sz="1800" dirty="0"/>
              <a:t>.xml</a:t>
            </a:r>
          </a:p>
          <a:p>
            <a:pPr lvl="2"/>
            <a:r>
              <a:rPr lang="en-US" sz="1800" dirty="0"/>
              <a:t>If we want to change the file name from </a:t>
            </a:r>
            <a:r>
              <a:rPr lang="en-US" sz="1800" b="1" dirty="0">
                <a:solidFill>
                  <a:srgbClr val="FF0000"/>
                </a:solidFill>
              </a:rPr>
              <a:t>OMA_LWM2M_Device-v1_0_2.xml</a:t>
            </a:r>
            <a:r>
              <a:rPr lang="en-US" sz="1800" dirty="0"/>
              <a:t> to </a:t>
            </a:r>
            <a:r>
              <a:rPr lang="en-US" sz="1800" b="1" dirty="0">
                <a:solidFill>
                  <a:schemeClr val="accent1">
                    <a:lumMod val="50000"/>
                  </a:schemeClr>
                </a:solidFill>
              </a:rPr>
              <a:t>3.xml</a:t>
            </a:r>
            <a:r>
              <a:rPr lang="en-US" sz="1800" dirty="0"/>
              <a:t>, the following changes are needed:</a:t>
            </a:r>
            <a:r>
              <a:rPr lang="en-US" sz="1400" dirty="0"/>
              <a:t> (these changes affect OMA DMSE WG)</a:t>
            </a:r>
          </a:p>
          <a:p>
            <a:pPr lvl="3"/>
            <a:r>
              <a:rPr lang="en-US" sz="1600" dirty="0"/>
              <a:t>Change to the OMA Process: SUP file name</a:t>
            </a:r>
          </a:p>
          <a:p>
            <a:pPr lvl="3"/>
            <a:r>
              <a:rPr lang="en-US" sz="1600" dirty="0"/>
              <a:t>Profile Data Publication: Object revisions cannot be in the same root folder to the FTP</a:t>
            </a:r>
          </a:p>
          <a:p>
            <a:pPr lvl="3"/>
            <a:r>
              <a:rPr lang="en-US" sz="1600" dirty="0"/>
              <a:t>OMA LwM2M Publication documents: EREDL, SUP &amp; TS impacts</a:t>
            </a:r>
          </a:p>
          <a:p>
            <a:pPr lvl="3"/>
            <a:r>
              <a:rPr lang="en-US" sz="1600" dirty="0"/>
              <a:t>MD2HTML constructor to embed supporting files in the TS</a:t>
            </a:r>
          </a:p>
          <a:p>
            <a:pPr lvl="3"/>
            <a:r>
              <a:rPr lang="en-US" sz="1600" dirty="0"/>
              <a:t>Other changes that we cannot foresee at this time</a:t>
            </a:r>
          </a:p>
          <a:p>
            <a:pPr lvl="2"/>
            <a:endParaRPr lang="en-US" sz="1800" dirty="0"/>
          </a:p>
        </p:txBody>
      </p:sp>
    </p:spTree>
    <p:extLst>
      <p:ext uri="{BB962C8B-B14F-4D97-AF65-F5344CB8AC3E}">
        <p14:creationId xmlns:p14="http://schemas.microsoft.com/office/powerpoint/2010/main" val="17450515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7A286D-47AA-4640-9237-365B3773C719}"/>
              </a:ext>
            </a:extLst>
          </p:cNvPr>
          <p:cNvSpPr>
            <a:spLocks noGrp="1"/>
          </p:cNvSpPr>
          <p:nvPr>
            <p:ph type="title"/>
          </p:nvPr>
        </p:nvSpPr>
        <p:spPr/>
        <p:txBody>
          <a:bodyPr/>
          <a:lstStyle/>
          <a:p>
            <a:r>
              <a:rPr lang="en-US" dirty="0"/>
              <a:t>Clarification</a:t>
            </a:r>
          </a:p>
        </p:txBody>
      </p:sp>
      <p:sp>
        <p:nvSpPr>
          <p:cNvPr id="3" name="Content Placeholder 2">
            <a:extLst>
              <a:ext uri="{FF2B5EF4-FFF2-40B4-BE49-F238E27FC236}">
                <a16:creationId xmlns:a16="http://schemas.microsoft.com/office/drawing/2014/main" id="{D2F7607A-E7F6-ED48-96C7-57F9F5315C5B}"/>
              </a:ext>
            </a:extLst>
          </p:cNvPr>
          <p:cNvSpPr>
            <a:spLocks noGrp="1"/>
          </p:cNvSpPr>
          <p:nvPr>
            <p:ph idx="1"/>
          </p:nvPr>
        </p:nvSpPr>
        <p:spPr/>
        <p:txBody>
          <a:bodyPr/>
          <a:lstStyle/>
          <a:p>
            <a:pPr marL="0" indent="0">
              <a:buNone/>
            </a:pPr>
            <a:r>
              <a:rPr lang="en-US" dirty="0"/>
              <a:t>OMNA Block Release – </a:t>
            </a:r>
            <a:r>
              <a:rPr lang="en-US" sz="2000" dirty="0">
                <a:solidFill>
                  <a:srgbClr val="C00000"/>
                </a:solidFill>
              </a:rPr>
              <a:t>GitHub Releases</a:t>
            </a:r>
          </a:p>
          <a:p>
            <a:pPr lvl="1"/>
            <a:r>
              <a:rPr lang="en-US" dirty="0"/>
              <a:t>Now it is possible to create “releases” of the lwm2m-registry content in GitHub</a:t>
            </a:r>
          </a:p>
          <a:p>
            <a:pPr lvl="2"/>
            <a:r>
              <a:rPr lang="en-US" dirty="0"/>
              <a:t>The latest changes introduced around two weeks ago allows to fully utilize GitHub release features.</a:t>
            </a:r>
          </a:p>
          <a:p>
            <a:pPr lvl="1"/>
            <a:r>
              <a:rPr lang="en-US" dirty="0"/>
              <a:t>What does it mean?</a:t>
            </a:r>
          </a:p>
          <a:p>
            <a:pPr lvl="2"/>
            <a:r>
              <a:rPr lang="en-US" dirty="0"/>
              <a:t>IPSO now can decide when to create a release of the content in the lwm2m-registry</a:t>
            </a:r>
          </a:p>
          <a:p>
            <a:pPr lvl="2"/>
            <a:r>
              <a:rPr lang="en-US" dirty="0"/>
              <a:t>Latest Objects versions will be found in the root of the default branch</a:t>
            </a:r>
          </a:p>
          <a:p>
            <a:pPr lvl="2"/>
            <a:r>
              <a:rPr lang="en-US" dirty="0"/>
              <a:t>Old versions of an Object will be found in the root of the ”release” branch.</a:t>
            </a:r>
          </a:p>
        </p:txBody>
      </p:sp>
    </p:spTree>
    <p:extLst>
      <p:ext uri="{BB962C8B-B14F-4D97-AF65-F5344CB8AC3E}">
        <p14:creationId xmlns:p14="http://schemas.microsoft.com/office/powerpoint/2010/main" val="15920027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70C3BF-6692-044D-81BE-45FAB944513C}"/>
              </a:ext>
            </a:extLst>
          </p:cNvPr>
          <p:cNvSpPr>
            <a:spLocks noGrp="1"/>
          </p:cNvSpPr>
          <p:nvPr>
            <p:ph type="title"/>
          </p:nvPr>
        </p:nvSpPr>
        <p:spPr/>
        <p:txBody>
          <a:bodyPr/>
          <a:lstStyle/>
          <a:p>
            <a:r>
              <a:rPr lang="en-US" dirty="0"/>
              <a:t>Next Steps</a:t>
            </a:r>
          </a:p>
        </p:txBody>
      </p:sp>
      <p:sp>
        <p:nvSpPr>
          <p:cNvPr id="3" name="Content Placeholder 2">
            <a:extLst>
              <a:ext uri="{FF2B5EF4-FFF2-40B4-BE49-F238E27FC236}">
                <a16:creationId xmlns:a16="http://schemas.microsoft.com/office/drawing/2014/main" id="{A2B3D742-CBB2-2A46-A88A-100905CD779A}"/>
              </a:ext>
            </a:extLst>
          </p:cNvPr>
          <p:cNvSpPr>
            <a:spLocks noGrp="1"/>
          </p:cNvSpPr>
          <p:nvPr>
            <p:ph idx="1"/>
          </p:nvPr>
        </p:nvSpPr>
        <p:spPr/>
        <p:txBody>
          <a:bodyPr/>
          <a:lstStyle/>
          <a:p>
            <a:pPr marL="0" indent="0">
              <a:buNone/>
            </a:pPr>
            <a:r>
              <a:rPr lang="en-US" dirty="0"/>
              <a:t>Requirements Definition</a:t>
            </a:r>
          </a:p>
          <a:p>
            <a:pPr lvl="1"/>
            <a:r>
              <a:rPr lang="en-US" dirty="0"/>
              <a:t>Staff is putting together the requirements necessary for these changes</a:t>
            </a:r>
          </a:p>
          <a:p>
            <a:pPr marL="0" indent="0">
              <a:buNone/>
            </a:pPr>
            <a:r>
              <a:rPr lang="en-US" dirty="0"/>
              <a:t>Estimate development cost</a:t>
            </a:r>
          </a:p>
          <a:p>
            <a:pPr lvl="1"/>
            <a:r>
              <a:rPr lang="en-US" dirty="0"/>
              <a:t>Current tools need to be updated to accommodate these changes</a:t>
            </a:r>
          </a:p>
          <a:p>
            <a:pPr lvl="1"/>
            <a:r>
              <a:rPr lang="en-US" dirty="0"/>
              <a:t>The staff will estimate the development cost</a:t>
            </a:r>
          </a:p>
          <a:p>
            <a:pPr marL="0" indent="0">
              <a:buNone/>
            </a:pPr>
            <a:r>
              <a:rPr lang="en-US" dirty="0"/>
              <a:t>Present Findings to IPSO/SC</a:t>
            </a:r>
          </a:p>
          <a:p>
            <a:pPr lvl="1"/>
            <a:r>
              <a:rPr lang="en-US" dirty="0"/>
              <a:t>Once we have all the information we will present our findings to IPSO WG and the Steering Committee</a:t>
            </a:r>
          </a:p>
        </p:txBody>
      </p:sp>
    </p:spTree>
    <p:extLst>
      <p:ext uri="{BB962C8B-B14F-4D97-AF65-F5344CB8AC3E}">
        <p14:creationId xmlns:p14="http://schemas.microsoft.com/office/powerpoint/2010/main" val="39945434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118CD9-4CD7-8942-B1D7-C780EEADFE55}"/>
              </a:ext>
            </a:extLst>
          </p:cNvPr>
          <p:cNvSpPr>
            <a:spLocks noGrp="1"/>
          </p:cNvSpPr>
          <p:nvPr>
            <p:ph type="title"/>
          </p:nvPr>
        </p:nvSpPr>
        <p:spPr>
          <a:xfrm>
            <a:off x="261937" y="3054350"/>
            <a:ext cx="8748712" cy="703262"/>
          </a:xfrm>
        </p:spPr>
        <p:txBody>
          <a:bodyPr/>
          <a:lstStyle/>
          <a:p>
            <a:r>
              <a:rPr lang="en-US" dirty="0"/>
              <a:t>Comments?</a:t>
            </a:r>
          </a:p>
        </p:txBody>
      </p:sp>
    </p:spTree>
    <p:extLst>
      <p:ext uri="{BB962C8B-B14F-4D97-AF65-F5344CB8AC3E}">
        <p14:creationId xmlns:p14="http://schemas.microsoft.com/office/powerpoint/2010/main" val="3328690563"/>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546</TotalTime>
  <Pages>15</Pages>
  <Words>902</Words>
  <Application>Microsoft Macintosh PowerPoint</Application>
  <PresentationFormat>Custom</PresentationFormat>
  <Paragraphs>83</Paragraphs>
  <Slides>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宋体</vt:lpstr>
      <vt:lpstr>Arial</vt:lpstr>
      <vt:lpstr>Arial Narrow</vt:lpstr>
      <vt:lpstr>Tahoma</vt:lpstr>
      <vt:lpstr>Times New Roman</vt:lpstr>
      <vt:lpstr>OMA Template</vt:lpstr>
      <vt:lpstr>OMA-IPSO-2019-0027-INP_lwm2m_registry_enhancements  lwlwm2m-registry Enhancements </vt:lpstr>
      <vt:lpstr>Introduction</vt:lpstr>
      <vt:lpstr>Current Tools</vt:lpstr>
      <vt:lpstr>OMNA Registration / Publication</vt:lpstr>
      <vt:lpstr>Proposed Changes</vt:lpstr>
      <vt:lpstr>Clarification</vt:lpstr>
      <vt:lpstr>Clarification</vt:lpstr>
      <vt:lpstr>Next Steps</vt:lpstr>
      <vt:lpstr>Comments?</vt:lpstr>
    </vt:vector>
  </TitlesOfParts>
  <Company>OMA</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Joaquin Prado</cp:lastModifiedBy>
  <cp:revision>303</cp:revision>
  <cp:lastPrinted>1999-04-27T06:51:51Z</cp:lastPrinted>
  <dcterms:created xsi:type="dcterms:W3CDTF">2002-03-19T14:05:12Z</dcterms:created>
  <dcterms:modified xsi:type="dcterms:W3CDTF">2019-02-20T01:41:35Z</dcterms:modified>
</cp:coreProperties>
</file>