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31" r:id="rId3"/>
    <p:sldId id="329" r:id="rId4"/>
    <p:sldId id="330" r:id="rId5"/>
    <p:sldId id="332" r:id="rId6"/>
    <p:sldId id="333" r:id="rId7"/>
    <p:sldId id="321"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660"/>
  </p:normalViewPr>
  <p:slideViewPr>
    <p:cSldViewPr>
      <p:cViewPr varScale="1">
        <p:scale>
          <a:sx n="111" d="100"/>
          <a:sy n="111" d="100"/>
        </p:scale>
        <p:origin x="112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OMA-IPSO-2019-0036</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iana.org/assignments/senml/senml.x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01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OMA-IPSO-2019-0036-INP_Units_pending_tasks</a:t>
            </a:r>
            <a:br>
              <a:rPr lang="en-US" sz="1800" b="0" dirty="0"/>
            </a:br>
            <a:br>
              <a:rPr lang="en-US" sz="1800" b="0" dirty="0"/>
            </a:br>
            <a:r>
              <a:rPr lang="en-US" altLang="zh-CN" dirty="0">
                <a:ea typeface="宋体" charset="-122"/>
              </a:rPr>
              <a:t>Units Pending Tasks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p:txBody>
          <a:bodyPr/>
          <a:lstStyle/>
          <a:p>
            <a:pPr marL="0" indent="0">
              <a:buNone/>
            </a:pPr>
            <a:r>
              <a:rPr lang="en-US" dirty="0"/>
              <a:t>Tasks to be accomplished in order to update “Units” to </a:t>
            </a:r>
            <a:r>
              <a:rPr lang="en-US" dirty="0" err="1"/>
              <a:t>SenML</a:t>
            </a:r>
            <a:endParaRPr lang="en-US" dirty="0"/>
          </a:p>
          <a:p>
            <a:pPr marL="0" indent="0">
              <a:buNone/>
            </a:pPr>
            <a:endParaRPr lang="en-US" dirty="0"/>
          </a:p>
          <a:p>
            <a:pPr lvl="1"/>
            <a:r>
              <a:rPr lang="en-US" dirty="0"/>
              <a:t>The attached spreadsheet contains an analysis of the units used in LwM2M Objects registered with OMNA.</a:t>
            </a:r>
          </a:p>
          <a:p>
            <a:pPr lvl="1"/>
            <a:r>
              <a:rPr lang="en-US" dirty="0"/>
              <a:t>This content is used as the basis for the tasks that are lying ahead</a:t>
            </a:r>
          </a:p>
          <a:p>
            <a:pPr lvl="1"/>
            <a:r>
              <a:rPr lang="en-US" dirty="0"/>
              <a:t>The presentation summaries these tasks</a:t>
            </a:r>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4A557-7A6A-9F44-807B-6A3C17826C09}"/>
              </a:ext>
            </a:extLst>
          </p:cNvPr>
          <p:cNvSpPr>
            <a:spLocks noGrp="1"/>
          </p:cNvSpPr>
          <p:nvPr>
            <p:ph type="title"/>
          </p:nvPr>
        </p:nvSpPr>
        <p:spPr/>
        <p:txBody>
          <a:bodyPr/>
          <a:lstStyle/>
          <a:p>
            <a:r>
              <a:rPr lang="en-US" dirty="0"/>
              <a:t>Tasks to be Accomplished I</a:t>
            </a:r>
          </a:p>
        </p:txBody>
      </p:sp>
      <p:sp>
        <p:nvSpPr>
          <p:cNvPr id="3" name="Content Placeholder 2">
            <a:extLst>
              <a:ext uri="{FF2B5EF4-FFF2-40B4-BE49-F238E27FC236}">
                <a16:creationId xmlns:a16="http://schemas.microsoft.com/office/drawing/2014/main" id="{F667590C-E4CE-C84C-86DA-241036C0711C}"/>
              </a:ext>
            </a:extLst>
          </p:cNvPr>
          <p:cNvSpPr>
            <a:spLocks noGrp="1"/>
          </p:cNvSpPr>
          <p:nvPr>
            <p:ph idx="1"/>
          </p:nvPr>
        </p:nvSpPr>
        <p:spPr>
          <a:xfrm>
            <a:off x="291306" y="1073150"/>
            <a:ext cx="8778875" cy="5383212"/>
          </a:xfrm>
        </p:spPr>
        <p:txBody>
          <a:bodyPr/>
          <a:lstStyle/>
          <a:p>
            <a:pPr marL="0" indent="0">
              <a:buNone/>
            </a:pPr>
            <a:r>
              <a:rPr lang="en-US" sz="2800" b="1" dirty="0"/>
              <a:t>Content in the attached spreadsheet</a:t>
            </a:r>
          </a:p>
          <a:p>
            <a:pPr lvl="1"/>
            <a:r>
              <a:rPr lang="en-US" sz="2000" dirty="0"/>
              <a:t> Column A, “Value”</a:t>
            </a:r>
          </a:p>
          <a:p>
            <a:pPr lvl="2"/>
            <a:r>
              <a:rPr lang="en-US" sz="1800" dirty="0"/>
              <a:t>Indicates the value of the ”Units” used inside of Objects registered with OMNA.</a:t>
            </a:r>
          </a:p>
          <a:p>
            <a:pPr lvl="2"/>
            <a:r>
              <a:rPr lang="en-US" sz="1800" dirty="0"/>
              <a:t>Large majority of the resources  have undefined units (blank)</a:t>
            </a:r>
          </a:p>
          <a:p>
            <a:pPr lvl="3"/>
            <a:r>
              <a:rPr lang="en-US" sz="1600" dirty="0"/>
              <a:t>The group needs to decide what to do with these blank values. </a:t>
            </a:r>
          </a:p>
          <a:p>
            <a:pPr lvl="3"/>
            <a:r>
              <a:rPr lang="en-US" sz="1600" dirty="0"/>
              <a:t>Will they be mapped to </a:t>
            </a:r>
            <a:r>
              <a:rPr lang="en-US" sz="1600" dirty="0" err="1"/>
              <a:t>SenML</a:t>
            </a:r>
            <a:r>
              <a:rPr lang="en-US" sz="1600" dirty="0"/>
              <a:t> or leave it as it is?</a:t>
            </a:r>
          </a:p>
          <a:p>
            <a:pPr lvl="2"/>
            <a:r>
              <a:rPr lang="en-US" sz="1800" dirty="0"/>
              <a:t>Values in Red</a:t>
            </a:r>
          </a:p>
          <a:p>
            <a:pPr lvl="3"/>
            <a:r>
              <a:rPr lang="en-US" sz="1600" dirty="0"/>
              <a:t>These values differ from symbols used in </a:t>
            </a:r>
            <a:r>
              <a:rPr lang="en-US" sz="1600" dirty="0" err="1"/>
              <a:t>SenML</a:t>
            </a:r>
            <a:r>
              <a:rPr lang="en-US" sz="1600" dirty="0"/>
              <a:t> (note some black values also have different meanings)</a:t>
            </a:r>
          </a:p>
          <a:p>
            <a:pPr lvl="4"/>
            <a:r>
              <a:rPr lang="en-US" sz="1400" dirty="0"/>
              <a:t>The group needs to decide if these “Units” will be converted to </a:t>
            </a:r>
            <a:r>
              <a:rPr lang="en-US" sz="1400" dirty="0" err="1"/>
              <a:t>SenML</a:t>
            </a:r>
            <a:r>
              <a:rPr lang="en-US" sz="1400" dirty="0"/>
              <a:t> Values.</a:t>
            </a:r>
          </a:p>
          <a:p>
            <a:pPr lvl="5"/>
            <a:r>
              <a:rPr lang="en-US" sz="1400" dirty="0"/>
              <a:t>Some of the units used a different metric</a:t>
            </a:r>
          </a:p>
          <a:p>
            <a:pPr lvl="5"/>
            <a:r>
              <a:rPr lang="en-US" sz="1400" dirty="0"/>
              <a:t>Other units don’t have an equivalent in </a:t>
            </a:r>
            <a:r>
              <a:rPr lang="en-US" sz="1400" dirty="0" err="1"/>
              <a:t>SenML</a:t>
            </a:r>
            <a:r>
              <a:rPr lang="en-US" sz="1400" dirty="0"/>
              <a:t>, what units to use</a:t>
            </a:r>
          </a:p>
          <a:p>
            <a:pPr lvl="4"/>
            <a:r>
              <a:rPr lang="en-US" sz="1400" dirty="0"/>
              <a:t>Is it OK to update units already registered? Do we need the agreement of the submitter?</a:t>
            </a:r>
          </a:p>
          <a:p>
            <a:pPr lvl="1"/>
            <a:r>
              <a:rPr lang="en-US" sz="2000" dirty="0"/>
              <a:t>Column D, “</a:t>
            </a:r>
            <a:r>
              <a:rPr lang="en-US" sz="2000" dirty="0" err="1"/>
              <a:t>SenML</a:t>
            </a:r>
            <a:r>
              <a:rPr lang="en-US" sz="2000" dirty="0"/>
              <a:t> symbol”</a:t>
            </a:r>
          </a:p>
          <a:p>
            <a:pPr lvl="2"/>
            <a:r>
              <a:rPr lang="en-US" sz="1800" dirty="0"/>
              <a:t>This column contains the current symbols/description in </a:t>
            </a:r>
            <a:r>
              <a:rPr lang="en-US" sz="1800" dirty="0" err="1"/>
              <a:t>SenML</a:t>
            </a:r>
            <a:endParaRPr lang="en-US" sz="1800" dirty="0"/>
          </a:p>
          <a:p>
            <a:pPr lvl="3"/>
            <a:r>
              <a:rPr lang="en-US" sz="1600" dirty="0"/>
              <a:t>Every cell in this column needs to be mapped, members input is needed.</a:t>
            </a:r>
          </a:p>
          <a:p>
            <a:pPr lvl="2"/>
            <a:r>
              <a:rPr lang="en-US" sz="1800" dirty="0"/>
              <a:t>The group needs to decide if the description marked with (*) will be used</a:t>
            </a:r>
          </a:p>
          <a:p>
            <a:pPr lvl="3"/>
            <a:r>
              <a:rPr lang="en-US" sz="1600" dirty="0"/>
              <a:t>*</a:t>
            </a:r>
            <a:r>
              <a:rPr lang="en-US" sz="1600" dirty="0" err="1"/>
              <a:t>SenML</a:t>
            </a:r>
            <a:r>
              <a:rPr lang="en-US" sz="1600" dirty="0"/>
              <a:t> does NOT RECOMMEND the used of these units in new implementations</a:t>
            </a:r>
          </a:p>
          <a:p>
            <a:pPr lvl="1"/>
            <a:endParaRPr lang="en-US" sz="2000" dirty="0"/>
          </a:p>
          <a:p>
            <a:pPr lvl="3"/>
            <a:endParaRPr lang="en-US" sz="1600" dirty="0"/>
          </a:p>
          <a:p>
            <a:pPr marL="676275" lvl="3" indent="0">
              <a:buNone/>
            </a:pPr>
            <a:endParaRPr lang="en-US" sz="1600" dirty="0"/>
          </a:p>
          <a:p>
            <a:pPr lvl="1"/>
            <a:endParaRPr lang="en-US" sz="2000" dirty="0"/>
          </a:p>
          <a:p>
            <a:pPr marL="0" indent="0">
              <a:buNone/>
            </a:pPr>
            <a:endParaRPr lang="en-US" sz="2400" dirty="0"/>
          </a:p>
        </p:txBody>
      </p:sp>
    </p:spTree>
    <p:extLst>
      <p:ext uri="{BB962C8B-B14F-4D97-AF65-F5344CB8AC3E}">
        <p14:creationId xmlns:p14="http://schemas.microsoft.com/office/powerpoint/2010/main" val="3601591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1E9E5-0A7B-9B45-A67C-B393A706832E}"/>
              </a:ext>
            </a:extLst>
          </p:cNvPr>
          <p:cNvSpPr>
            <a:spLocks noGrp="1"/>
          </p:cNvSpPr>
          <p:nvPr>
            <p:ph type="title"/>
          </p:nvPr>
        </p:nvSpPr>
        <p:spPr/>
        <p:txBody>
          <a:bodyPr/>
          <a:lstStyle/>
          <a:p>
            <a:r>
              <a:rPr lang="en-US" dirty="0"/>
              <a:t>Tasks to be accomplished II</a:t>
            </a:r>
          </a:p>
        </p:txBody>
      </p:sp>
      <p:sp>
        <p:nvSpPr>
          <p:cNvPr id="3" name="Content Placeholder 2">
            <a:extLst>
              <a:ext uri="{FF2B5EF4-FFF2-40B4-BE49-F238E27FC236}">
                <a16:creationId xmlns:a16="http://schemas.microsoft.com/office/drawing/2014/main" id="{ECB9702C-08DE-AB4D-B964-386BD418F2C3}"/>
              </a:ext>
            </a:extLst>
          </p:cNvPr>
          <p:cNvSpPr>
            <a:spLocks noGrp="1"/>
          </p:cNvSpPr>
          <p:nvPr>
            <p:ph idx="1"/>
          </p:nvPr>
        </p:nvSpPr>
        <p:spPr/>
        <p:txBody>
          <a:bodyPr/>
          <a:lstStyle/>
          <a:p>
            <a:pPr marL="0" indent="0">
              <a:buNone/>
            </a:pPr>
            <a:r>
              <a:rPr lang="en-US" dirty="0"/>
              <a:t>Spreadsheet</a:t>
            </a:r>
          </a:p>
          <a:p>
            <a:pPr lvl="1"/>
            <a:r>
              <a:rPr lang="en-US" dirty="0"/>
              <a:t>Column F, “Extra symbols”</a:t>
            </a:r>
          </a:p>
          <a:p>
            <a:pPr lvl="2"/>
            <a:r>
              <a:rPr lang="en-US" dirty="0"/>
              <a:t>This column indicates the new values that need to be registered with </a:t>
            </a:r>
            <a:r>
              <a:rPr lang="en-US" dirty="0" err="1"/>
              <a:t>SenML</a:t>
            </a:r>
            <a:endParaRPr lang="en-US" dirty="0"/>
          </a:p>
          <a:p>
            <a:pPr lvl="2"/>
            <a:r>
              <a:rPr lang="en-US" dirty="0"/>
              <a:t>Please check that no other values are needed.</a:t>
            </a:r>
          </a:p>
        </p:txBody>
      </p:sp>
    </p:spTree>
    <p:extLst>
      <p:ext uri="{BB962C8B-B14F-4D97-AF65-F5344CB8AC3E}">
        <p14:creationId xmlns:p14="http://schemas.microsoft.com/office/powerpoint/2010/main" val="3987953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1E9E5-0A7B-9B45-A67C-B393A706832E}"/>
              </a:ext>
            </a:extLst>
          </p:cNvPr>
          <p:cNvSpPr>
            <a:spLocks noGrp="1"/>
          </p:cNvSpPr>
          <p:nvPr>
            <p:ph type="title"/>
          </p:nvPr>
        </p:nvSpPr>
        <p:spPr/>
        <p:txBody>
          <a:bodyPr/>
          <a:lstStyle/>
          <a:p>
            <a:r>
              <a:rPr lang="en-US" dirty="0"/>
              <a:t>Tasks to be accomplished III</a:t>
            </a:r>
          </a:p>
        </p:txBody>
      </p:sp>
      <p:sp>
        <p:nvSpPr>
          <p:cNvPr id="3" name="Content Placeholder 2">
            <a:extLst>
              <a:ext uri="{FF2B5EF4-FFF2-40B4-BE49-F238E27FC236}">
                <a16:creationId xmlns:a16="http://schemas.microsoft.com/office/drawing/2014/main" id="{ECB9702C-08DE-AB4D-B964-386BD418F2C3}"/>
              </a:ext>
            </a:extLst>
          </p:cNvPr>
          <p:cNvSpPr>
            <a:spLocks noGrp="1"/>
          </p:cNvSpPr>
          <p:nvPr>
            <p:ph idx="1"/>
          </p:nvPr>
        </p:nvSpPr>
        <p:spPr/>
        <p:txBody>
          <a:bodyPr/>
          <a:lstStyle/>
          <a:p>
            <a:pPr marL="0" indent="0">
              <a:buNone/>
            </a:pPr>
            <a:r>
              <a:rPr lang="en-US" dirty="0"/>
              <a:t>LwM2M Editor Tool</a:t>
            </a:r>
          </a:p>
          <a:p>
            <a:pPr lvl="1"/>
            <a:r>
              <a:rPr lang="en-US" dirty="0"/>
              <a:t>Units drop-menu</a:t>
            </a:r>
          </a:p>
          <a:p>
            <a:pPr lvl="2"/>
            <a:r>
              <a:rPr lang="en-US" dirty="0"/>
              <a:t>In the LwM2M Editor “Units” element will contain a drop-menu with the list </a:t>
            </a:r>
            <a:r>
              <a:rPr lang="en-US" dirty="0" err="1"/>
              <a:t>SenML</a:t>
            </a:r>
            <a:r>
              <a:rPr lang="en-US" dirty="0"/>
              <a:t> units agreed by OMA IPSO WG</a:t>
            </a:r>
          </a:p>
          <a:p>
            <a:pPr lvl="2"/>
            <a:r>
              <a:rPr lang="en-US" dirty="0"/>
              <a:t>This will ensure that the units are aligned with </a:t>
            </a:r>
            <a:r>
              <a:rPr lang="en-US" dirty="0" err="1"/>
              <a:t>SenML</a:t>
            </a:r>
            <a:endParaRPr lang="en-US" dirty="0"/>
          </a:p>
          <a:p>
            <a:pPr lvl="3"/>
            <a:r>
              <a:rPr lang="en-US" dirty="0"/>
              <a:t>The group requested that these units be parsed directly from the </a:t>
            </a:r>
            <a:r>
              <a:rPr lang="en-US" dirty="0" err="1"/>
              <a:t>SenML</a:t>
            </a:r>
            <a:r>
              <a:rPr lang="en-US" dirty="0"/>
              <a:t> table (</a:t>
            </a:r>
            <a:r>
              <a:rPr lang="en-US" dirty="0">
                <a:hlinkClick r:id="rId2"/>
              </a:rPr>
              <a:t>https://www.iana.org/assignments/senml/senml.xhtml</a:t>
            </a:r>
            <a:r>
              <a:rPr lang="en-US" dirty="0"/>
              <a:t>) and that a separate table NOT be created and maintained. This is possible as long as all the </a:t>
            </a:r>
            <a:r>
              <a:rPr lang="en-US" dirty="0" err="1"/>
              <a:t>SenML</a:t>
            </a:r>
            <a:r>
              <a:rPr lang="en-US" dirty="0"/>
              <a:t> units are used (including the ones marked with *).</a:t>
            </a:r>
          </a:p>
          <a:p>
            <a:pPr lvl="2"/>
            <a:r>
              <a:rPr lang="en-US" dirty="0"/>
              <a:t>Extensions</a:t>
            </a:r>
          </a:p>
          <a:p>
            <a:pPr lvl="3"/>
            <a:r>
              <a:rPr lang="en-US" dirty="0"/>
              <a:t>The following units value need to be added, (they are not available in </a:t>
            </a:r>
            <a:r>
              <a:rPr lang="en-US" dirty="0" err="1"/>
              <a:t>SenML</a:t>
            </a:r>
            <a:r>
              <a:rPr lang="en-US" dirty="0"/>
              <a:t>)</a:t>
            </a:r>
          </a:p>
          <a:p>
            <a:pPr lvl="4"/>
            <a:r>
              <a:rPr lang="en-US" dirty="0"/>
              <a:t>Empty value</a:t>
            </a:r>
          </a:p>
          <a:p>
            <a:pPr lvl="5"/>
            <a:r>
              <a:rPr lang="en-US" dirty="0"/>
              <a:t>Currently the large majority of units don’t have a value</a:t>
            </a:r>
          </a:p>
          <a:p>
            <a:pPr lvl="4"/>
            <a:r>
              <a:rPr lang="en-US" dirty="0"/>
              <a:t>“to be defined” </a:t>
            </a:r>
          </a:p>
          <a:p>
            <a:pPr lvl="5"/>
            <a:r>
              <a:rPr lang="en-US" dirty="0"/>
              <a:t>If the user wants to use a value that doesn’t exist in </a:t>
            </a:r>
            <a:r>
              <a:rPr lang="en-US" dirty="0" err="1"/>
              <a:t>SenML</a:t>
            </a:r>
            <a:r>
              <a:rPr lang="en-US" dirty="0"/>
              <a:t> can choose this units and then the group can decide what unit to use at the time of registration</a:t>
            </a:r>
          </a:p>
        </p:txBody>
      </p:sp>
    </p:spTree>
    <p:extLst>
      <p:ext uri="{BB962C8B-B14F-4D97-AF65-F5344CB8AC3E}">
        <p14:creationId xmlns:p14="http://schemas.microsoft.com/office/powerpoint/2010/main" val="3418665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1E9E5-0A7B-9B45-A67C-B393A706832E}"/>
              </a:ext>
            </a:extLst>
          </p:cNvPr>
          <p:cNvSpPr>
            <a:spLocks noGrp="1"/>
          </p:cNvSpPr>
          <p:nvPr>
            <p:ph type="title"/>
          </p:nvPr>
        </p:nvSpPr>
        <p:spPr/>
        <p:txBody>
          <a:bodyPr/>
          <a:lstStyle/>
          <a:p>
            <a:r>
              <a:rPr lang="en-US" dirty="0"/>
              <a:t>Tasks to be accomplished IV</a:t>
            </a:r>
          </a:p>
        </p:txBody>
      </p:sp>
      <p:sp>
        <p:nvSpPr>
          <p:cNvPr id="3" name="Content Placeholder 2">
            <a:extLst>
              <a:ext uri="{FF2B5EF4-FFF2-40B4-BE49-F238E27FC236}">
                <a16:creationId xmlns:a16="http://schemas.microsoft.com/office/drawing/2014/main" id="{ECB9702C-08DE-AB4D-B964-386BD418F2C3}"/>
              </a:ext>
            </a:extLst>
          </p:cNvPr>
          <p:cNvSpPr>
            <a:spLocks noGrp="1"/>
          </p:cNvSpPr>
          <p:nvPr>
            <p:ph idx="1"/>
          </p:nvPr>
        </p:nvSpPr>
        <p:spPr/>
        <p:txBody>
          <a:bodyPr/>
          <a:lstStyle/>
          <a:p>
            <a:pPr lvl="1"/>
            <a:r>
              <a:rPr lang="en-US" dirty="0"/>
              <a:t>Units Validation</a:t>
            </a:r>
          </a:p>
          <a:p>
            <a:pPr lvl="2"/>
            <a:r>
              <a:rPr lang="en-US" dirty="0"/>
              <a:t>Prior registration, all the Objects are validated against:</a:t>
            </a:r>
          </a:p>
          <a:p>
            <a:pPr lvl="3"/>
            <a:r>
              <a:rPr lang="en-US" dirty="0"/>
              <a:t>Schema</a:t>
            </a:r>
          </a:p>
          <a:p>
            <a:pPr lvl="3"/>
            <a:r>
              <a:rPr lang="en-US" dirty="0"/>
              <a:t>TS validation, and now</a:t>
            </a:r>
          </a:p>
          <a:p>
            <a:pPr lvl="3"/>
            <a:r>
              <a:rPr lang="en-US" dirty="0"/>
              <a:t>Units validation against </a:t>
            </a:r>
            <a:r>
              <a:rPr lang="en-US" dirty="0" err="1"/>
              <a:t>SenML</a:t>
            </a:r>
            <a:endParaRPr lang="en-US" dirty="0"/>
          </a:p>
          <a:p>
            <a:pPr lvl="4"/>
            <a:r>
              <a:rPr lang="en-US" dirty="0"/>
              <a:t>If a unit used in the Object under validation doesn’t match with one of the Units defined in </a:t>
            </a:r>
            <a:r>
              <a:rPr lang="en-US" dirty="0" err="1"/>
              <a:t>SenML</a:t>
            </a:r>
            <a:r>
              <a:rPr lang="en-US" dirty="0"/>
              <a:t> validation will fail. The submitter will have to change the units value/symbol to one that is available in </a:t>
            </a:r>
            <a:r>
              <a:rPr lang="en-US" dirty="0" err="1"/>
              <a:t>SenML</a:t>
            </a:r>
            <a:endParaRPr lang="en-US" dirty="0"/>
          </a:p>
          <a:p>
            <a:pPr marL="801688" lvl="2" indent="-342900"/>
            <a:endParaRPr lang="en-US" dirty="0"/>
          </a:p>
        </p:txBody>
      </p:sp>
    </p:spTree>
    <p:extLst>
      <p:ext uri="{BB962C8B-B14F-4D97-AF65-F5344CB8AC3E}">
        <p14:creationId xmlns:p14="http://schemas.microsoft.com/office/powerpoint/2010/main" val="2847987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1210</TotalTime>
  <Pages>15</Pages>
  <Words>795</Words>
  <Application>Microsoft Macintosh PowerPoint</Application>
  <PresentationFormat>Custom</PresentationFormat>
  <Paragraphs>64</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宋体</vt:lpstr>
      <vt:lpstr>Arial</vt:lpstr>
      <vt:lpstr>Arial Narrow</vt:lpstr>
      <vt:lpstr>Tahoma</vt:lpstr>
      <vt:lpstr>Times New Roman</vt:lpstr>
      <vt:lpstr>OMA Template</vt:lpstr>
      <vt:lpstr>OMA-IPSO-2019-0036-INP_Units_pending_tasks  Units Pending Tasks </vt:lpstr>
      <vt:lpstr>Introduction</vt:lpstr>
      <vt:lpstr>Tasks to be Accomplished I</vt:lpstr>
      <vt:lpstr>Tasks to be accomplished II</vt:lpstr>
      <vt:lpstr>Tasks to be accomplished III</vt:lpstr>
      <vt:lpstr>Tasks to be accomplished IV</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321</cp:revision>
  <cp:lastPrinted>1999-04-27T06:51:51Z</cp:lastPrinted>
  <dcterms:created xsi:type="dcterms:W3CDTF">2002-03-19T14:05:12Z</dcterms:created>
  <dcterms:modified xsi:type="dcterms:W3CDTF">2019-03-05T16:23:27Z</dcterms:modified>
</cp:coreProperties>
</file>