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293" r:id="rId2"/>
    <p:sldId id="331" r:id="rId3"/>
    <p:sldId id="332" r:id="rId4"/>
    <p:sldId id="335" r:id="rId5"/>
    <p:sldId id="333" r:id="rId6"/>
    <p:sldId id="334" r:id="rId7"/>
    <p:sldId id="336" r:id="rId8"/>
    <p:sldId id="321" r:id="rId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2" autoAdjust="0"/>
    <p:restoredTop sz="94660"/>
  </p:normalViewPr>
  <p:slideViewPr>
    <p:cSldViewPr>
      <p:cViewPr varScale="1">
        <p:scale>
          <a:sx n="103" d="100"/>
          <a:sy n="103" d="100"/>
        </p:scale>
        <p:origin x="1328" y="1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2019 Open Mobile Alliance.</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OMA-IPSO-2019-0040</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br>
              <a:rPr lang="en-US" altLang="zh-CN" sz="1800" b="1" dirty="0">
                <a:latin typeface="Arial Narrow" pitchFamily="34" charset="0"/>
                <a:ea typeface="宋体" charset="-122"/>
              </a:rPr>
            </a:br>
            <a:r>
              <a:rPr lang="en-US" altLang="zh-CN" sz="500" dirty="0">
                <a:solidFill>
                  <a:srgbClr val="999999"/>
                </a:solidFill>
                <a:ea typeface="宋体" charset="-122"/>
              </a:rPr>
              <a:t>[OMA-Template-SlideDeck-20190101-I]</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a:t>1st Level Bullet</a:t>
            </a:r>
          </a:p>
          <a:p>
            <a:pPr lvl="1"/>
            <a:r>
              <a:rPr lang="en-US" altLang="zh-CN" dirty="0"/>
              <a:t>2nd Level Bullet</a:t>
            </a:r>
          </a:p>
          <a:p>
            <a:pPr lvl="2"/>
            <a:r>
              <a:rPr lang="en-US" altLang="zh-CN" dirty="0"/>
              <a:t>3rd Level Bullet</a:t>
            </a:r>
          </a:p>
          <a:p>
            <a:pPr lvl="3"/>
            <a:r>
              <a:rPr lang="en-US" altLang="zh-CN" dirty="0"/>
              <a:t>4th Level Bullet</a:t>
            </a:r>
          </a:p>
          <a:p>
            <a:pPr lvl="4"/>
            <a:r>
              <a:rPr lang="en-US" altLang="zh-CN" dirty="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iki.openmobilealliance.org/display/TOOL/LwM2M+Best+Practice?src=contextnavpagetreemod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iki.openmobilealliance.org/display/TOOL/LwM2M+Best+Practic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IPSO</a:t>
            </a:r>
          </a:p>
          <a:p>
            <a:pPr>
              <a:lnSpc>
                <a:spcPct val="95000"/>
              </a:lnSpc>
              <a:spcAft>
                <a:spcPct val="35000"/>
              </a:spcAft>
            </a:pPr>
            <a:r>
              <a:rPr lang="en-US" altLang="zh-CN" b="1" dirty="0">
                <a:latin typeface="Tahoma" pitchFamily="34" charset="0"/>
                <a:ea typeface="宋体" charset="-122"/>
              </a:rPr>
              <a:t>	Date:	06 Mar 2019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OMA staff</a:t>
            </a:r>
          </a:p>
          <a:p>
            <a:pPr>
              <a:lnSpc>
                <a:spcPct val="95000"/>
              </a:lnSpc>
              <a:spcAft>
                <a:spcPct val="35000"/>
              </a:spcAft>
            </a:pPr>
            <a:r>
              <a:rPr lang="en-US" altLang="zh-CN" b="1" dirty="0">
                <a:latin typeface="Tahoma" pitchFamily="34" charset="0"/>
                <a:ea typeface="宋体" charset="-122"/>
              </a:rPr>
              <a:t>	Source:	OMA staff</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800" b="0" dirty="0"/>
              <a:t>OMA-IPSO-2019-0040-INP_feedback_creation_registration_guidelines</a:t>
            </a:r>
            <a:br>
              <a:rPr lang="en-US" sz="1800" b="0" dirty="0"/>
            </a:br>
            <a:br>
              <a:rPr lang="en-US" sz="1800" b="0" dirty="0"/>
            </a:br>
            <a:r>
              <a:rPr lang="en-US" altLang="zh-CN" dirty="0">
                <a:ea typeface="宋体" charset="-122"/>
              </a:rPr>
              <a:t>Feedback Creation &amp; Registration Guidelines</a:t>
            </a:r>
            <a:br>
              <a:rPr lang="en-US" altLang="zh-CN" dirty="0">
                <a:ea typeface="宋体" charset="-122"/>
              </a:rPr>
            </a:br>
            <a:endParaRPr lang="en-US" altLang="zh-CN" sz="1800" dirty="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4425950"/>
            <a:ext cx="6781800" cy="1214179"/>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r>
              <a:rPr lang="en-GB" altLang="zh-CN" sz="900" dirty="0"/>
              <a:t>NO REPRESENTATIONS OR WARRANTIES (WHETHER EXPRESS OR IMPLIED) ARE MADE BY THE OPEN MOBILE ALLIANCE OR ANY OPEN MOBILE ALLIANCE MEMBER OR ITS AFFILIATES REGARDING ANY OF THE IPR’S REPRESENTED ON THE “OMA IPR DECLARATIONS” LIST, INCLUDING, BUT NOT LIMITED TO THE ACCURACY, COMPLETENESS, VALIDITY OR RELEVANCE OF THE INFORMATION OR WHETHER OR NOT SUCH RIGHTS ARE ESSENTIAL OR NON-ESSENTIAL.</a:t>
            </a:r>
            <a:endParaRPr lang="zh-CN" altLang="zh-CN" sz="900" dirty="0"/>
          </a:p>
          <a:p>
            <a:r>
              <a:rPr lang="en-GB" altLang="zh-CN" sz="900" dirty="0"/>
              <a:t>THE OPEN MOBILE ALLIANCE IS NOT LIABLE FOR AND HEREBY DISCLAIMS ANY DIRECT, INDIRECT, PUNITIVE, SPECIAL, INCIDENTAL, CONSEQUENTIAL, OR EXEMPLARY DAMAGES ARISING OUT OF OR IN CONNECTION WITH THE USE OF DOCUMENTS AND THE INFORMATION CONTAINED IN THE DOCUMENTS.</a:t>
            </a:r>
            <a:endParaRPr lang="zh-CN" altLang="zh-CN" sz="900" dirty="0"/>
          </a:p>
          <a:p>
            <a:r>
              <a:rPr lang="en-GB" altLang="zh-CN" sz="900" dirty="0"/>
              <a:t>THIS DOCUMENT IS PROVIDED ON AN "AS IS" "AS AVAILABLE" AND "WITH ALL FAULTS" BASIS.</a:t>
            </a:r>
            <a:endParaRPr lang="en-US" altLang="zh-CN" sz="900" dirty="0">
              <a:ea typeface="宋体" charset="-122"/>
              <a:cs typeface="Times New Roman" charset="0"/>
            </a:endParaRP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https://www.omaspecworks.org.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a:xfrm>
            <a:off x="276225" y="936625"/>
            <a:ext cx="8778875" cy="5383212"/>
          </a:xfrm>
        </p:spPr>
        <p:txBody>
          <a:bodyPr/>
          <a:lstStyle/>
          <a:p>
            <a:pPr marL="0" marR="0" indent="0">
              <a:spcBef>
                <a:spcPts val="0"/>
              </a:spcBef>
              <a:spcAft>
                <a:spcPts val="0"/>
              </a:spcAft>
              <a:buNone/>
            </a:pPr>
            <a:r>
              <a:rPr lang="en-GB" sz="2400" dirty="0"/>
              <a:t>Guidelines doc is currently in 2 weeks R&amp;A review:</a:t>
            </a:r>
          </a:p>
          <a:p>
            <a:pPr lvl="1">
              <a:spcBef>
                <a:spcPts val="0"/>
              </a:spcBef>
              <a:spcAft>
                <a:spcPts val="0"/>
              </a:spcAft>
            </a:pPr>
            <a:r>
              <a:rPr lang="en-GB" sz="1600" dirty="0"/>
              <a:t>OMA-ORG-Guidelines_Creation_Registration_LwM2M_Objects_Resources-V1_0_1-20190115-A</a:t>
            </a:r>
            <a:endParaRPr lang="en-US" sz="2800" dirty="0">
              <a:latin typeface="Arial" panose="020B0604020202020204" pitchFamily="34" charset="0"/>
              <a:ea typeface="SimSun" panose="02010600030101010101" pitchFamily="2" charset="-122"/>
              <a:cs typeface="Times New Roman" panose="02020603050405020304" pitchFamily="18" charset="0"/>
            </a:endParaRPr>
          </a:p>
          <a:p>
            <a:pPr lvl="1"/>
            <a:r>
              <a:rPr lang="en-US" sz="2000" dirty="0"/>
              <a:t>This document explains how to create and register a LwM2M Object/Resource</a:t>
            </a:r>
          </a:p>
          <a:p>
            <a:pPr lvl="1"/>
            <a:r>
              <a:rPr lang="en-US" sz="2000" dirty="0"/>
              <a:t>It was created a year ago, since them there has been several changes:</a:t>
            </a:r>
          </a:p>
          <a:p>
            <a:pPr lvl="2"/>
            <a:r>
              <a:rPr lang="en-US" sz="1800" dirty="0"/>
              <a:t>The lwm2m-registry GitHub repository was created</a:t>
            </a:r>
          </a:p>
          <a:p>
            <a:pPr lvl="2"/>
            <a:r>
              <a:rPr lang="en-US" sz="1800" dirty="0"/>
              <a:t>The tools has been enhanced to support schema and TS validation</a:t>
            </a:r>
          </a:p>
          <a:p>
            <a:pPr lvl="2"/>
            <a:r>
              <a:rPr lang="en-US" sz="1800" dirty="0"/>
              <a:t>Registration process and publication process has been modified to accommodate changes as a result of using GitHub repository</a:t>
            </a:r>
          </a:p>
          <a:p>
            <a:pPr lvl="2"/>
            <a:endParaRPr lang="en-US" sz="1800" dirty="0"/>
          </a:p>
          <a:p>
            <a:pPr marL="0" indent="0">
              <a:buNone/>
            </a:pPr>
            <a:r>
              <a:rPr lang="en-US" sz="2400" dirty="0"/>
              <a:t>Feedback from Registration Issues</a:t>
            </a:r>
          </a:p>
          <a:p>
            <a:pPr lvl="1"/>
            <a:r>
              <a:rPr lang="en-US" sz="2000" dirty="0"/>
              <a:t>The guidelines should be updated based on the problems encountered during the registration process</a:t>
            </a:r>
          </a:p>
          <a:p>
            <a:pPr lvl="1"/>
            <a:r>
              <a:rPr lang="en-US" sz="2000" dirty="0"/>
              <a:t>This feedback clearly indicates there is a lack of understanding on how to create and register an Object/Resource.</a:t>
            </a:r>
          </a:p>
          <a:p>
            <a:pPr lvl="1"/>
            <a:r>
              <a:rPr lang="en-US" sz="2000" dirty="0"/>
              <a:t> </a:t>
            </a:r>
            <a:r>
              <a:rPr lang="en-US" b="1" dirty="0">
                <a:hlinkClick r:id="rId2"/>
              </a:rPr>
              <a:t>LwM2M Best Practice</a:t>
            </a:r>
            <a:r>
              <a:rPr lang="en-US" b="1" dirty="0"/>
              <a:t> </a:t>
            </a:r>
            <a:r>
              <a:rPr lang="en-US" sz="2000" dirty="0"/>
              <a:t>was also produced over a year ago, this info it seems more suitable to address the issues identified so far.</a:t>
            </a:r>
          </a:p>
          <a:p>
            <a:pPr lvl="1"/>
            <a:endParaRPr lang="en-US" sz="2000" dirty="0"/>
          </a:p>
          <a:p>
            <a:pPr lvl="1"/>
            <a:endParaRPr lang="en-US" sz="2000" dirty="0"/>
          </a:p>
        </p:txBody>
      </p:sp>
    </p:spTree>
    <p:extLst>
      <p:ext uri="{BB962C8B-B14F-4D97-AF65-F5344CB8AC3E}">
        <p14:creationId xmlns:p14="http://schemas.microsoft.com/office/powerpoint/2010/main" val="39667654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379F2-97FC-5843-B403-2FD1474CD093}"/>
              </a:ext>
            </a:extLst>
          </p:cNvPr>
          <p:cNvSpPr>
            <a:spLocks noGrp="1"/>
          </p:cNvSpPr>
          <p:nvPr>
            <p:ph type="title"/>
          </p:nvPr>
        </p:nvSpPr>
        <p:spPr/>
        <p:txBody>
          <a:bodyPr/>
          <a:lstStyle/>
          <a:p>
            <a:r>
              <a:rPr lang="en-US" dirty="0"/>
              <a:t>Registrations Issues</a:t>
            </a:r>
          </a:p>
        </p:txBody>
      </p:sp>
      <p:sp>
        <p:nvSpPr>
          <p:cNvPr id="3" name="Content Placeholder 2">
            <a:extLst>
              <a:ext uri="{FF2B5EF4-FFF2-40B4-BE49-F238E27FC236}">
                <a16:creationId xmlns:a16="http://schemas.microsoft.com/office/drawing/2014/main" id="{760F752E-C0AD-ED45-9A71-382DD279FC66}"/>
              </a:ext>
            </a:extLst>
          </p:cNvPr>
          <p:cNvSpPr>
            <a:spLocks noGrp="1"/>
          </p:cNvSpPr>
          <p:nvPr>
            <p:ph idx="1"/>
          </p:nvPr>
        </p:nvSpPr>
        <p:spPr/>
        <p:txBody>
          <a:bodyPr/>
          <a:lstStyle/>
          <a:p>
            <a:pPr marL="0" indent="0">
              <a:buNone/>
            </a:pPr>
            <a:r>
              <a:rPr lang="en-US" sz="2400" dirty="0"/>
              <a:t>Issues Identified During Registration</a:t>
            </a:r>
          </a:p>
          <a:p>
            <a:pPr lvl="1"/>
            <a:r>
              <a:rPr lang="en-US" sz="2000" dirty="0"/>
              <a:t>Missing software license</a:t>
            </a:r>
          </a:p>
          <a:p>
            <a:pPr lvl="1"/>
            <a:r>
              <a:rPr lang="en-US" sz="2000" dirty="0"/>
              <a:t>Incorrect URN (type of label)</a:t>
            </a:r>
          </a:p>
          <a:p>
            <a:pPr lvl="1"/>
            <a:r>
              <a:rPr lang="en-US" sz="2000" dirty="0"/>
              <a:t>Incorrect:</a:t>
            </a:r>
          </a:p>
          <a:p>
            <a:pPr lvl="2"/>
            <a:r>
              <a:rPr lang="en-US" sz="1800" dirty="0"/>
              <a:t>Schema version vs LwM2MVersion</a:t>
            </a:r>
          </a:p>
          <a:p>
            <a:pPr lvl="2"/>
            <a:r>
              <a:rPr lang="en-US" sz="1800" dirty="0" err="1"/>
              <a:t>ObjectVersion</a:t>
            </a:r>
            <a:endParaRPr lang="en-US" sz="1800" dirty="0"/>
          </a:p>
          <a:p>
            <a:pPr lvl="2"/>
            <a:r>
              <a:rPr lang="en-US" sz="1800" dirty="0"/>
              <a:t>Units</a:t>
            </a:r>
          </a:p>
          <a:p>
            <a:pPr lvl="2"/>
            <a:r>
              <a:rPr lang="en-US" sz="1800" dirty="0"/>
              <a:t>Range &amp; Enumeration</a:t>
            </a:r>
          </a:p>
          <a:p>
            <a:pPr lvl="2"/>
            <a:r>
              <a:rPr lang="en-US" sz="1800" dirty="0"/>
              <a:t>Operation Type</a:t>
            </a:r>
          </a:p>
          <a:p>
            <a:pPr lvl="1"/>
            <a:r>
              <a:rPr lang="en-US" sz="2000" dirty="0"/>
              <a:t>Submission of Object/Resource submission</a:t>
            </a:r>
          </a:p>
          <a:p>
            <a:pPr lvl="2"/>
            <a:r>
              <a:rPr lang="en-US" sz="1800" dirty="0"/>
              <a:t>Explain the fields required in the submission form and steps to follow</a:t>
            </a:r>
          </a:p>
          <a:p>
            <a:pPr lvl="1"/>
            <a:r>
              <a:rPr lang="en-US" sz="2000" dirty="0"/>
              <a:t>Submission process</a:t>
            </a:r>
          </a:p>
          <a:p>
            <a:pPr lvl="2"/>
            <a:r>
              <a:rPr lang="en-US" sz="1800" dirty="0"/>
              <a:t>There is plenty information on how to submit an Object/Resource but people gets confused</a:t>
            </a:r>
          </a:p>
          <a:p>
            <a:pPr lvl="2"/>
            <a:endParaRPr lang="en-US" sz="1800" dirty="0"/>
          </a:p>
        </p:txBody>
      </p:sp>
    </p:spTree>
    <p:extLst>
      <p:ext uri="{BB962C8B-B14F-4D97-AF65-F5344CB8AC3E}">
        <p14:creationId xmlns:p14="http://schemas.microsoft.com/office/powerpoint/2010/main" val="3984155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88633-DF5A-E44E-A7AC-68372D687286}"/>
              </a:ext>
            </a:extLst>
          </p:cNvPr>
          <p:cNvSpPr>
            <a:spLocks noGrp="1"/>
          </p:cNvSpPr>
          <p:nvPr>
            <p:ph type="title"/>
          </p:nvPr>
        </p:nvSpPr>
        <p:spPr/>
        <p:txBody>
          <a:bodyPr/>
          <a:lstStyle/>
          <a:p>
            <a:r>
              <a:rPr lang="en-US"/>
              <a:t>Submission Form</a:t>
            </a:r>
          </a:p>
        </p:txBody>
      </p:sp>
      <p:pic>
        <p:nvPicPr>
          <p:cNvPr id="4" name="Content Placeholder 3">
            <a:extLst>
              <a:ext uri="{FF2B5EF4-FFF2-40B4-BE49-F238E27FC236}">
                <a16:creationId xmlns:a16="http://schemas.microsoft.com/office/drawing/2014/main" id="{C4079BE7-A31D-3649-ABCE-B9D951A045A1}"/>
              </a:ext>
            </a:extLst>
          </p:cNvPr>
          <p:cNvPicPr>
            <a:picLocks noGrp="1" noChangeAspect="1"/>
          </p:cNvPicPr>
          <p:nvPr>
            <p:ph idx="1"/>
          </p:nvPr>
        </p:nvPicPr>
        <p:blipFill>
          <a:blip r:embed="rId2"/>
          <a:stretch>
            <a:fillRect/>
          </a:stretch>
        </p:blipFill>
        <p:spPr>
          <a:xfrm>
            <a:off x="185737" y="1149350"/>
            <a:ext cx="8749112" cy="5383212"/>
          </a:xfrm>
          <a:prstGeom prst="rect">
            <a:avLst/>
          </a:prstGeom>
        </p:spPr>
      </p:pic>
    </p:spTree>
    <p:extLst>
      <p:ext uri="{BB962C8B-B14F-4D97-AF65-F5344CB8AC3E}">
        <p14:creationId xmlns:p14="http://schemas.microsoft.com/office/powerpoint/2010/main" val="3162727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CAB79-6551-C547-9F10-37BB3A39D06C}"/>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4AB54997-2D15-1C4C-858A-526F18575C03}"/>
              </a:ext>
            </a:extLst>
          </p:cNvPr>
          <p:cNvSpPr>
            <a:spLocks noGrp="1"/>
          </p:cNvSpPr>
          <p:nvPr>
            <p:ph idx="1"/>
          </p:nvPr>
        </p:nvSpPr>
        <p:spPr>
          <a:xfrm>
            <a:off x="292100" y="1169988"/>
            <a:ext cx="8778875" cy="1731962"/>
          </a:xfrm>
        </p:spPr>
        <p:txBody>
          <a:bodyPr/>
          <a:lstStyle/>
          <a:p>
            <a:pPr marL="0" indent="0">
              <a:buNone/>
            </a:pPr>
            <a:r>
              <a:rPr lang="en-US" dirty="0"/>
              <a:t>Guidelines</a:t>
            </a:r>
          </a:p>
          <a:p>
            <a:pPr lvl="1"/>
            <a:r>
              <a:rPr lang="en-US" dirty="0"/>
              <a:t>Create a specific set of rules on how to create and register an Object/Resource</a:t>
            </a:r>
          </a:p>
          <a:p>
            <a:pPr lvl="2"/>
            <a:r>
              <a:rPr lang="en-US" dirty="0"/>
              <a:t>These rules should be:</a:t>
            </a:r>
          </a:p>
          <a:p>
            <a:pPr lvl="3"/>
            <a:r>
              <a:rPr lang="en-US" dirty="0"/>
              <a:t>Stored in the wiki of the “registry-lwm2m” repository</a:t>
            </a:r>
          </a:p>
          <a:p>
            <a:pPr lvl="3"/>
            <a:r>
              <a:rPr lang="en-US" dirty="0"/>
              <a:t>Linked to the LwM2M Editor Tool, to provide assistance while building the Object/Resource</a:t>
            </a:r>
          </a:p>
          <a:p>
            <a:pPr lvl="1"/>
            <a:r>
              <a:rPr lang="en-US" dirty="0"/>
              <a:t>Example</a:t>
            </a:r>
          </a:p>
          <a:p>
            <a:pPr lvl="2"/>
            <a:r>
              <a:rPr lang="en-US" dirty="0"/>
              <a:t>Next page contains a screenshot from the LwM2M Editor Tool.</a:t>
            </a:r>
          </a:p>
          <a:p>
            <a:pPr lvl="2"/>
            <a:r>
              <a:rPr lang="en-US" dirty="0"/>
              <a:t>Each field to complete will have a link that opens a page in the wiki indicating how to complete that particular field</a:t>
            </a:r>
          </a:p>
        </p:txBody>
      </p:sp>
    </p:spTree>
    <p:extLst>
      <p:ext uri="{BB962C8B-B14F-4D97-AF65-F5344CB8AC3E}">
        <p14:creationId xmlns:p14="http://schemas.microsoft.com/office/powerpoint/2010/main" val="1635934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CAB79-6551-C547-9F10-37BB3A39D06C}"/>
              </a:ext>
            </a:extLst>
          </p:cNvPr>
          <p:cNvSpPr>
            <a:spLocks noGrp="1"/>
          </p:cNvSpPr>
          <p:nvPr>
            <p:ph type="title"/>
          </p:nvPr>
        </p:nvSpPr>
        <p:spPr/>
        <p:txBody>
          <a:bodyPr/>
          <a:lstStyle/>
          <a:p>
            <a:r>
              <a:rPr lang="en-US" dirty="0"/>
              <a:t>Proposal</a:t>
            </a:r>
          </a:p>
        </p:txBody>
      </p:sp>
      <p:pic>
        <p:nvPicPr>
          <p:cNvPr id="4" name="Picture 3">
            <a:extLst>
              <a:ext uri="{FF2B5EF4-FFF2-40B4-BE49-F238E27FC236}">
                <a16:creationId xmlns:a16="http://schemas.microsoft.com/office/drawing/2014/main" id="{869586C4-0262-1A49-B2BD-35CF48935EA4}"/>
              </a:ext>
            </a:extLst>
          </p:cNvPr>
          <p:cNvPicPr>
            <a:picLocks noChangeAspect="1"/>
          </p:cNvPicPr>
          <p:nvPr/>
        </p:nvPicPr>
        <p:blipFill>
          <a:blip r:embed="rId2"/>
          <a:stretch>
            <a:fillRect/>
          </a:stretch>
        </p:blipFill>
        <p:spPr>
          <a:xfrm>
            <a:off x="20637" y="1545692"/>
            <a:ext cx="9363075" cy="5166258"/>
          </a:xfrm>
          <a:prstGeom prst="rect">
            <a:avLst/>
          </a:prstGeom>
        </p:spPr>
      </p:pic>
      <p:sp>
        <p:nvSpPr>
          <p:cNvPr id="5" name="Oval 4">
            <a:extLst>
              <a:ext uri="{FF2B5EF4-FFF2-40B4-BE49-F238E27FC236}">
                <a16:creationId xmlns:a16="http://schemas.microsoft.com/office/drawing/2014/main" id="{2D4EB007-E257-464A-A7AF-6E76A5509D45}"/>
              </a:ext>
            </a:extLst>
          </p:cNvPr>
          <p:cNvSpPr/>
          <p:nvPr/>
        </p:nvSpPr>
        <p:spPr bwMode="auto">
          <a:xfrm>
            <a:off x="2700337" y="3697971"/>
            <a:ext cx="11430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6" name="Oval 5">
            <a:extLst>
              <a:ext uri="{FF2B5EF4-FFF2-40B4-BE49-F238E27FC236}">
                <a16:creationId xmlns:a16="http://schemas.microsoft.com/office/drawing/2014/main" id="{B116FFEB-4DEA-614E-8FD5-D83AA3337737}"/>
              </a:ext>
            </a:extLst>
          </p:cNvPr>
          <p:cNvSpPr/>
          <p:nvPr/>
        </p:nvSpPr>
        <p:spPr bwMode="auto">
          <a:xfrm>
            <a:off x="1709737" y="3663335"/>
            <a:ext cx="8382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7" name="Oval 6">
            <a:extLst>
              <a:ext uri="{FF2B5EF4-FFF2-40B4-BE49-F238E27FC236}">
                <a16:creationId xmlns:a16="http://schemas.microsoft.com/office/drawing/2014/main" id="{569E8DE4-456A-B64B-B36C-5F5A65FB7E58}"/>
              </a:ext>
            </a:extLst>
          </p:cNvPr>
          <p:cNvSpPr/>
          <p:nvPr/>
        </p:nvSpPr>
        <p:spPr bwMode="auto">
          <a:xfrm>
            <a:off x="4300537" y="3663335"/>
            <a:ext cx="11430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8" name="Oval 7">
            <a:extLst>
              <a:ext uri="{FF2B5EF4-FFF2-40B4-BE49-F238E27FC236}">
                <a16:creationId xmlns:a16="http://schemas.microsoft.com/office/drawing/2014/main" id="{9801EA31-2FF1-7249-8F0A-784291E4FF1C}"/>
              </a:ext>
            </a:extLst>
          </p:cNvPr>
          <p:cNvSpPr/>
          <p:nvPr/>
        </p:nvSpPr>
        <p:spPr bwMode="auto">
          <a:xfrm>
            <a:off x="6510337" y="3697971"/>
            <a:ext cx="11430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9" name="Oval 8">
            <a:extLst>
              <a:ext uri="{FF2B5EF4-FFF2-40B4-BE49-F238E27FC236}">
                <a16:creationId xmlns:a16="http://schemas.microsoft.com/office/drawing/2014/main" id="{4451D477-43D3-1746-BD01-D173C775F5CC}"/>
              </a:ext>
            </a:extLst>
          </p:cNvPr>
          <p:cNvSpPr/>
          <p:nvPr/>
        </p:nvSpPr>
        <p:spPr bwMode="auto">
          <a:xfrm>
            <a:off x="566737" y="1834535"/>
            <a:ext cx="25146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0" name="Oval 9">
            <a:extLst>
              <a:ext uri="{FF2B5EF4-FFF2-40B4-BE49-F238E27FC236}">
                <a16:creationId xmlns:a16="http://schemas.microsoft.com/office/drawing/2014/main" id="{26FA076D-E284-FB44-8897-C2574A08AEF2}"/>
              </a:ext>
            </a:extLst>
          </p:cNvPr>
          <p:cNvSpPr/>
          <p:nvPr/>
        </p:nvSpPr>
        <p:spPr bwMode="auto">
          <a:xfrm>
            <a:off x="566737" y="2593071"/>
            <a:ext cx="14478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1" name="Oval 10">
            <a:extLst>
              <a:ext uri="{FF2B5EF4-FFF2-40B4-BE49-F238E27FC236}">
                <a16:creationId xmlns:a16="http://schemas.microsoft.com/office/drawing/2014/main" id="{935E0B8D-A144-324C-BE46-20D13A252D13}"/>
              </a:ext>
            </a:extLst>
          </p:cNvPr>
          <p:cNvSpPr/>
          <p:nvPr/>
        </p:nvSpPr>
        <p:spPr bwMode="auto">
          <a:xfrm>
            <a:off x="76993" y="3716649"/>
            <a:ext cx="1175544"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2" name="Oval 11">
            <a:extLst>
              <a:ext uri="{FF2B5EF4-FFF2-40B4-BE49-F238E27FC236}">
                <a16:creationId xmlns:a16="http://schemas.microsoft.com/office/drawing/2014/main" id="{CAFE393B-3AEB-0D49-9725-894E87C01B7F}"/>
              </a:ext>
            </a:extLst>
          </p:cNvPr>
          <p:cNvSpPr/>
          <p:nvPr/>
        </p:nvSpPr>
        <p:spPr bwMode="auto">
          <a:xfrm>
            <a:off x="1709737" y="4128821"/>
            <a:ext cx="1371600"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3" name="Oval 12">
            <a:extLst>
              <a:ext uri="{FF2B5EF4-FFF2-40B4-BE49-F238E27FC236}">
                <a16:creationId xmlns:a16="http://schemas.microsoft.com/office/drawing/2014/main" id="{2D8D76E3-4571-C747-B6CD-FD4AF7A0E0C8}"/>
              </a:ext>
            </a:extLst>
          </p:cNvPr>
          <p:cNvSpPr/>
          <p:nvPr/>
        </p:nvSpPr>
        <p:spPr bwMode="auto">
          <a:xfrm>
            <a:off x="3990975" y="4247943"/>
            <a:ext cx="1379537"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4" name="Oval 13">
            <a:extLst>
              <a:ext uri="{FF2B5EF4-FFF2-40B4-BE49-F238E27FC236}">
                <a16:creationId xmlns:a16="http://schemas.microsoft.com/office/drawing/2014/main" id="{2717600B-FA98-3F44-A07F-54959C7BE610}"/>
              </a:ext>
            </a:extLst>
          </p:cNvPr>
          <p:cNvSpPr/>
          <p:nvPr/>
        </p:nvSpPr>
        <p:spPr bwMode="auto">
          <a:xfrm>
            <a:off x="6280149" y="4128821"/>
            <a:ext cx="1198959"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5" name="Oval 14">
            <a:extLst>
              <a:ext uri="{FF2B5EF4-FFF2-40B4-BE49-F238E27FC236}">
                <a16:creationId xmlns:a16="http://schemas.microsoft.com/office/drawing/2014/main" id="{51A1D616-B8A1-EF44-9FC5-2FD1ED22B300}"/>
              </a:ext>
            </a:extLst>
          </p:cNvPr>
          <p:cNvSpPr/>
          <p:nvPr/>
        </p:nvSpPr>
        <p:spPr bwMode="auto">
          <a:xfrm>
            <a:off x="76993" y="5318953"/>
            <a:ext cx="7576344" cy="346364"/>
          </a:xfrm>
          <a:prstGeom prst="ellipse">
            <a:avLst/>
          </a:prstGeom>
          <a:no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Arial" charset="0"/>
            </a:endParaRPr>
          </a:p>
        </p:txBody>
      </p:sp>
      <p:sp>
        <p:nvSpPr>
          <p:cNvPr id="16" name="TextBox 15">
            <a:extLst>
              <a:ext uri="{FF2B5EF4-FFF2-40B4-BE49-F238E27FC236}">
                <a16:creationId xmlns:a16="http://schemas.microsoft.com/office/drawing/2014/main" id="{C10AFAF4-736F-A549-8CD7-18BEFDFECD34}"/>
              </a:ext>
            </a:extLst>
          </p:cNvPr>
          <p:cNvSpPr txBox="1"/>
          <p:nvPr/>
        </p:nvSpPr>
        <p:spPr>
          <a:xfrm>
            <a:off x="76993" y="936625"/>
            <a:ext cx="9176544" cy="646331"/>
          </a:xfrm>
          <a:prstGeom prst="rect">
            <a:avLst/>
          </a:prstGeom>
          <a:noFill/>
        </p:spPr>
        <p:txBody>
          <a:bodyPr wrap="square" rtlCol="0">
            <a:spAutoFit/>
          </a:bodyPr>
          <a:lstStyle/>
          <a:p>
            <a:r>
              <a:rPr lang="en-US" dirty="0"/>
              <a:t>Note: each field will contain a link to the wiki guidelines explaining how to complete that field.</a:t>
            </a:r>
          </a:p>
        </p:txBody>
      </p:sp>
    </p:spTree>
    <p:extLst>
      <p:ext uri="{BB962C8B-B14F-4D97-AF65-F5344CB8AC3E}">
        <p14:creationId xmlns:p14="http://schemas.microsoft.com/office/powerpoint/2010/main" val="993291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CA5C3-65F7-2546-BF46-165014750FD3}"/>
              </a:ext>
            </a:extLst>
          </p:cNvPr>
          <p:cNvSpPr>
            <a:spLocks noGrp="1"/>
          </p:cNvSpPr>
          <p:nvPr>
            <p:ph type="title"/>
          </p:nvPr>
        </p:nvSpPr>
        <p:spPr/>
        <p:txBody>
          <a:bodyPr/>
          <a:lstStyle/>
          <a:p>
            <a:r>
              <a:rPr lang="en-US" dirty="0"/>
              <a:t>Best Practice Guidelines</a:t>
            </a:r>
          </a:p>
        </p:txBody>
      </p:sp>
      <p:sp>
        <p:nvSpPr>
          <p:cNvPr id="3" name="Content Placeholder 2">
            <a:extLst>
              <a:ext uri="{FF2B5EF4-FFF2-40B4-BE49-F238E27FC236}">
                <a16:creationId xmlns:a16="http://schemas.microsoft.com/office/drawing/2014/main" id="{EF03E5DF-598B-4A4A-99CA-1FFF721FAE84}"/>
              </a:ext>
            </a:extLst>
          </p:cNvPr>
          <p:cNvSpPr>
            <a:spLocks noGrp="1"/>
          </p:cNvSpPr>
          <p:nvPr>
            <p:ph idx="1"/>
          </p:nvPr>
        </p:nvSpPr>
        <p:spPr>
          <a:xfrm>
            <a:off x="292100" y="1169988"/>
            <a:ext cx="8778875" cy="893762"/>
          </a:xfrm>
        </p:spPr>
        <p:txBody>
          <a:bodyPr/>
          <a:lstStyle/>
          <a:p>
            <a:r>
              <a:rPr lang="en-US" sz="2000" dirty="0">
                <a:hlinkClick r:id="rId2"/>
              </a:rPr>
              <a:t>https://wiki.openmobilealliance.org/display/TOOL/LwM2M+Best+Practice</a:t>
            </a:r>
            <a:endParaRPr lang="en-US" sz="2000" dirty="0"/>
          </a:p>
          <a:p>
            <a:endParaRPr lang="en-US" sz="2000" dirty="0"/>
          </a:p>
        </p:txBody>
      </p:sp>
      <p:pic>
        <p:nvPicPr>
          <p:cNvPr id="4" name="Picture 3">
            <a:extLst>
              <a:ext uri="{FF2B5EF4-FFF2-40B4-BE49-F238E27FC236}">
                <a16:creationId xmlns:a16="http://schemas.microsoft.com/office/drawing/2014/main" id="{43974EB8-7D32-5F47-93E9-9CEA6F5CFA49}"/>
              </a:ext>
            </a:extLst>
          </p:cNvPr>
          <p:cNvPicPr>
            <a:picLocks noChangeAspect="1"/>
          </p:cNvPicPr>
          <p:nvPr/>
        </p:nvPicPr>
        <p:blipFill>
          <a:blip r:embed="rId3"/>
          <a:stretch>
            <a:fillRect/>
          </a:stretch>
        </p:blipFill>
        <p:spPr>
          <a:xfrm>
            <a:off x="306388" y="1911350"/>
            <a:ext cx="8262937" cy="4381247"/>
          </a:xfrm>
          <a:prstGeom prst="rect">
            <a:avLst/>
          </a:prstGeom>
        </p:spPr>
      </p:pic>
    </p:spTree>
    <p:extLst>
      <p:ext uri="{BB962C8B-B14F-4D97-AF65-F5344CB8AC3E}">
        <p14:creationId xmlns:p14="http://schemas.microsoft.com/office/powerpoint/2010/main" val="15008686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18CD9-4CD7-8942-B1D7-C780EEADFE55}"/>
              </a:ext>
            </a:extLst>
          </p:cNvPr>
          <p:cNvSpPr>
            <a:spLocks noGrp="1"/>
          </p:cNvSpPr>
          <p:nvPr>
            <p:ph type="title"/>
          </p:nvPr>
        </p:nvSpPr>
        <p:spPr>
          <a:xfrm>
            <a:off x="261937" y="3054350"/>
            <a:ext cx="8748712" cy="703262"/>
          </a:xfrm>
        </p:spPr>
        <p:txBody>
          <a:bodyPr/>
          <a:lstStyle/>
          <a:p>
            <a:r>
              <a:rPr lang="en-US" dirty="0"/>
              <a:t>Comments?</a:t>
            </a:r>
          </a:p>
        </p:txBody>
      </p:sp>
    </p:spTree>
    <p:extLst>
      <p:ext uri="{BB962C8B-B14F-4D97-AF65-F5344CB8AC3E}">
        <p14:creationId xmlns:p14="http://schemas.microsoft.com/office/powerpoint/2010/main" val="3328690563"/>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1274</TotalTime>
  <Pages>15</Pages>
  <Words>611</Words>
  <Application>Microsoft Macintosh PowerPoint</Application>
  <PresentationFormat>Custom</PresentationFormat>
  <Paragraphs>54</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宋体</vt:lpstr>
      <vt:lpstr>宋体</vt:lpstr>
      <vt:lpstr>Arial</vt:lpstr>
      <vt:lpstr>Arial Narrow</vt:lpstr>
      <vt:lpstr>Tahoma</vt:lpstr>
      <vt:lpstr>Times New Roman</vt:lpstr>
      <vt:lpstr>OMA Template</vt:lpstr>
      <vt:lpstr>OMA-IPSO-2019-0040-INP_feedback_creation_registration_guidelines  Feedback Creation &amp; Registration Guidelines </vt:lpstr>
      <vt:lpstr>Introduction</vt:lpstr>
      <vt:lpstr>Registrations Issues</vt:lpstr>
      <vt:lpstr>Submission Form</vt:lpstr>
      <vt:lpstr>Proposal</vt:lpstr>
      <vt:lpstr>Proposal</vt:lpstr>
      <vt:lpstr>Best Practice Guidelines</vt:lpstr>
      <vt:lpstr>Comments?</vt:lpstr>
    </vt:vector>
  </TitlesOfParts>
  <Company>OMA</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Joaquin Prado</cp:lastModifiedBy>
  <cp:revision>332</cp:revision>
  <cp:lastPrinted>1999-04-27T06:51:51Z</cp:lastPrinted>
  <dcterms:created xsi:type="dcterms:W3CDTF">2002-03-19T14:05:12Z</dcterms:created>
  <dcterms:modified xsi:type="dcterms:W3CDTF">2019-03-12T10:54:11Z</dcterms:modified>
</cp:coreProperties>
</file>