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31" r:id="rId3"/>
    <p:sldId id="332" r:id="rId4"/>
    <p:sldId id="321"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89" autoAdjust="0"/>
    <p:restoredTop sz="94660"/>
  </p:normalViewPr>
  <p:slideViewPr>
    <p:cSldViewPr>
      <p:cViewPr varScale="1">
        <p:scale>
          <a:sx n="101" d="100"/>
          <a:sy n="101" d="100"/>
        </p:scale>
        <p:origin x="216" y="41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OMA-IPSO-2019-0050</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github.com/OpenMobileAlliance/LwM2M-Objects/blob/development/ACL/OMA-SUP-XML_LWM2M_Access_Control-V1_0_1.xml" TargetMode="External"/><Relationship Id="rId2" Type="http://schemas.openxmlformats.org/officeDocument/2006/relationships/hyperlink" Target="https://github.com/OpenMobileAlliance/LwM2M-Objects/blob/development/ACL/OMA-SUP-XML_LWM2M_Access_Control-V1_0.xml" TargetMode="External"/><Relationship Id="rId1" Type="http://schemas.openxmlformats.org/officeDocument/2006/relationships/slideLayout" Target="../slideLayouts/slideLayout2.xml"/><Relationship Id="rId4" Type="http://schemas.openxmlformats.org/officeDocument/2006/relationships/hyperlink" Target="https://github.com/OpenMobileAlliance/LwM2M-Objects/blob/development/ACL/OMA-SUP-XML_LWM2M_Access_Control-V1_0_2.xml"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openmobilealliance.org/tech/profiles" TargetMode="External"/><Relationship Id="rId2" Type="http://schemas.openxmlformats.org/officeDocument/2006/relationships/hyperlink" Target="http://www.openmobileallinace.org/tech/profiles" TargetMode="External"/><Relationship Id="rId1" Type="http://schemas.openxmlformats.org/officeDocument/2006/relationships/slideLayout" Target="../slideLayouts/slideLayout2.xml"/><Relationship Id="rId4" Type="http://schemas.openxmlformats.org/officeDocument/2006/relationships/hyperlink" Target="https://raw.githubusercontent.com/OpenMobileAlliance/lwm2m-registry/%5bdevelopment%5d|%5brelesea%5d/"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IPSO</a:t>
            </a:r>
          </a:p>
          <a:p>
            <a:pPr>
              <a:lnSpc>
                <a:spcPct val="95000"/>
              </a:lnSpc>
              <a:spcAft>
                <a:spcPct val="35000"/>
              </a:spcAft>
            </a:pPr>
            <a:r>
              <a:rPr lang="en-US" altLang="zh-CN" b="1" dirty="0">
                <a:latin typeface="Tahoma" pitchFamily="34" charset="0"/>
                <a:ea typeface="宋体" charset="-122"/>
              </a:rPr>
              <a:t>	Date:	25 Mar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OMA-IPSO-2019-0050-INP_Implications_of_Removing_Object_Version</a:t>
            </a:r>
            <a:br>
              <a:rPr lang="en-US" sz="1800" b="0" dirty="0"/>
            </a:br>
            <a:br>
              <a:rPr lang="en-US" sz="1800" b="0" dirty="0"/>
            </a:br>
            <a:r>
              <a:rPr lang="en-US" altLang="zh-CN" dirty="0">
                <a:ea typeface="宋体" charset="-122"/>
              </a:rPr>
              <a:t>Implications of Removing Object Version from File Name</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Impact Analysis</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a:xfrm>
            <a:off x="276225" y="936625"/>
            <a:ext cx="8778875" cy="5383212"/>
          </a:xfrm>
        </p:spPr>
        <p:txBody>
          <a:bodyPr/>
          <a:lstStyle/>
          <a:p>
            <a:pPr marL="0" marR="0" indent="0">
              <a:spcBef>
                <a:spcPts val="0"/>
              </a:spcBef>
              <a:spcAft>
                <a:spcPts val="0"/>
              </a:spcAft>
              <a:buNone/>
            </a:pPr>
            <a:r>
              <a:rPr lang="en-GB" sz="2400" dirty="0"/>
              <a:t>Action: Remove Object Version from Supporting File Name</a:t>
            </a:r>
          </a:p>
          <a:p>
            <a:pPr marL="455613" lvl="2" indent="0">
              <a:spcBef>
                <a:spcPts val="0"/>
              </a:spcBef>
              <a:spcAft>
                <a:spcPts val="0"/>
              </a:spcAft>
              <a:buNone/>
            </a:pPr>
            <a:r>
              <a:rPr lang="en-US" dirty="0"/>
              <a:t>E.g. OMA-SUP-XML-LWM2M_Connectivity_Statistics</a:t>
            </a:r>
            <a:r>
              <a:rPr lang="en-US" strike="sngStrike" dirty="0">
                <a:solidFill>
                  <a:srgbClr val="FF0000"/>
                </a:solidFill>
              </a:rPr>
              <a:t>-v1_0_3</a:t>
            </a:r>
            <a:r>
              <a:rPr lang="en-US" dirty="0"/>
              <a:t>.xml</a:t>
            </a:r>
          </a:p>
          <a:p>
            <a:pPr lvl="1">
              <a:spcBef>
                <a:spcPts val="0"/>
              </a:spcBef>
              <a:spcAft>
                <a:spcPts val="0"/>
              </a:spcAft>
            </a:pPr>
            <a:endParaRPr lang="en-US" sz="1600" dirty="0"/>
          </a:p>
          <a:p>
            <a:pPr marL="0" indent="-4763">
              <a:spcBef>
                <a:spcPts val="0"/>
              </a:spcBef>
              <a:spcAft>
                <a:spcPts val="0"/>
              </a:spcAft>
              <a:buNone/>
            </a:pPr>
            <a:r>
              <a:rPr lang="en-US" sz="2400" dirty="0"/>
              <a:t>Working Groups and </a:t>
            </a:r>
            <a:r>
              <a:rPr lang="en-US" sz="2400" dirty="0" err="1"/>
              <a:t>Systemsthat</a:t>
            </a:r>
            <a:r>
              <a:rPr lang="en-US" sz="2400" dirty="0"/>
              <a:t> are  Impacted:</a:t>
            </a:r>
          </a:p>
          <a:p>
            <a:pPr marL="0" indent="-4763">
              <a:spcBef>
                <a:spcPts val="0"/>
              </a:spcBef>
              <a:spcAft>
                <a:spcPts val="0"/>
              </a:spcAft>
              <a:buNone/>
            </a:pPr>
            <a:endParaRPr lang="en-US" sz="2000" dirty="0"/>
          </a:p>
          <a:p>
            <a:pPr marL="0" indent="-4763">
              <a:spcBef>
                <a:spcPts val="0"/>
              </a:spcBef>
              <a:spcAft>
                <a:spcPts val="0"/>
              </a:spcAft>
              <a:buNone/>
            </a:pPr>
            <a:r>
              <a:rPr lang="en-US" sz="2400" dirty="0"/>
              <a:t>DMSE</a:t>
            </a:r>
            <a:r>
              <a:rPr lang="en-US" sz="2000" dirty="0"/>
              <a:t> WG</a:t>
            </a:r>
          </a:p>
          <a:p>
            <a:pPr lvl="1">
              <a:spcBef>
                <a:spcPts val="0"/>
              </a:spcBef>
              <a:spcAft>
                <a:spcPts val="0"/>
              </a:spcAft>
            </a:pPr>
            <a:r>
              <a:rPr lang="en-US" sz="1600" dirty="0"/>
              <a:t>”lwm2m-objects” GitHub repository</a:t>
            </a:r>
          </a:p>
          <a:p>
            <a:pPr lvl="3">
              <a:spcBef>
                <a:spcPts val="0"/>
              </a:spcBef>
              <a:spcAft>
                <a:spcPts val="0"/>
              </a:spcAft>
            </a:pPr>
            <a:r>
              <a:rPr lang="en-US" sz="1200" dirty="0" err="1"/>
              <a:t>e.g.</a:t>
            </a:r>
            <a:r>
              <a:rPr lang="en-US" sz="1200" b="1" dirty="0" err="1"/>
              <a:t>ACL</a:t>
            </a:r>
            <a:r>
              <a:rPr lang="en-US" sz="1200" dirty="0"/>
              <a:t> (folder)</a:t>
            </a:r>
          </a:p>
          <a:p>
            <a:pPr lvl="4">
              <a:spcBef>
                <a:spcPts val="0"/>
              </a:spcBef>
              <a:spcAft>
                <a:spcPts val="0"/>
              </a:spcAft>
            </a:pPr>
            <a:r>
              <a:rPr lang="en-US" sz="1000" dirty="0">
                <a:hlinkClick r:id="rId2" tooltip="OMA-SUP-XML_LWM2M_Access_Control-V1_0.xml"/>
              </a:rPr>
              <a:t>OMA-SUP-XML_LWM2M_Access_Control-V1_0.xml</a:t>
            </a:r>
            <a:endParaRPr lang="en-US" sz="1000" dirty="0"/>
          </a:p>
          <a:p>
            <a:pPr lvl="4">
              <a:spcBef>
                <a:spcPts val="0"/>
              </a:spcBef>
              <a:spcAft>
                <a:spcPts val="0"/>
              </a:spcAft>
            </a:pPr>
            <a:r>
              <a:rPr lang="en-US" sz="1000" dirty="0">
                <a:hlinkClick r:id="rId3" tooltip="OMA-SUP-XML_LWM2M_Access_Control-V1_0_1.xml"/>
              </a:rPr>
              <a:t>OMA-SUP-XML_LWM2M_Access_Control-V1_0_1.xml</a:t>
            </a:r>
            <a:endParaRPr lang="en-US" sz="1000" dirty="0"/>
          </a:p>
          <a:p>
            <a:pPr lvl="4">
              <a:spcBef>
                <a:spcPts val="0"/>
              </a:spcBef>
              <a:spcAft>
                <a:spcPts val="0"/>
              </a:spcAft>
            </a:pPr>
            <a:r>
              <a:rPr lang="en-US" sz="1000" dirty="0">
                <a:hlinkClick r:id="rId4" tooltip="OMA-SUP-XML_LWM2M_Access_Control-V1_0_2.xml"/>
              </a:rPr>
              <a:t>OMA-SUP-XML_LWM2M_Access_Control-V1_0_2.xml</a:t>
            </a:r>
            <a:endParaRPr lang="en-US" sz="1000" dirty="0"/>
          </a:p>
          <a:p>
            <a:pPr lvl="3">
              <a:spcBef>
                <a:spcPts val="0"/>
              </a:spcBef>
              <a:spcAft>
                <a:spcPts val="0"/>
              </a:spcAft>
            </a:pPr>
            <a:r>
              <a:rPr lang="en-US" sz="1200" dirty="0"/>
              <a:t>Will change to</a:t>
            </a:r>
          </a:p>
          <a:p>
            <a:pPr lvl="4">
              <a:spcBef>
                <a:spcPts val="0"/>
              </a:spcBef>
              <a:spcAft>
                <a:spcPts val="0"/>
              </a:spcAft>
            </a:pPr>
            <a:r>
              <a:rPr lang="en-US" sz="1000" dirty="0"/>
              <a:t>OMA-SUP-XML_LWM2M_Access_Control.xml</a:t>
            </a:r>
            <a:endParaRPr lang="en-US" sz="1600" dirty="0"/>
          </a:p>
          <a:p>
            <a:pPr lvl="2">
              <a:spcBef>
                <a:spcPts val="0"/>
              </a:spcBef>
              <a:spcAft>
                <a:spcPts val="0"/>
              </a:spcAft>
            </a:pPr>
            <a:r>
              <a:rPr lang="en-US" sz="1400" dirty="0"/>
              <a:t>This implies:</a:t>
            </a:r>
          </a:p>
          <a:p>
            <a:pPr lvl="3">
              <a:spcBef>
                <a:spcPts val="0"/>
              </a:spcBef>
              <a:spcAft>
                <a:spcPts val="0"/>
              </a:spcAft>
            </a:pPr>
            <a:r>
              <a:rPr lang="en-US" sz="1200" dirty="0"/>
              <a:t>Object folders will be removed</a:t>
            </a:r>
          </a:p>
          <a:p>
            <a:pPr lvl="3">
              <a:spcBef>
                <a:spcPts val="0"/>
              </a:spcBef>
              <a:spcAft>
                <a:spcPts val="0"/>
              </a:spcAft>
            </a:pPr>
            <a:r>
              <a:rPr lang="en-US" sz="1200" dirty="0"/>
              <a:t>Latest version of the Object will be stored in the branch but</a:t>
            </a:r>
          </a:p>
          <a:p>
            <a:pPr lvl="3">
              <a:spcBef>
                <a:spcPts val="0"/>
              </a:spcBef>
              <a:spcAft>
                <a:spcPts val="0"/>
              </a:spcAft>
            </a:pPr>
            <a:r>
              <a:rPr lang="en-US" sz="1200" dirty="0"/>
              <a:t>Older version of the Objects are archived in the “release” branch</a:t>
            </a:r>
          </a:p>
          <a:p>
            <a:pPr lvl="3">
              <a:spcBef>
                <a:spcPts val="0"/>
              </a:spcBef>
              <a:spcAft>
                <a:spcPts val="0"/>
              </a:spcAft>
            </a:pPr>
            <a:r>
              <a:rPr lang="en-US" sz="1200" dirty="0"/>
              <a:t>Release branch name is an “artificial” name, it may be confusing. The group needs to be aware of this and use the correct name:</a:t>
            </a:r>
          </a:p>
          <a:p>
            <a:pPr lvl="4">
              <a:spcBef>
                <a:spcPts val="0"/>
              </a:spcBef>
              <a:spcAft>
                <a:spcPts val="0"/>
              </a:spcAft>
            </a:pPr>
            <a:r>
              <a:rPr lang="en-US" sz="1000" dirty="0"/>
              <a:t>Objects versions are independent,  therefore the release branch name cannot be linked to any of the Object versions</a:t>
            </a:r>
          </a:p>
          <a:p>
            <a:pPr lvl="4">
              <a:spcBef>
                <a:spcPts val="0"/>
              </a:spcBef>
              <a:spcAft>
                <a:spcPts val="0"/>
              </a:spcAft>
            </a:pPr>
            <a:r>
              <a:rPr lang="en-US" sz="1000" dirty="0"/>
              <a:t>If we decide to do a release per each new Object Version, then  we may have up to 9 different releases (one per Object)</a:t>
            </a:r>
          </a:p>
          <a:p>
            <a:pPr lvl="2">
              <a:spcBef>
                <a:spcPts val="0"/>
              </a:spcBef>
              <a:spcAft>
                <a:spcPts val="0"/>
              </a:spcAft>
            </a:pPr>
            <a:r>
              <a:rPr lang="en-US" sz="1400" dirty="0"/>
              <a:t>Embedded MD2HTML constructor needs to be changed:</a:t>
            </a:r>
          </a:p>
          <a:p>
            <a:pPr lvl="3">
              <a:spcBef>
                <a:spcPts val="0"/>
              </a:spcBef>
              <a:spcAft>
                <a:spcPts val="0"/>
              </a:spcAft>
            </a:pPr>
            <a:r>
              <a:rPr lang="en-US" sz="1200" dirty="0"/>
              <a:t>From e.g.</a:t>
            </a:r>
          </a:p>
          <a:p>
            <a:pPr lvl="4">
              <a:spcBef>
                <a:spcPts val="0"/>
              </a:spcBef>
              <a:spcAft>
                <a:spcPts val="0"/>
              </a:spcAft>
            </a:pPr>
            <a:r>
              <a:rPr lang="en-US" sz="1200" dirty="0"/>
              <a:t>{:</a:t>
            </a:r>
            <a:r>
              <a:rPr lang="en-US" sz="1200" dirty="0" err="1"/>
              <a:t>supp</a:t>
            </a:r>
            <a:r>
              <a:rPr lang="en-US" sz="1200" dirty="0"/>
              <a:t> LwM2M-Objects/development ACL/OMA-SUP-XML_LWM2M_Access_Control-V1_0_Z.xml}</a:t>
            </a:r>
          </a:p>
          <a:p>
            <a:pPr lvl="3">
              <a:spcBef>
                <a:spcPts val="0"/>
              </a:spcBef>
              <a:spcAft>
                <a:spcPts val="0"/>
              </a:spcAft>
            </a:pPr>
            <a:r>
              <a:rPr lang="en-US" sz="1200" dirty="0"/>
              <a:t>To</a:t>
            </a:r>
          </a:p>
          <a:p>
            <a:pPr lvl="4">
              <a:spcBef>
                <a:spcPts val="0"/>
              </a:spcBef>
              <a:spcAft>
                <a:spcPts val="0"/>
              </a:spcAft>
            </a:pPr>
            <a:r>
              <a:rPr lang="en-US" sz="1200" dirty="0"/>
              <a:t>{:</a:t>
            </a:r>
            <a:r>
              <a:rPr lang="en-US" sz="1200" dirty="0" err="1"/>
              <a:t>supp</a:t>
            </a:r>
            <a:r>
              <a:rPr lang="en-US" sz="1200" dirty="0"/>
              <a:t> LwM2M-Objects/development </a:t>
            </a:r>
            <a:r>
              <a:rPr lang="en-US" sz="1200" strike="sngStrike" dirty="0">
                <a:solidFill>
                  <a:srgbClr val="FF0000"/>
                </a:solidFill>
              </a:rPr>
              <a:t>ACL</a:t>
            </a:r>
            <a:r>
              <a:rPr lang="en-US" sz="1200" dirty="0"/>
              <a:t>/OMA-SUP-XML_LWM2M_Access_Control</a:t>
            </a:r>
            <a:r>
              <a:rPr lang="en-US" sz="1200" strike="sngStrike" dirty="0">
                <a:solidFill>
                  <a:srgbClr val="FF0000"/>
                </a:solidFill>
              </a:rPr>
              <a:t>-V1_0_Z</a:t>
            </a:r>
            <a:r>
              <a:rPr lang="en-US" sz="1200" dirty="0"/>
              <a:t>.xml}</a:t>
            </a:r>
          </a:p>
          <a:p>
            <a:pPr lvl="2">
              <a:spcBef>
                <a:spcPts val="0"/>
              </a:spcBef>
              <a:spcAft>
                <a:spcPts val="0"/>
              </a:spcAft>
            </a:pPr>
            <a:endParaRPr lang="en-US" sz="1400" dirty="0"/>
          </a:p>
          <a:p>
            <a:pPr lvl="2">
              <a:spcBef>
                <a:spcPts val="0"/>
              </a:spcBef>
              <a:spcAft>
                <a:spcPts val="0"/>
              </a:spcAft>
            </a:pPr>
            <a:endParaRPr lang="en-US" sz="1400" dirty="0"/>
          </a:p>
        </p:txBody>
      </p:sp>
    </p:spTree>
    <p:extLst>
      <p:ext uri="{BB962C8B-B14F-4D97-AF65-F5344CB8AC3E}">
        <p14:creationId xmlns:p14="http://schemas.microsoft.com/office/powerpoint/2010/main" val="396676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Impact Analysis</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a:xfrm>
            <a:off x="276225" y="936624"/>
            <a:ext cx="8778875" cy="5546725"/>
          </a:xfrm>
        </p:spPr>
        <p:txBody>
          <a:bodyPr/>
          <a:lstStyle/>
          <a:p>
            <a:pPr marL="0" indent="-4763">
              <a:spcBef>
                <a:spcPts val="0"/>
              </a:spcBef>
              <a:spcAft>
                <a:spcPts val="0"/>
              </a:spcAft>
              <a:buNone/>
            </a:pPr>
            <a:r>
              <a:rPr lang="en-US" sz="2400" dirty="0"/>
              <a:t>IPSO WG</a:t>
            </a:r>
            <a:endParaRPr lang="en-US" sz="2000" dirty="0"/>
          </a:p>
          <a:p>
            <a:pPr lvl="1">
              <a:spcBef>
                <a:spcPts val="0"/>
              </a:spcBef>
              <a:spcAft>
                <a:spcPts val="0"/>
              </a:spcAft>
            </a:pPr>
            <a:r>
              <a:rPr lang="en-US" sz="1600" dirty="0"/>
              <a:t>“lwm2m-registry” GitHub repository</a:t>
            </a:r>
          </a:p>
          <a:p>
            <a:pPr lvl="2">
              <a:spcBef>
                <a:spcPts val="0"/>
              </a:spcBef>
              <a:spcAft>
                <a:spcPts val="0"/>
              </a:spcAft>
            </a:pPr>
            <a:r>
              <a:rPr lang="en-US" sz="1400" dirty="0"/>
              <a:t>Similar changes as in the “lwm2m-objects” repository</a:t>
            </a:r>
          </a:p>
          <a:p>
            <a:pPr lvl="2">
              <a:spcBef>
                <a:spcPts val="0"/>
              </a:spcBef>
              <a:spcAft>
                <a:spcPts val="0"/>
              </a:spcAft>
            </a:pPr>
            <a:r>
              <a:rPr lang="en-US" sz="1400" dirty="0"/>
              <a:t>Latest Object versions will be stored in the root of the corresponding branch. Previous Objects versions will be stored in the archive “releases”.</a:t>
            </a:r>
          </a:p>
          <a:p>
            <a:pPr lvl="3">
              <a:spcBef>
                <a:spcPts val="0"/>
              </a:spcBef>
              <a:spcAft>
                <a:spcPts val="0"/>
              </a:spcAft>
            </a:pPr>
            <a:r>
              <a:rPr lang="en-US" sz="1200" dirty="0"/>
              <a:t>But the new path contradicts the file location described in the ERELD and in the metadata of the Object. Therefore we cannot change the current publication mechanism (see below)</a:t>
            </a:r>
          </a:p>
          <a:p>
            <a:pPr lvl="2">
              <a:spcBef>
                <a:spcPts val="0"/>
              </a:spcBef>
              <a:spcAft>
                <a:spcPts val="0"/>
              </a:spcAft>
            </a:pPr>
            <a:r>
              <a:rPr lang="en-US" sz="1400" dirty="0"/>
              <a:t>IPSO WG needs to be aware that the name of the release branch may bring unforeseen problems</a:t>
            </a:r>
          </a:p>
          <a:p>
            <a:pPr lvl="3">
              <a:spcBef>
                <a:spcPts val="0"/>
              </a:spcBef>
              <a:spcAft>
                <a:spcPts val="0"/>
              </a:spcAft>
            </a:pPr>
            <a:r>
              <a:rPr lang="en-US" sz="1200" dirty="0"/>
              <a:t>The name of the “release” where old Objects are archived is an artificial name that is not described or specified any where</a:t>
            </a:r>
          </a:p>
          <a:p>
            <a:pPr marL="0" indent="-4763">
              <a:spcBef>
                <a:spcPts val="0"/>
              </a:spcBef>
              <a:spcAft>
                <a:spcPts val="0"/>
              </a:spcAft>
              <a:buNone/>
            </a:pPr>
            <a:r>
              <a:rPr lang="en-US" sz="2400" dirty="0"/>
              <a:t>Publication</a:t>
            </a:r>
          </a:p>
          <a:p>
            <a:pPr lvl="1">
              <a:spcBef>
                <a:spcPts val="0"/>
              </a:spcBef>
              <a:spcAft>
                <a:spcPts val="0"/>
              </a:spcAft>
            </a:pPr>
            <a:r>
              <a:rPr lang="en-US" sz="1600" dirty="0"/>
              <a:t>OMA publishes its profile data and OMNA LwM2M Registry at the same location: </a:t>
            </a:r>
            <a:r>
              <a:rPr lang="en-US" sz="1400" dirty="0">
                <a:hlinkClick r:id="rId2"/>
              </a:rPr>
              <a:t>www.openmobileallinace.org/tech/profiles</a:t>
            </a:r>
            <a:endParaRPr lang="en-US" sz="1400" dirty="0"/>
          </a:p>
          <a:p>
            <a:pPr lvl="2">
              <a:spcBef>
                <a:spcPts val="0"/>
              </a:spcBef>
              <a:spcAft>
                <a:spcPts val="0"/>
              </a:spcAft>
            </a:pPr>
            <a:r>
              <a:rPr lang="en-US" sz="1400" dirty="0"/>
              <a:t>This path is hard-coded inside in the metadata of the Objects and in the ERELD (it cannot be changed without creating problems)</a:t>
            </a:r>
          </a:p>
          <a:p>
            <a:pPr lvl="2">
              <a:spcBef>
                <a:spcPts val="0"/>
              </a:spcBef>
              <a:spcAft>
                <a:spcPts val="0"/>
              </a:spcAft>
            </a:pPr>
            <a:r>
              <a:rPr lang="en-US" sz="1400" dirty="0"/>
              <a:t>The publication folder (profiles) is subject to a large number of daily requests. </a:t>
            </a:r>
          </a:p>
          <a:p>
            <a:pPr lvl="3">
              <a:spcBef>
                <a:spcPts val="0"/>
              </a:spcBef>
              <a:spcAft>
                <a:spcPts val="0"/>
              </a:spcAft>
            </a:pPr>
            <a:r>
              <a:rPr lang="en-US" sz="1200" dirty="0"/>
              <a:t>The same could occur with the Objects in the LwM2M Registry. Therefore, OMA cannot officially publish the LwM2M Objects using GitHub</a:t>
            </a:r>
          </a:p>
          <a:p>
            <a:pPr lvl="3">
              <a:spcBef>
                <a:spcPts val="0"/>
              </a:spcBef>
              <a:spcAft>
                <a:spcPts val="0"/>
              </a:spcAft>
            </a:pPr>
            <a:endParaRPr lang="en-US" sz="1200" dirty="0"/>
          </a:p>
          <a:p>
            <a:pPr lvl="1">
              <a:spcBef>
                <a:spcPts val="0"/>
              </a:spcBef>
              <a:spcAft>
                <a:spcPts val="0"/>
              </a:spcAft>
            </a:pPr>
            <a:r>
              <a:rPr lang="en-US" sz="1600" dirty="0"/>
              <a:t>By removing the Object Version from the filename, we need to change our tools again in order to avoid two storages of the same information:</a:t>
            </a:r>
          </a:p>
          <a:p>
            <a:pPr lvl="2">
              <a:spcBef>
                <a:spcPts val="0"/>
              </a:spcBef>
              <a:spcAft>
                <a:spcPts val="0"/>
              </a:spcAft>
            </a:pPr>
            <a:r>
              <a:rPr lang="en-US" sz="1400" dirty="0">
                <a:hlinkClick r:id="rId3"/>
              </a:rPr>
              <a:t>www.openmobilealliance.org/tech/profiles</a:t>
            </a:r>
            <a:r>
              <a:rPr lang="en-US" sz="1400" dirty="0"/>
              <a:t>  and</a:t>
            </a:r>
          </a:p>
          <a:p>
            <a:pPr lvl="2">
              <a:spcBef>
                <a:spcPts val="0"/>
              </a:spcBef>
              <a:spcAft>
                <a:spcPts val="0"/>
              </a:spcAft>
            </a:pPr>
            <a:r>
              <a:rPr lang="en-US" sz="1400" dirty="0">
                <a:hlinkClick r:id="rId4"/>
              </a:rPr>
              <a:t>https://raw.githubusercontent.com/OpenMobileAlliance/lwm2m-registry/[development]|[relesea]/</a:t>
            </a:r>
            <a:endParaRPr lang="en-US" sz="1400" dirty="0"/>
          </a:p>
          <a:p>
            <a:pPr lvl="1">
              <a:spcBef>
                <a:spcPts val="0"/>
              </a:spcBef>
              <a:spcAft>
                <a:spcPts val="0"/>
              </a:spcAft>
            </a:pPr>
            <a:r>
              <a:rPr lang="en-US" sz="1600" dirty="0"/>
              <a:t>The staff is evaluating how to minimize the changes to the current tools</a:t>
            </a:r>
          </a:p>
          <a:p>
            <a:pPr lvl="2">
              <a:spcBef>
                <a:spcPts val="0"/>
              </a:spcBef>
              <a:spcAft>
                <a:spcPts val="0"/>
              </a:spcAft>
            </a:pPr>
            <a:r>
              <a:rPr lang="en-US" sz="1400" dirty="0"/>
              <a:t>We are investigating to extend the functionality of the LwM2M Registry API to meet member requirements without creating problems in the publication</a:t>
            </a:r>
          </a:p>
          <a:p>
            <a:pPr marL="455613" lvl="2" indent="0">
              <a:spcBef>
                <a:spcPts val="0"/>
              </a:spcBef>
              <a:spcAft>
                <a:spcPts val="0"/>
              </a:spcAft>
              <a:buNone/>
            </a:pPr>
            <a:endParaRPr lang="en-US" sz="1400" dirty="0"/>
          </a:p>
          <a:p>
            <a:pPr lvl="2">
              <a:spcBef>
                <a:spcPts val="0"/>
              </a:spcBef>
              <a:spcAft>
                <a:spcPts val="0"/>
              </a:spcAft>
            </a:pPr>
            <a:endParaRPr lang="en-US" sz="1400" dirty="0"/>
          </a:p>
          <a:p>
            <a:pPr lvl="2">
              <a:spcBef>
                <a:spcPts val="0"/>
              </a:spcBef>
              <a:spcAft>
                <a:spcPts val="0"/>
              </a:spcAft>
            </a:pPr>
            <a:endParaRPr lang="en-US" sz="1400" dirty="0"/>
          </a:p>
          <a:p>
            <a:pPr marL="0" indent="-4763">
              <a:spcBef>
                <a:spcPts val="0"/>
              </a:spcBef>
              <a:spcAft>
                <a:spcPts val="0"/>
              </a:spcAft>
              <a:buNone/>
            </a:pPr>
            <a:endParaRPr lang="en-US" sz="2000" dirty="0"/>
          </a:p>
        </p:txBody>
      </p:sp>
    </p:spTree>
    <p:extLst>
      <p:ext uri="{BB962C8B-B14F-4D97-AF65-F5344CB8AC3E}">
        <p14:creationId xmlns:p14="http://schemas.microsoft.com/office/powerpoint/2010/main" val="1604175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2873</TotalTime>
  <Pages>15</Pages>
  <Words>806</Words>
  <Application>Microsoft Macintosh PowerPoint</Application>
  <PresentationFormat>Custom</PresentationFormat>
  <Paragraphs>60</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宋体</vt:lpstr>
      <vt:lpstr>Arial</vt:lpstr>
      <vt:lpstr>Arial Narrow</vt:lpstr>
      <vt:lpstr>Tahoma</vt:lpstr>
      <vt:lpstr>Times New Roman</vt:lpstr>
      <vt:lpstr>OMA Template</vt:lpstr>
      <vt:lpstr>OMA-IPSO-2019-0050-INP_Implications_of_Removing_Object_Version  Implications of Removing Object Version from File Name </vt:lpstr>
      <vt:lpstr>Impact Analysis</vt:lpstr>
      <vt:lpstr>Impact Analysis</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348</cp:revision>
  <cp:lastPrinted>1999-04-27T06:51:51Z</cp:lastPrinted>
  <dcterms:created xsi:type="dcterms:W3CDTF">2002-03-19T14:05:12Z</dcterms:created>
  <dcterms:modified xsi:type="dcterms:W3CDTF">2019-03-29T20:04:36Z</dcterms:modified>
</cp:coreProperties>
</file>