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9"/>
  </p:notesMasterIdLst>
  <p:handoutMasterIdLst>
    <p:handoutMasterId r:id="rId10"/>
  </p:handoutMasterIdLst>
  <p:sldIdLst>
    <p:sldId id="293" r:id="rId2"/>
    <p:sldId id="322" r:id="rId3"/>
    <p:sldId id="323" r:id="rId4"/>
    <p:sldId id="325" r:id="rId5"/>
    <p:sldId id="328" r:id="rId6"/>
    <p:sldId id="326" r:id="rId7"/>
    <p:sldId id="321" r:id="rId8"/>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72" autoAdjust="0"/>
    <p:restoredTop sz="94660"/>
  </p:normalViewPr>
  <p:slideViewPr>
    <p:cSldViewPr>
      <p:cViewPr varScale="1">
        <p:scale>
          <a:sx n="111" d="100"/>
          <a:sy n="111" d="100"/>
        </p:scale>
        <p:origin x="1128" y="20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OMA-IPSO-2019-0072</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iana.org/assignments/senml/senml.xht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github.com/OpenMobileAlliance/lwm2m-registry/wiki/Guideline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IPSO</a:t>
            </a:r>
          </a:p>
          <a:p>
            <a:pPr>
              <a:lnSpc>
                <a:spcPct val="95000"/>
              </a:lnSpc>
              <a:spcAft>
                <a:spcPct val="35000"/>
              </a:spcAft>
            </a:pPr>
            <a:r>
              <a:rPr lang="en-US" altLang="zh-CN" b="1" dirty="0">
                <a:latin typeface="Tahoma" pitchFamily="34" charset="0"/>
                <a:ea typeface="宋体" charset="-122"/>
              </a:rPr>
              <a:t>	Date:	15 May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OMA staff</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400" b="0" dirty="0"/>
              <a:t>OMA-IPSO-2019-0072-INP_IPSO_Tools_Progress_Update</a:t>
            </a:r>
            <a:br>
              <a:rPr lang="en-US" sz="1800" b="0" dirty="0"/>
            </a:br>
            <a:br>
              <a:rPr lang="en-US" sz="1800" b="0" dirty="0"/>
            </a:br>
            <a:r>
              <a:rPr lang="en-US" dirty="0"/>
              <a:t>IPSO Tools Progress Update</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84456-3463-A044-ABDA-56E7E74E19C3}"/>
              </a:ext>
            </a:extLst>
          </p:cNvPr>
          <p:cNvSpPr>
            <a:spLocks noGrp="1"/>
          </p:cNvSpPr>
          <p:nvPr>
            <p:ph type="title"/>
          </p:nvPr>
        </p:nvSpPr>
        <p:spPr/>
        <p:txBody>
          <a:bodyPr/>
          <a:lstStyle/>
          <a:p>
            <a:r>
              <a:rPr lang="en-US" dirty="0" err="1"/>
              <a:t>SenML</a:t>
            </a:r>
            <a:r>
              <a:rPr lang="en-US" dirty="0"/>
              <a:t> Units</a:t>
            </a:r>
          </a:p>
        </p:txBody>
      </p:sp>
      <p:sp>
        <p:nvSpPr>
          <p:cNvPr id="3" name="Content Placeholder 2">
            <a:extLst>
              <a:ext uri="{FF2B5EF4-FFF2-40B4-BE49-F238E27FC236}">
                <a16:creationId xmlns:a16="http://schemas.microsoft.com/office/drawing/2014/main" id="{F634AA2E-3CE3-3145-9FA9-E2961D392230}"/>
              </a:ext>
            </a:extLst>
          </p:cNvPr>
          <p:cNvSpPr>
            <a:spLocks noGrp="1"/>
          </p:cNvSpPr>
          <p:nvPr>
            <p:ph idx="1"/>
          </p:nvPr>
        </p:nvSpPr>
        <p:spPr/>
        <p:txBody>
          <a:bodyPr/>
          <a:lstStyle/>
          <a:p>
            <a:pPr marL="0" indent="0">
              <a:buNone/>
            </a:pPr>
            <a:r>
              <a:rPr lang="en-US" dirty="0"/>
              <a:t>Units Validation &amp; Drop Menu</a:t>
            </a:r>
          </a:p>
          <a:p>
            <a:pPr lvl="1"/>
            <a:r>
              <a:rPr lang="en-US" dirty="0"/>
              <a:t>1/ The LwM2M Editor tool will incorporate a drop menu in the “Units”</a:t>
            </a:r>
          </a:p>
          <a:p>
            <a:pPr lvl="2"/>
            <a:r>
              <a:rPr lang="en-US" dirty="0"/>
              <a:t>This will allow users to select a ”Unit” from the </a:t>
            </a:r>
            <a:r>
              <a:rPr lang="en-US" dirty="0">
                <a:hlinkClick r:id="rId2"/>
              </a:rPr>
              <a:t>SenML registration in IANA</a:t>
            </a:r>
            <a:endParaRPr lang="en-US" dirty="0"/>
          </a:p>
          <a:p>
            <a:pPr lvl="1"/>
            <a:r>
              <a:rPr lang="en-US" dirty="0"/>
              <a:t>2/ Validation of Resources according to </a:t>
            </a:r>
            <a:r>
              <a:rPr lang="en-US" dirty="0" err="1"/>
              <a:t>SenML</a:t>
            </a:r>
            <a:r>
              <a:rPr lang="en-US" dirty="0"/>
              <a:t> notation</a:t>
            </a:r>
          </a:p>
          <a:p>
            <a:pPr lvl="2"/>
            <a:r>
              <a:rPr lang="en-US" dirty="0"/>
              <a:t>Resources will be validated against </a:t>
            </a:r>
            <a:r>
              <a:rPr lang="en-US" dirty="0" err="1"/>
              <a:t>SenML</a:t>
            </a:r>
            <a:r>
              <a:rPr lang="en-US" dirty="0"/>
              <a:t> notation</a:t>
            </a:r>
          </a:p>
          <a:p>
            <a:pPr marL="0" indent="-3175">
              <a:buNone/>
            </a:pPr>
            <a:r>
              <a:rPr lang="en-US" dirty="0"/>
              <a:t>Status</a:t>
            </a:r>
          </a:p>
          <a:p>
            <a:pPr lvl="1"/>
            <a:r>
              <a:rPr lang="en-US" dirty="0"/>
              <a:t>Work in Progress</a:t>
            </a:r>
          </a:p>
          <a:p>
            <a:pPr lvl="2"/>
            <a:r>
              <a:rPr lang="en-US" dirty="0"/>
              <a:t>We expect the first draft of the validation tool ready by early next week</a:t>
            </a:r>
          </a:p>
          <a:p>
            <a:pPr lvl="2"/>
            <a:r>
              <a:rPr lang="en-US" dirty="0"/>
              <a:t> Then, we need to test it before deploying into production</a:t>
            </a:r>
          </a:p>
          <a:p>
            <a:pPr lvl="2"/>
            <a:endParaRPr lang="en-US" dirty="0"/>
          </a:p>
          <a:p>
            <a:pPr lvl="2"/>
            <a:endParaRPr lang="en-US" dirty="0"/>
          </a:p>
        </p:txBody>
      </p:sp>
    </p:spTree>
    <p:extLst>
      <p:ext uri="{BB962C8B-B14F-4D97-AF65-F5344CB8AC3E}">
        <p14:creationId xmlns:p14="http://schemas.microsoft.com/office/powerpoint/2010/main" val="3636796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5FAEC-FB70-664D-98E6-928DA9E1C58C}"/>
              </a:ext>
            </a:extLst>
          </p:cNvPr>
          <p:cNvSpPr>
            <a:spLocks noGrp="1"/>
          </p:cNvSpPr>
          <p:nvPr>
            <p:ph type="title"/>
          </p:nvPr>
        </p:nvSpPr>
        <p:spPr/>
        <p:txBody>
          <a:bodyPr/>
          <a:lstStyle/>
          <a:p>
            <a:r>
              <a:rPr lang="en-US" dirty="0"/>
              <a:t>Validation Extensions</a:t>
            </a:r>
          </a:p>
        </p:txBody>
      </p:sp>
      <p:sp>
        <p:nvSpPr>
          <p:cNvPr id="3" name="Content Placeholder 2">
            <a:extLst>
              <a:ext uri="{FF2B5EF4-FFF2-40B4-BE49-F238E27FC236}">
                <a16:creationId xmlns:a16="http://schemas.microsoft.com/office/drawing/2014/main" id="{033825DA-32C4-7F43-9B94-B792984E14E4}"/>
              </a:ext>
            </a:extLst>
          </p:cNvPr>
          <p:cNvSpPr>
            <a:spLocks noGrp="1"/>
          </p:cNvSpPr>
          <p:nvPr>
            <p:ph idx="1"/>
          </p:nvPr>
        </p:nvSpPr>
        <p:spPr>
          <a:xfrm>
            <a:off x="306388" y="1073150"/>
            <a:ext cx="8778875" cy="5383212"/>
          </a:xfrm>
        </p:spPr>
        <p:txBody>
          <a:bodyPr/>
          <a:lstStyle/>
          <a:p>
            <a:pPr marL="0" indent="0">
              <a:buNone/>
            </a:pPr>
            <a:r>
              <a:rPr lang="en-US" sz="2400" dirty="0"/>
              <a:t>Object Validation – Types</a:t>
            </a:r>
          </a:p>
          <a:p>
            <a:pPr lvl="1"/>
            <a:r>
              <a:rPr lang="en-US" sz="2000" dirty="0"/>
              <a:t>1/ Schema validation</a:t>
            </a:r>
          </a:p>
          <a:p>
            <a:pPr lvl="2"/>
            <a:r>
              <a:rPr lang="en-US" sz="1800" dirty="0"/>
              <a:t>Validation of Objects, </a:t>
            </a:r>
            <a:r>
              <a:rPr lang="en-US" sz="1800" dirty="0" err="1"/>
              <a:t>DDF.xml</a:t>
            </a:r>
            <a:r>
              <a:rPr lang="en-US" sz="1800" dirty="0"/>
              <a:t> and </a:t>
            </a:r>
            <a:r>
              <a:rPr lang="en-US" sz="1800" dirty="0" err="1"/>
              <a:t>Common.xml</a:t>
            </a:r>
            <a:r>
              <a:rPr lang="en-US" sz="1800" dirty="0"/>
              <a:t> against its corresponding schema</a:t>
            </a:r>
          </a:p>
          <a:p>
            <a:pPr lvl="1"/>
            <a:r>
              <a:rPr lang="en-US" sz="2000" dirty="0"/>
              <a:t>2/ Content Validation</a:t>
            </a:r>
          </a:p>
          <a:p>
            <a:pPr lvl="2"/>
            <a:r>
              <a:rPr lang="en-US" sz="1800" dirty="0"/>
              <a:t>Validation Types</a:t>
            </a:r>
          </a:p>
          <a:p>
            <a:pPr lvl="3"/>
            <a:r>
              <a:rPr lang="en-US" sz="1600" dirty="0"/>
              <a:t>Rules provided by the TS</a:t>
            </a:r>
          </a:p>
          <a:p>
            <a:pPr lvl="3"/>
            <a:r>
              <a:rPr lang="en-US" sz="1600" dirty="0" err="1"/>
              <a:t>SenML</a:t>
            </a:r>
            <a:r>
              <a:rPr lang="en-US" sz="1600" dirty="0"/>
              <a:t> Units </a:t>
            </a:r>
            <a:r>
              <a:rPr lang="en-US" sz="1600" dirty="0">
                <a:solidFill>
                  <a:schemeClr val="accent1"/>
                </a:solidFill>
              </a:rPr>
              <a:t>(new!)</a:t>
            </a:r>
          </a:p>
          <a:p>
            <a:pPr lvl="2"/>
            <a:r>
              <a:rPr lang="en-US" sz="1800" dirty="0"/>
              <a:t>Options</a:t>
            </a:r>
          </a:p>
          <a:p>
            <a:pPr lvl="3"/>
            <a:r>
              <a:rPr lang="en-US" sz="1600" dirty="0"/>
              <a:t>1/ All the Objects</a:t>
            </a:r>
          </a:p>
          <a:p>
            <a:pPr lvl="3"/>
            <a:r>
              <a:rPr lang="en-US" sz="1600" dirty="0"/>
              <a:t>2/ Single Object</a:t>
            </a:r>
            <a:endParaRPr lang="en-US" sz="1600" dirty="0">
              <a:solidFill>
                <a:schemeClr val="accent1"/>
              </a:solidFill>
            </a:endParaRPr>
          </a:p>
          <a:p>
            <a:pPr lvl="3"/>
            <a:r>
              <a:rPr lang="en-US" sz="1600" dirty="0">
                <a:solidFill>
                  <a:schemeClr val="tx1"/>
                </a:solidFill>
              </a:rPr>
              <a:t>3/ Latest Objects </a:t>
            </a:r>
            <a:r>
              <a:rPr lang="en-US" sz="1600" dirty="0">
                <a:solidFill>
                  <a:schemeClr val="accent1"/>
                </a:solidFill>
              </a:rPr>
              <a:t>(new!)</a:t>
            </a:r>
          </a:p>
          <a:p>
            <a:pPr marL="0" indent="0">
              <a:buNone/>
            </a:pPr>
            <a:r>
              <a:rPr lang="en-US" sz="2400" dirty="0"/>
              <a:t>Status</a:t>
            </a:r>
          </a:p>
          <a:p>
            <a:pPr lvl="1"/>
            <a:r>
              <a:rPr lang="en-US" sz="2000" dirty="0"/>
              <a:t>Work in Progress for validating only the latest Objects</a:t>
            </a:r>
          </a:p>
          <a:p>
            <a:pPr lvl="2"/>
            <a:r>
              <a:rPr lang="en-US" sz="1800" dirty="0"/>
              <a:t>This will eliminate the report of validation errors in Objects that have been </a:t>
            </a:r>
            <a:r>
              <a:rPr lang="en-US" sz="1800" dirty="0" err="1"/>
              <a:t>supersedded</a:t>
            </a:r>
            <a:endParaRPr lang="en-US" sz="1800" dirty="0"/>
          </a:p>
          <a:p>
            <a:pPr lvl="2"/>
            <a:r>
              <a:rPr lang="en-US" sz="1800" dirty="0"/>
              <a:t>We expect to have the first draft by middle of next week</a:t>
            </a:r>
          </a:p>
        </p:txBody>
      </p:sp>
    </p:spTree>
    <p:extLst>
      <p:ext uri="{BB962C8B-B14F-4D97-AF65-F5344CB8AC3E}">
        <p14:creationId xmlns:p14="http://schemas.microsoft.com/office/powerpoint/2010/main" val="40220406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13AF76-2677-7142-B6E2-A68CA6E71C83}"/>
              </a:ext>
            </a:extLst>
          </p:cNvPr>
          <p:cNvSpPr>
            <a:spLocks noGrp="1"/>
          </p:cNvSpPr>
          <p:nvPr>
            <p:ph type="title"/>
          </p:nvPr>
        </p:nvSpPr>
        <p:spPr/>
        <p:txBody>
          <a:bodyPr/>
          <a:lstStyle/>
          <a:p>
            <a:r>
              <a:rPr lang="en-US" dirty="0"/>
              <a:t>Context Sensitive Help</a:t>
            </a:r>
          </a:p>
        </p:txBody>
      </p:sp>
      <p:sp>
        <p:nvSpPr>
          <p:cNvPr id="3" name="Content Placeholder 2">
            <a:extLst>
              <a:ext uri="{FF2B5EF4-FFF2-40B4-BE49-F238E27FC236}">
                <a16:creationId xmlns:a16="http://schemas.microsoft.com/office/drawing/2014/main" id="{CA20C844-7FD6-F14A-8A33-6DAD4AD86BDD}"/>
              </a:ext>
            </a:extLst>
          </p:cNvPr>
          <p:cNvSpPr>
            <a:spLocks noGrp="1"/>
          </p:cNvSpPr>
          <p:nvPr>
            <p:ph idx="1"/>
          </p:nvPr>
        </p:nvSpPr>
        <p:spPr/>
        <p:txBody>
          <a:bodyPr/>
          <a:lstStyle/>
          <a:p>
            <a:pPr marL="0" indent="0">
              <a:buNone/>
            </a:pPr>
            <a:r>
              <a:rPr lang="en-US" dirty="0"/>
              <a:t>Replacement of Guidelines to Create &amp; Submit Objects/Resources</a:t>
            </a:r>
          </a:p>
          <a:p>
            <a:pPr lvl="1"/>
            <a:r>
              <a:rPr lang="en-US" dirty="0"/>
              <a:t>No one is reading the guidelines produced by OMA</a:t>
            </a:r>
          </a:p>
          <a:p>
            <a:pPr lvl="1"/>
            <a:r>
              <a:rPr lang="en-US" dirty="0"/>
              <a:t>The staff is picking up the pieces by resolving the issues created</a:t>
            </a:r>
          </a:p>
          <a:p>
            <a:pPr lvl="1"/>
            <a:r>
              <a:rPr lang="en-US" dirty="0"/>
              <a:t>The alternative is to provide assistance to the submitter during the creation of the Object/Resource</a:t>
            </a:r>
          </a:p>
          <a:p>
            <a:pPr lvl="1"/>
            <a:r>
              <a:rPr lang="en-US" dirty="0"/>
              <a:t>A new Creation/Submission Guidelines has been created in the  </a:t>
            </a:r>
            <a:r>
              <a:rPr lang="en-US" dirty="0">
                <a:hlinkClick r:id="rId2"/>
              </a:rPr>
              <a:t>lwm2m-registry wiki</a:t>
            </a:r>
            <a:endParaRPr lang="en-US" dirty="0"/>
          </a:p>
          <a:p>
            <a:pPr lvl="2"/>
            <a:r>
              <a:rPr lang="en-US" dirty="0"/>
              <a:t>The LwM2M Editor Tool will have links for each element that needs to be completed by the submitter. This links will provide assistance on what to do in each step</a:t>
            </a:r>
          </a:p>
          <a:p>
            <a:pPr marL="0" indent="0">
              <a:buNone/>
            </a:pPr>
            <a:r>
              <a:rPr lang="en-US" dirty="0"/>
              <a:t>Status</a:t>
            </a:r>
          </a:p>
          <a:p>
            <a:pPr lvl="1"/>
            <a:r>
              <a:rPr lang="en-US" dirty="0"/>
              <a:t>Pending. Staff will provide the first draft based on the problems found during validation/registration</a:t>
            </a:r>
          </a:p>
          <a:p>
            <a:pPr lvl="1"/>
            <a:r>
              <a:rPr lang="en-US" dirty="0"/>
              <a:t>IPSO WG needs to evaluate the content of these guidelines </a:t>
            </a:r>
            <a:r>
              <a:rPr lang="en-US" dirty="0">
                <a:hlinkClick r:id="rId2"/>
              </a:rPr>
              <a:t>lwm2m-registry wiki</a:t>
            </a:r>
            <a:endParaRPr lang="en-US" dirty="0"/>
          </a:p>
        </p:txBody>
      </p:sp>
    </p:spTree>
    <p:extLst>
      <p:ext uri="{BB962C8B-B14F-4D97-AF65-F5344CB8AC3E}">
        <p14:creationId xmlns:p14="http://schemas.microsoft.com/office/powerpoint/2010/main" val="15528414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AF8519-79BB-924D-9E51-29D3BB23CE6E}"/>
              </a:ext>
            </a:extLst>
          </p:cNvPr>
          <p:cNvSpPr>
            <a:spLocks noGrp="1"/>
          </p:cNvSpPr>
          <p:nvPr>
            <p:ph type="title"/>
          </p:nvPr>
        </p:nvSpPr>
        <p:spPr/>
        <p:txBody>
          <a:bodyPr/>
          <a:lstStyle/>
          <a:p>
            <a:r>
              <a:rPr lang="en-US" dirty="0"/>
              <a:t>Submission of PRs via LwM2M Editor Tool</a:t>
            </a:r>
          </a:p>
        </p:txBody>
      </p:sp>
      <p:sp>
        <p:nvSpPr>
          <p:cNvPr id="3" name="Content Placeholder 2">
            <a:extLst>
              <a:ext uri="{FF2B5EF4-FFF2-40B4-BE49-F238E27FC236}">
                <a16:creationId xmlns:a16="http://schemas.microsoft.com/office/drawing/2014/main" id="{DBDF5269-0F26-FD47-9160-099C9D992CC3}"/>
              </a:ext>
            </a:extLst>
          </p:cNvPr>
          <p:cNvSpPr>
            <a:spLocks noGrp="1"/>
          </p:cNvSpPr>
          <p:nvPr>
            <p:ph idx="1"/>
          </p:nvPr>
        </p:nvSpPr>
        <p:spPr>
          <a:xfrm>
            <a:off x="306388" y="936625"/>
            <a:ext cx="8778875" cy="5383212"/>
          </a:xfrm>
        </p:spPr>
        <p:txBody>
          <a:bodyPr/>
          <a:lstStyle/>
          <a:p>
            <a:pPr marL="0" indent="0">
              <a:buNone/>
            </a:pPr>
            <a:r>
              <a:rPr lang="en-US" sz="2400" dirty="0"/>
              <a:t>Enhance LwM2M Editor Tool</a:t>
            </a:r>
          </a:p>
          <a:p>
            <a:pPr lvl="1"/>
            <a:r>
              <a:rPr lang="en-US" sz="2000" dirty="0"/>
              <a:t>Some of the PRs for new Objects and Resources have to be created by the staff on behalf of the submitter</a:t>
            </a:r>
          </a:p>
          <a:p>
            <a:pPr lvl="1"/>
            <a:r>
              <a:rPr lang="en-US" sz="2000" dirty="0"/>
              <a:t>We need to change that, the staff should not be creating PRs or relaying information between submitter and IPSO WG. </a:t>
            </a:r>
          </a:p>
          <a:p>
            <a:pPr lvl="1"/>
            <a:r>
              <a:rPr lang="en-US" sz="2000" dirty="0"/>
              <a:t>The submitter should be in charge of submitting the PR and engaging with the group</a:t>
            </a:r>
          </a:p>
          <a:p>
            <a:pPr marL="0" indent="-4763">
              <a:buNone/>
            </a:pPr>
            <a:r>
              <a:rPr lang="en-US" sz="2400" dirty="0"/>
              <a:t>New Changes</a:t>
            </a:r>
          </a:p>
          <a:p>
            <a:pPr lvl="2"/>
            <a:r>
              <a:rPr lang="en-US" sz="1800" dirty="0"/>
              <a:t>Force submitters to login into GitHub to submit their Objects/Resources</a:t>
            </a:r>
          </a:p>
          <a:p>
            <a:pPr lvl="2"/>
            <a:r>
              <a:rPr lang="en-US" sz="1800" dirty="0"/>
              <a:t>Allow submissions via the LwM2M Editor Tool</a:t>
            </a:r>
          </a:p>
          <a:p>
            <a:pPr lvl="3"/>
            <a:r>
              <a:rPr lang="en-US" sz="1600" dirty="0"/>
              <a:t>Creation of a new branch for the Object</a:t>
            </a:r>
          </a:p>
          <a:p>
            <a:pPr lvl="3"/>
            <a:r>
              <a:rPr lang="en-US" sz="1600" dirty="0"/>
              <a:t>Submission of PRs via the LwM2M Editor Tool</a:t>
            </a:r>
          </a:p>
          <a:p>
            <a:pPr lvl="3"/>
            <a:r>
              <a:rPr lang="en-US" sz="1600" dirty="0"/>
              <a:t>Validation of the information before submission</a:t>
            </a:r>
          </a:p>
          <a:p>
            <a:pPr marL="0" indent="-3175">
              <a:buNone/>
            </a:pPr>
            <a:r>
              <a:rPr lang="en-US" sz="2400" dirty="0"/>
              <a:t>Status</a:t>
            </a:r>
          </a:p>
          <a:p>
            <a:pPr lvl="1"/>
            <a:r>
              <a:rPr lang="en-US" sz="2000" dirty="0"/>
              <a:t>Pending</a:t>
            </a:r>
          </a:p>
          <a:p>
            <a:pPr lvl="2"/>
            <a:r>
              <a:rPr lang="en-US" sz="1800" dirty="0"/>
              <a:t>We need to clear some of the previous projects before start working on this</a:t>
            </a:r>
          </a:p>
        </p:txBody>
      </p:sp>
    </p:spTree>
    <p:extLst>
      <p:ext uri="{BB962C8B-B14F-4D97-AF65-F5344CB8AC3E}">
        <p14:creationId xmlns:p14="http://schemas.microsoft.com/office/powerpoint/2010/main" val="17354679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29702-B77F-4D4C-B58F-51B63F6ED319}"/>
              </a:ext>
            </a:extLst>
          </p:cNvPr>
          <p:cNvSpPr>
            <a:spLocks noGrp="1"/>
          </p:cNvSpPr>
          <p:nvPr>
            <p:ph type="title"/>
          </p:nvPr>
        </p:nvSpPr>
        <p:spPr/>
        <p:txBody>
          <a:bodyPr/>
          <a:lstStyle/>
          <a:p>
            <a:r>
              <a:rPr lang="en-US" dirty="0"/>
              <a:t>Removing Object Version from File Name</a:t>
            </a:r>
          </a:p>
        </p:txBody>
      </p:sp>
      <p:sp>
        <p:nvSpPr>
          <p:cNvPr id="3" name="Content Placeholder 2">
            <a:extLst>
              <a:ext uri="{FF2B5EF4-FFF2-40B4-BE49-F238E27FC236}">
                <a16:creationId xmlns:a16="http://schemas.microsoft.com/office/drawing/2014/main" id="{78D5E7FE-5B95-B14C-ABC9-1C14CD8ED771}"/>
              </a:ext>
            </a:extLst>
          </p:cNvPr>
          <p:cNvSpPr>
            <a:spLocks noGrp="1"/>
          </p:cNvSpPr>
          <p:nvPr>
            <p:ph idx="1"/>
          </p:nvPr>
        </p:nvSpPr>
        <p:spPr/>
        <p:txBody>
          <a:bodyPr/>
          <a:lstStyle/>
          <a:p>
            <a:pPr marL="0" indent="0">
              <a:buNone/>
            </a:pPr>
            <a:r>
              <a:rPr lang="en-US" dirty="0"/>
              <a:t>New repository for “lwm2m-registry”</a:t>
            </a:r>
          </a:p>
          <a:p>
            <a:pPr lvl="1"/>
            <a:r>
              <a:rPr lang="en-US" dirty="0"/>
              <a:t>In order to remove the Object Version from the file name, the staff needs to build a new repository:</a:t>
            </a:r>
          </a:p>
          <a:p>
            <a:pPr lvl="2"/>
            <a:r>
              <a:rPr lang="en-US" dirty="0"/>
              <a:t>Old versions will be moved to the the “Release” function</a:t>
            </a:r>
          </a:p>
          <a:p>
            <a:pPr lvl="2"/>
            <a:r>
              <a:rPr lang="en-US" dirty="0"/>
              <a:t>Latest versions of the Objects will be stored in the branch</a:t>
            </a:r>
          </a:p>
          <a:p>
            <a:pPr lvl="1"/>
            <a:r>
              <a:rPr lang="en-US" dirty="0"/>
              <a:t>Update the applications that use the content in the </a:t>
            </a:r>
            <a:r>
              <a:rPr lang="en-US" dirty="0" err="1"/>
              <a:t>DDF.xml</a:t>
            </a:r>
            <a:r>
              <a:rPr lang="en-US" dirty="0"/>
              <a:t> file (the content of the </a:t>
            </a:r>
            <a:r>
              <a:rPr lang="en-US" dirty="0" err="1"/>
              <a:t>DDF.xml</a:t>
            </a:r>
            <a:r>
              <a:rPr lang="en-US" dirty="0"/>
              <a:t> will change)</a:t>
            </a:r>
          </a:p>
          <a:p>
            <a:pPr marL="0" indent="-3175">
              <a:buNone/>
            </a:pPr>
            <a:r>
              <a:rPr lang="en-US" dirty="0"/>
              <a:t>Status </a:t>
            </a:r>
          </a:p>
          <a:p>
            <a:pPr lvl="1"/>
            <a:r>
              <a:rPr lang="en-US" dirty="0"/>
              <a:t>Finalizing requirements </a:t>
            </a:r>
          </a:p>
          <a:p>
            <a:pPr lvl="2"/>
            <a:r>
              <a:rPr lang="en-US" dirty="0"/>
              <a:t>New GitHub repository for the registry</a:t>
            </a:r>
          </a:p>
          <a:p>
            <a:pPr lvl="2"/>
            <a:r>
              <a:rPr lang="en-US" dirty="0"/>
              <a:t>Changes to the current tools</a:t>
            </a:r>
          </a:p>
          <a:p>
            <a:pPr lvl="2"/>
            <a:r>
              <a:rPr lang="en-US" dirty="0"/>
              <a:t> New version of the LwM2M API</a:t>
            </a:r>
          </a:p>
          <a:p>
            <a:pPr marL="0" indent="-3175">
              <a:buNone/>
            </a:pPr>
            <a:r>
              <a:rPr lang="en-US" sz="1600" dirty="0"/>
              <a:t>Note: we have just created a new repo for “lwm2m-objects”, the repo used by DMSE to create their LwM2M Objects (without object version in the file name)</a:t>
            </a:r>
          </a:p>
        </p:txBody>
      </p:sp>
    </p:spTree>
    <p:extLst>
      <p:ext uri="{BB962C8B-B14F-4D97-AF65-F5344CB8AC3E}">
        <p14:creationId xmlns:p14="http://schemas.microsoft.com/office/powerpoint/2010/main" val="3216662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18CD9-4CD7-8942-B1D7-C780EEADFE55}"/>
              </a:ext>
            </a:extLst>
          </p:cNvPr>
          <p:cNvSpPr>
            <a:spLocks noGrp="1"/>
          </p:cNvSpPr>
          <p:nvPr>
            <p:ph type="title"/>
          </p:nvPr>
        </p:nvSpPr>
        <p:spPr>
          <a:xfrm>
            <a:off x="261937" y="3054350"/>
            <a:ext cx="8748712" cy="703262"/>
          </a:xfrm>
        </p:spPr>
        <p:txBody>
          <a:bodyPr/>
          <a:lstStyle/>
          <a:p>
            <a:r>
              <a:rPr lang="en-US" dirty="0"/>
              <a:t>Comments?</a:t>
            </a:r>
          </a:p>
        </p:txBody>
      </p:sp>
    </p:spTree>
    <p:extLst>
      <p:ext uri="{BB962C8B-B14F-4D97-AF65-F5344CB8AC3E}">
        <p14:creationId xmlns:p14="http://schemas.microsoft.com/office/powerpoint/2010/main" val="332869056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3358</TotalTime>
  <Pages>15</Pages>
  <Words>834</Words>
  <Application>Microsoft Macintosh PowerPoint</Application>
  <PresentationFormat>Custom</PresentationFormat>
  <Paragraphs>75</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宋体</vt:lpstr>
      <vt:lpstr>Arial</vt:lpstr>
      <vt:lpstr>Arial Narrow</vt:lpstr>
      <vt:lpstr>Tahoma</vt:lpstr>
      <vt:lpstr>Times New Roman</vt:lpstr>
      <vt:lpstr>OMA Template</vt:lpstr>
      <vt:lpstr>OMA-IPSO-2019-0072-INP_IPSO_Tools_Progress_Update  IPSO Tools Progress Update </vt:lpstr>
      <vt:lpstr>SenML Units</vt:lpstr>
      <vt:lpstr>Validation Extensions</vt:lpstr>
      <vt:lpstr>Context Sensitive Help</vt:lpstr>
      <vt:lpstr>Submission of PRs via LwM2M Editor Tool</vt:lpstr>
      <vt:lpstr>Removing Object Version from File Name</vt:lpstr>
      <vt:lpstr>Comments?</vt:lpstr>
    </vt:vector>
  </TitlesOfParts>
  <Company>OMA</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342</cp:revision>
  <cp:lastPrinted>1999-04-27T06:51:51Z</cp:lastPrinted>
  <dcterms:created xsi:type="dcterms:W3CDTF">2002-03-19T14:05:12Z</dcterms:created>
  <dcterms:modified xsi:type="dcterms:W3CDTF">2019-05-16T00:30:22Z</dcterms:modified>
</cp:coreProperties>
</file>