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13"/>
  </p:notesMasterIdLst>
  <p:handoutMasterIdLst>
    <p:handoutMasterId r:id="rId14"/>
  </p:handoutMasterIdLst>
  <p:sldIdLst>
    <p:sldId id="293" r:id="rId5"/>
    <p:sldId id="324" r:id="rId6"/>
    <p:sldId id="322" r:id="rId7"/>
    <p:sldId id="323" r:id="rId8"/>
    <p:sldId id="325" r:id="rId9"/>
    <p:sldId id="327" r:id="rId10"/>
    <p:sldId id="326" r:id="rId11"/>
    <p:sldId id="321" r:id="rId12"/>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4477D0-EC34-0644-A067-93742BA30EA3}" v="32" dt="2019-08-09T03:51:15.1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212"/>
        <p:guide pos="2949"/>
      </p:guideLst>
    </p:cSldViewPr>
  </p:slideViewPr>
  <p:notesViewPr>
    <p:cSldViewPr snapToGrid="0">
      <p:cViewPr>
        <p:scale>
          <a:sx n="1" d="2"/>
          <a:sy n="1" d="2"/>
        </p:scale>
        <p:origin x="0" y="0"/>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aquin Prado" userId="9c5dd9ab-b55a-490a-aa95-fab5dced1389" providerId="ADAL" clId="{F84477D0-EC34-0644-A067-93742BA30EA3}"/>
    <pc:docChg chg="modSld">
      <pc:chgData name="Joaquin Prado" userId="9c5dd9ab-b55a-490a-aa95-fab5dced1389" providerId="ADAL" clId="{F84477D0-EC34-0644-A067-93742BA30EA3}" dt="2019-08-09T03:51:15.185" v="2" actId="14100"/>
      <pc:docMkLst>
        <pc:docMk/>
      </pc:docMkLst>
      <pc:sldChg chg="modSp">
        <pc:chgData name="Joaquin Prado" userId="9c5dd9ab-b55a-490a-aa95-fab5dced1389" providerId="ADAL" clId="{F84477D0-EC34-0644-A067-93742BA30EA3}" dt="2019-08-09T03:51:15.185" v="2" actId="14100"/>
        <pc:sldMkLst>
          <pc:docMk/>
          <pc:sldMk cId="2531654702" sldId="326"/>
        </pc:sldMkLst>
        <pc:spChg chg="mod">
          <ac:chgData name="Joaquin Prado" userId="9c5dd9ab-b55a-490a-aa95-fab5dced1389" providerId="ADAL" clId="{F84477D0-EC34-0644-A067-93742BA30EA3}" dt="2019-08-09T03:51:15.185" v="2" actId="14100"/>
          <ac:spMkLst>
            <pc:docMk/>
            <pc:sldMk cId="2531654702" sldId="326"/>
            <ac:spMk id="4" creationId="{62028B1F-CA7C-8E4F-AB3D-2E70FE7E61B2}"/>
          </ac:spMkLst>
        </pc:spChg>
      </pc:sldChg>
    </pc:docChg>
  </pc:docChgLst>
  <pc:docChgLst>
    <pc:chgData name="Sean McIlroy" userId="S::smcilroy@omaorg.org::511a5713-cc1e-4688-9bb8-29711bc08582" providerId="AD" clId="Web-{07A33E7B-70AA-DC86-3C1C-5AD8C41C9D56}"/>
    <pc:docChg chg="modSld">
      <pc:chgData name="Sean McIlroy" userId="S::smcilroy@omaorg.org::511a5713-cc1e-4688-9bb8-29711bc08582" providerId="AD" clId="Web-{07A33E7B-70AA-DC86-3C1C-5AD8C41C9D56}" dt="2019-07-22T10:51:05.053" v="7"/>
      <pc:docMkLst>
        <pc:docMk/>
      </pc:docMkLst>
      <pc:sldChg chg="modSp">
        <pc:chgData name="Sean McIlroy" userId="S::smcilroy@omaorg.org::511a5713-cc1e-4688-9bb8-29711bc08582" providerId="AD" clId="Web-{07A33E7B-70AA-DC86-3C1C-5AD8C41C9D56}" dt="2019-07-22T10:51:05.053" v="7"/>
        <pc:sldMkLst>
          <pc:docMk/>
          <pc:sldMk cId="2687035819" sldId="322"/>
        </pc:sldMkLst>
        <pc:graphicFrameChg chg="mod modGraphic">
          <ac:chgData name="Sean McIlroy" userId="S::smcilroy@omaorg.org::511a5713-cc1e-4688-9bb8-29711bc08582" providerId="AD" clId="Web-{07A33E7B-70AA-DC86-3C1C-5AD8C41C9D56}" dt="2019-07-22T10:51:05.053" v="7"/>
          <ac:graphicFrameMkLst>
            <pc:docMk/>
            <pc:sldMk cId="2687035819" sldId="322"/>
            <ac:graphicFrameMk id="4" creationId="{D04283B3-6B0B-3747-B5B7-D5E4D5AFD98C}"/>
          </ac:graphicFrameMkLst>
        </pc:graphicFrameChg>
      </pc:sldChg>
    </pc:docChg>
  </pc:docChgLst>
  <pc:docChgLst>
    <pc:chgData name="John Mudge" userId="S::jmudge@omaorg.org::e34a4bac-3fb7-4b88-8e59-8cf085e7c94d" providerId="AD" clId="Web-{E64C076C-0EE9-4C23-AAC3-FBB70296B9B2}"/>
    <pc:docChg chg="modSld">
      <pc:chgData name="John Mudge" userId="S::jmudge@omaorg.org::e34a4bac-3fb7-4b88-8e59-8cf085e7c94d" providerId="AD" clId="Web-{E64C076C-0EE9-4C23-AAC3-FBB70296B9B2}" dt="2019-07-22T11:02:10.593" v="7" actId="20577"/>
      <pc:docMkLst>
        <pc:docMk/>
      </pc:docMkLst>
      <pc:sldChg chg="modSp">
        <pc:chgData name="John Mudge" userId="S::jmudge@omaorg.org::e34a4bac-3fb7-4b88-8e59-8cf085e7c94d" providerId="AD" clId="Web-{E64C076C-0EE9-4C23-AAC3-FBB70296B9B2}" dt="2019-07-22T11:02:10.593" v="7" actId="20577"/>
        <pc:sldMkLst>
          <pc:docMk/>
          <pc:sldMk cId="1823152175" sldId="324"/>
        </pc:sldMkLst>
        <pc:spChg chg="mod">
          <ac:chgData name="John Mudge" userId="S::jmudge@omaorg.org::e34a4bac-3fb7-4b88-8e59-8cf085e7c94d" providerId="AD" clId="Web-{E64C076C-0EE9-4C23-AAC3-FBB70296B9B2}" dt="2019-07-22T11:02:10.593" v="7" actId="20577"/>
          <ac:spMkLst>
            <pc:docMk/>
            <pc:sldMk cId="1823152175" sldId="324"/>
            <ac:spMk id="3" creationId="{FC1E1F3C-05DA-E444-B311-7234B58FA09A}"/>
          </ac:spMkLst>
        </pc:spChg>
      </pc:sldChg>
    </pc:docChg>
  </pc:docChgLst>
  <pc:docChgLst>
    <pc:chgData name="John Mudge" userId="S::jmudge@omaorg.org::e34a4bac-3fb7-4b88-8e59-8cf085e7c94d" providerId="AD" clId="Web-{9AB8EDD5-D05D-A562-B6DB-E931C8319699}"/>
    <pc:docChg chg="modSld">
      <pc:chgData name="John Mudge" userId="S::jmudge@omaorg.org::e34a4bac-3fb7-4b88-8e59-8cf085e7c94d" providerId="AD" clId="Web-{9AB8EDD5-D05D-A562-B6DB-E931C8319699}" dt="2019-08-08T14:38:41.391" v="7" actId="20577"/>
      <pc:docMkLst>
        <pc:docMk/>
      </pc:docMkLst>
      <pc:sldChg chg="modSp">
        <pc:chgData name="John Mudge" userId="S::jmudge@omaorg.org::e34a4bac-3fb7-4b88-8e59-8cf085e7c94d" providerId="AD" clId="Web-{9AB8EDD5-D05D-A562-B6DB-E931C8319699}" dt="2019-08-08T14:38:41.391" v="7" actId="20577"/>
        <pc:sldMkLst>
          <pc:docMk/>
          <pc:sldMk cId="2531654702" sldId="326"/>
        </pc:sldMkLst>
        <pc:spChg chg="mod">
          <ac:chgData name="John Mudge" userId="S::jmudge@omaorg.org::e34a4bac-3fb7-4b88-8e59-8cf085e7c94d" providerId="AD" clId="Web-{9AB8EDD5-D05D-A562-B6DB-E931C8319699}" dt="2019-08-08T14:38:41.391" v="7" actId="20577"/>
          <ac:spMkLst>
            <pc:docMk/>
            <pc:sldMk cId="2531654702" sldId="326"/>
            <ac:spMk id="3" creationId="{FD0E7FBB-CC83-0144-A8AE-0AAB6F684CAE}"/>
          </ac:spMkLst>
        </pc:spChg>
      </pc:sldChg>
    </pc:docChg>
  </pc:docChgLst>
  <pc:docChgLst>
    <pc:chgData name="Sean McIlroy" userId="S::smcilroy@omaorg.org::511a5713-cc1e-4688-9bb8-29711bc08582" providerId="AD" clId="Web-{EE70701C-3749-751B-C2D4-05F5FCA9CC8A}"/>
    <pc:docChg chg="modSld">
      <pc:chgData name="Sean McIlroy" userId="S::smcilroy@omaorg.org::511a5713-cc1e-4688-9bb8-29711bc08582" providerId="AD" clId="Web-{EE70701C-3749-751B-C2D4-05F5FCA9CC8A}" dt="2019-07-22T11:01:39.227" v="13" actId="20577"/>
      <pc:docMkLst>
        <pc:docMk/>
      </pc:docMkLst>
      <pc:sldChg chg="modSp">
        <pc:chgData name="Sean McIlroy" userId="S::smcilroy@omaorg.org::511a5713-cc1e-4688-9bb8-29711bc08582" providerId="AD" clId="Web-{EE70701C-3749-751B-C2D4-05F5FCA9CC8A}" dt="2019-07-22T11:01:39.227" v="13" actId="20577"/>
        <pc:sldMkLst>
          <pc:docMk/>
          <pc:sldMk cId="2531654702" sldId="326"/>
        </pc:sldMkLst>
        <pc:spChg chg="mod">
          <ac:chgData name="Sean McIlroy" userId="S::smcilroy@omaorg.org::511a5713-cc1e-4688-9bb8-29711bc08582" providerId="AD" clId="Web-{EE70701C-3749-751B-C2D4-05F5FCA9CC8A}" dt="2019-07-22T11:01:39.227" v="13" actId="20577"/>
          <ac:spMkLst>
            <pc:docMk/>
            <pc:sldMk cId="2531654702" sldId="326"/>
            <ac:spMk id="3" creationId="{FD0E7FBB-CC83-0144-A8AE-0AAB6F684CA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55245"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a:ea typeface="宋体" charset="-122"/>
                <a:cs typeface="Times New Roman" charset="0"/>
              </a:rPr>
              <a:t>© 2019 Open Mobile Alliance.</a:t>
            </a:r>
            <a:endParaRPr lang="en-US" altLang="zh-CN" sz="1000" b="1">
              <a:ea typeface="宋体" charset="-122"/>
            </a:endParaRPr>
          </a:p>
          <a:p>
            <a:r>
              <a:rPr lang="en-US" altLang="zh-CN" sz="900" b="1">
                <a:latin typeface="Arial Narrow" pitchFamily="34" charset="0"/>
                <a:ea typeface="宋体" charset="-122"/>
                <a:cs typeface="Times New Roman" charset="0"/>
              </a:rPr>
              <a:t>Used with the permission of the Open Mobile Alliance under the terms as stated in this document.</a:t>
            </a:r>
            <a:endParaRPr lang="en-US" altLang="zh-CN" sz="900" b="1">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a:latin typeface="Arial Narrow" pitchFamily="34" charset="0"/>
                <a:ea typeface="宋体" charset="-122"/>
              </a:rPr>
              <a:t>OMA-IPSO-2019-0090</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a:latin typeface="Arial Narrow" pitchFamily="34" charset="0"/>
                <a:ea typeface="宋体" charset="-122"/>
              </a:rPr>
            </a:br>
            <a:r>
              <a:rPr lang="en-US" altLang="zh-CN" sz="500">
                <a:solidFill>
                  <a:srgbClr val="999999"/>
                </a:solidFill>
                <a:ea typeface="宋体" charset="-122"/>
              </a:rPr>
              <a:t>[OMA-Template-SlideDeck-20190101-I]</a:t>
            </a:r>
            <a:endParaRPr lang="en-US" altLang="zh-CN" sz="1800" b="1">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a:t>1st Level Bullet</a:t>
            </a:r>
          </a:p>
          <a:p>
            <a:pPr lvl="1"/>
            <a:r>
              <a:rPr lang="en-US" altLang="zh-CN"/>
              <a:t>2nd Level Bullet</a:t>
            </a:r>
          </a:p>
          <a:p>
            <a:pPr lvl="2"/>
            <a:r>
              <a:rPr lang="en-US" altLang="zh-CN"/>
              <a:t>3rd Level Bullet</a:t>
            </a:r>
          </a:p>
          <a:p>
            <a:pPr lvl="3"/>
            <a:r>
              <a:rPr lang="en-US" altLang="zh-CN"/>
              <a:t>4th Level Bullet</a:t>
            </a:r>
          </a:p>
          <a:p>
            <a:pPr lvl="4"/>
            <a:r>
              <a:rPr lang="en-US" altLang="zh-CN"/>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a:latin typeface="Tahoma" pitchFamily="34" charset="0"/>
                <a:ea typeface="宋体" charset="-122"/>
              </a:rPr>
              <a:t>	Submitted To:	IPSO</a:t>
            </a:r>
          </a:p>
          <a:p>
            <a:pPr>
              <a:lnSpc>
                <a:spcPct val="95000"/>
              </a:lnSpc>
              <a:spcAft>
                <a:spcPct val="35000"/>
              </a:spcAft>
            </a:pPr>
            <a:r>
              <a:rPr lang="en-US" altLang="zh-CN" b="1">
                <a:latin typeface="Tahoma" pitchFamily="34" charset="0"/>
                <a:ea typeface="宋体" charset="-122"/>
              </a:rPr>
              <a:t>	Date:	22 Jul 2019	</a:t>
            </a:r>
          </a:p>
          <a:p>
            <a:pPr>
              <a:lnSpc>
                <a:spcPct val="95000"/>
              </a:lnSpc>
              <a:spcAft>
                <a:spcPct val="35000"/>
              </a:spcAft>
            </a:pPr>
            <a:r>
              <a:rPr lang="en-US" altLang="zh-CN" b="1">
                <a:latin typeface="Tahoma" pitchFamily="34" charset="0"/>
                <a:ea typeface="宋体" charset="-122"/>
              </a:rPr>
              <a:t>	Availability:	      Public            OMA Confidential</a:t>
            </a:r>
          </a:p>
          <a:p>
            <a:pPr>
              <a:lnSpc>
                <a:spcPct val="95000"/>
              </a:lnSpc>
              <a:spcAft>
                <a:spcPct val="35000"/>
              </a:spcAft>
            </a:pPr>
            <a:r>
              <a:rPr lang="en-US" altLang="zh-CN" b="1">
                <a:latin typeface="Tahoma" pitchFamily="34" charset="0"/>
                <a:ea typeface="宋体" charset="-122"/>
              </a:rPr>
              <a:t>	Contact:	OMA staff</a:t>
            </a:r>
          </a:p>
          <a:p>
            <a:pPr>
              <a:lnSpc>
                <a:spcPct val="95000"/>
              </a:lnSpc>
              <a:spcAft>
                <a:spcPct val="35000"/>
              </a:spcAft>
            </a:pPr>
            <a:r>
              <a:rPr lang="en-US" altLang="zh-CN" b="1">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800" b="0"/>
              <a:t>OMA-IPSO-2019-0090-INP_How_FileName_Versioning_Works_in_OMA</a:t>
            </a:r>
            <a:br>
              <a:rPr lang="en-US" sz="1800" b="0"/>
            </a:br>
            <a:br>
              <a:rPr lang="en-US" sz="1800" b="0"/>
            </a:br>
            <a:r>
              <a:rPr lang="en-US"/>
              <a:t>Versioning in OMA</a:t>
            </a:r>
            <a:br>
              <a:rPr lang="en-US" altLang="zh-CN">
                <a:ea typeface="宋体" charset="-122"/>
              </a:rPr>
            </a:br>
            <a:endParaRPr lang="en-US" altLang="zh-CN" sz="180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a:p>
          <a:p>
            <a:r>
              <a:rPr lang="en-GB" altLang="zh-CN" sz="90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a:p>
          <a:p>
            <a:r>
              <a:rPr lang="en-GB" altLang="zh-CN" sz="900"/>
              <a:t>THIS DOCUMENT IS PROVIDED ON AN "AS IS" "AS AVAILABLE" AND "WITH ALL FAULTS" BASIS.</a:t>
            </a:r>
            <a:endParaRPr lang="en-US" altLang="zh-CN" sz="90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a:t>
            </a:r>
            <a:r>
              <a:rPr lang="en-US" altLang="zh-CN" sz="900" err="1">
                <a:ea typeface="宋体" charset="-122"/>
                <a:cs typeface="Times New Roman" charset="0"/>
              </a:rPr>
              <a:t>endeavours</a:t>
            </a:r>
            <a:r>
              <a:rPr lang="en-US" altLang="zh-CN" sz="90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F83A0-1A38-FA4B-B75E-932385CB716E}"/>
              </a:ext>
            </a:extLst>
          </p:cNvPr>
          <p:cNvSpPr>
            <a:spLocks noGrp="1"/>
          </p:cNvSpPr>
          <p:nvPr>
            <p:ph type="title"/>
          </p:nvPr>
        </p:nvSpPr>
        <p:spPr/>
        <p:txBody>
          <a:bodyPr/>
          <a:lstStyle/>
          <a:p>
            <a:r>
              <a:rPr lang="en-US"/>
              <a:t>Introduction</a:t>
            </a:r>
          </a:p>
        </p:txBody>
      </p:sp>
      <p:sp>
        <p:nvSpPr>
          <p:cNvPr id="3" name="Content Placeholder 2">
            <a:extLst>
              <a:ext uri="{FF2B5EF4-FFF2-40B4-BE49-F238E27FC236}">
                <a16:creationId xmlns:a16="http://schemas.microsoft.com/office/drawing/2014/main" id="{FC1E1F3C-05DA-E444-B311-7234B58FA09A}"/>
              </a:ext>
            </a:extLst>
          </p:cNvPr>
          <p:cNvSpPr>
            <a:spLocks noGrp="1"/>
          </p:cNvSpPr>
          <p:nvPr>
            <p:ph idx="1"/>
          </p:nvPr>
        </p:nvSpPr>
        <p:spPr/>
        <p:txBody>
          <a:bodyPr/>
          <a:lstStyle/>
          <a:p>
            <a:pPr marL="0" indent="0">
              <a:buNone/>
            </a:pPr>
            <a:r>
              <a:rPr lang="en-US"/>
              <a:t>OMA has a well defined process to name the version of the </a:t>
            </a:r>
            <a:r>
              <a:rPr lang="en-US">
                <a:ea typeface="+mn-lt"/>
                <a:cs typeface="+mn-lt"/>
              </a:rPr>
              <a:t>permanent </a:t>
            </a:r>
            <a:r>
              <a:rPr lang="en-US"/>
              <a:t>documents and Enablers.</a:t>
            </a:r>
          </a:p>
          <a:p>
            <a:pPr marL="0" indent="0">
              <a:buNone/>
            </a:pPr>
            <a:endParaRPr lang="en-US"/>
          </a:p>
          <a:p>
            <a:pPr marL="0" indent="0">
              <a:buNone/>
            </a:pPr>
            <a:r>
              <a:rPr lang="en-US"/>
              <a:t>        OMA-&lt;doctype&gt;-&lt;docTitle&gt;-&lt;Vers&gt;-yyyymmdd-&lt;status&gt;</a:t>
            </a:r>
          </a:p>
          <a:p>
            <a:pPr marL="0" indent="0">
              <a:buNone/>
            </a:pPr>
            <a:endParaRPr lang="en-US"/>
          </a:p>
          <a:p>
            <a:pPr marL="0" indent="0">
              <a:buNone/>
            </a:pPr>
            <a:r>
              <a:rPr lang="en-US"/>
              <a:t>In this presentation we will describe the OMA definition of permanent document/Enabler Version and compare it with the definition of the LwM2M Object Version</a:t>
            </a:r>
          </a:p>
          <a:p>
            <a:pPr marL="0" indent="0">
              <a:buNone/>
            </a:pPr>
            <a:endParaRPr lang="en-US"/>
          </a:p>
          <a:p>
            <a:pPr marL="0" indent="0">
              <a:buNone/>
            </a:pPr>
            <a:r>
              <a:rPr lang="en-US"/>
              <a:t>                                 &lt;</a:t>
            </a:r>
            <a:r>
              <a:rPr lang="en-US" err="1"/>
              <a:t>Vers</a:t>
            </a:r>
            <a:r>
              <a:rPr lang="en-US"/>
              <a:t>&gt; = ”V”&lt;x&gt;”_”&lt;y&gt;{“_”z}</a:t>
            </a:r>
          </a:p>
          <a:p>
            <a:endParaRPr lang="en-US"/>
          </a:p>
        </p:txBody>
      </p:sp>
    </p:spTree>
    <p:extLst>
      <p:ext uri="{BB962C8B-B14F-4D97-AF65-F5344CB8AC3E}">
        <p14:creationId xmlns:p14="http://schemas.microsoft.com/office/powerpoint/2010/main" val="1823152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7F79C-61EF-1947-B08C-8C5E796B132F}"/>
              </a:ext>
            </a:extLst>
          </p:cNvPr>
          <p:cNvSpPr>
            <a:spLocks noGrp="1"/>
          </p:cNvSpPr>
          <p:nvPr>
            <p:ph type="title"/>
          </p:nvPr>
        </p:nvSpPr>
        <p:spPr/>
        <p:txBody>
          <a:bodyPr/>
          <a:lstStyle/>
          <a:p>
            <a:r>
              <a:rPr lang="en-US"/>
              <a:t>OMA Version</a:t>
            </a:r>
          </a:p>
        </p:txBody>
      </p:sp>
      <p:graphicFrame>
        <p:nvGraphicFramePr>
          <p:cNvPr id="4" name="Table 3">
            <a:extLst>
              <a:ext uri="{FF2B5EF4-FFF2-40B4-BE49-F238E27FC236}">
                <a16:creationId xmlns:a16="http://schemas.microsoft.com/office/drawing/2014/main" id="{D04283B3-6B0B-3747-B5B7-D5E4D5AFD98C}"/>
              </a:ext>
            </a:extLst>
          </p:cNvPr>
          <p:cNvGraphicFramePr>
            <a:graphicFrameLocks noGrp="1"/>
          </p:cNvGraphicFramePr>
          <p:nvPr>
            <p:extLst>
              <p:ext uri="{D42A27DB-BD31-4B8C-83A1-F6EECF244321}">
                <p14:modId xmlns:p14="http://schemas.microsoft.com/office/powerpoint/2010/main" val="204131166"/>
              </p:ext>
            </p:extLst>
          </p:nvPr>
        </p:nvGraphicFramePr>
        <p:xfrm>
          <a:off x="184944" y="1073150"/>
          <a:ext cx="8991600" cy="5034280"/>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3254721043"/>
                    </a:ext>
                  </a:extLst>
                </a:gridCol>
                <a:gridCol w="2209800">
                  <a:extLst>
                    <a:ext uri="{9D8B030D-6E8A-4147-A177-3AD203B41FA5}">
                      <a16:colId xmlns:a16="http://schemas.microsoft.com/office/drawing/2014/main" val="1797881349"/>
                    </a:ext>
                  </a:extLst>
                </a:gridCol>
                <a:gridCol w="5562600">
                  <a:extLst>
                    <a:ext uri="{9D8B030D-6E8A-4147-A177-3AD203B41FA5}">
                      <a16:colId xmlns:a16="http://schemas.microsoft.com/office/drawing/2014/main" val="1304822276"/>
                    </a:ext>
                  </a:extLst>
                </a:gridCol>
              </a:tblGrid>
              <a:tr h="370840">
                <a:tc>
                  <a:txBody>
                    <a:bodyPr/>
                    <a:lstStyle/>
                    <a:p>
                      <a:pPr algn="ctr"/>
                      <a:r>
                        <a:rPr lang="en-US"/>
                        <a:t>Version</a:t>
                      </a:r>
                    </a:p>
                  </a:txBody>
                  <a:tcPr/>
                </a:tc>
                <a:tc>
                  <a:txBody>
                    <a:bodyPr/>
                    <a:lstStyle/>
                    <a:p>
                      <a:pPr algn="ctr"/>
                      <a:r>
                        <a:rPr lang="en-US"/>
                        <a:t>Use</a:t>
                      </a:r>
                    </a:p>
                  </a:txBody>
                  <a:tcPr/>
                </a:tc>
                <a:tc>
                  <a:txBody>
                    <a:bodyPr/>
                    <a:lstStyle/>
                    <a:p>
                      <a:pPr algn="ctr"/>
                      <a:r>
                        <a:rPr lang="en-US"/>
                        <a:t>Description</a:t>
                      </a:r>
                    </a:p>
                  </a:txBody>
                  <a:tcPr/>
                </a:tc>
                <a:extLst>
                  <a:ext uri="{0D108BD9-81ED-4DB2-BD59-A6C34878D82A}">
                    <a16:rowId xmlns:a16="http://schemas.microsoft.com/office/drawing/2014/main" val="2717586610"/>
                  </a:ext>
                </a:extLst>
              </a:tr>
              <a:tr h="370840">
                <a:tc>
                  <a:txBody>
                    <a:bodyPr/>
                    <a:lstStyle/>
                    <a:p>
                      <a:pPr algn="ctr"/>
                      <a:r>
                        <a:rPr lang="en-US"/>
                        <a:t>x</a:t>
                      </a:r>
                    </a:p>
                  </a:txBody>
                  <a:tcPr/>
                </a:tc>
                <a:tc>
                  <a:txBody>
                    <a:bodyPr/>
                    <a:lstStyle/>
                    <a:p>
                      <a:r>
                        <a:rPr lang="en-US"/>
                        <a:t>Major Version Indicator</a:t>
                      </a:r>
                    </a:p>
                    <a:p>
                      <a:pPr algn="ctr"/>
                      <a:r>
                        <a:rPr lang="en-US" sz="1400" i="1"/>
                        <a:t>(mandatory)</a:t>
                      </a:r>
                    </a:p>
                  </a:txBody>
                  <a:tcPr/>
                </a:tc>
                <a:tc>
                  <a:txBody>
                    <a:bodyPr/>
                    <a:lstStyle/>
                    <a:p>
                      <a:r>
                        <a:rPr lang="en-GB" sz="1800" kern="1200">
                          <a:solidFill>
                            <a:schemeClr val="accent1">
                              <a:lumMod val="75000"/>
                            </a:schemeClr>
                          </a:solidFill>
                          <a:effectLst/>
                          <a:latin typeface="+mn-lt"/>
                          <a:ea typeface="+mn-ea"/>
                          <a:cs typeface="+mn-cs"/>
                        </a:rPr>
                        <a:t>Major versions contain major feature additions</a:t>
                      </a:r>
                      <a:r>
                        <a:rPr lang="en-GB" sz="1800" kern="1200">
                          <a:solidFill>
                            <a:schemeClr val="dk1"/>
                          </a:solidFill>
                          <a:effectLst/>
                          <a:latin typeface="+mn-lt"/>
                          <a:ea typeface="+mn-ea"/>
                          <a:cs typeface="+mn-cs"/>
                        </a:rPr>
                        <a:t>; </a:t>
                      </a:r>
                      <a:r>
                        <a:rPr lang="en-GB" sz="1800" kern="1200">
                          <a:solidFill>
                            <a:schemeClr val="accent1">
                              <a:lumMod val="75000"/>
                            </a:schemeClr>
                          </a:solidFill>
                          <a:effectLst/>
                          <a:latin typeface="+mn-lt"/>
                          <a:ea typeface="+mn-ea"/>
                          <a:cs typeface="+mn-cs"/>
                        </a:rPr>
                        <a:t>MAY contain incompatibilities</a:t>
                      </a:r>
                      <a:r>
                        <a:rPr lang="en-GB" sz="1800" kern="1200">
                          <a:solidFill>
                            <a:schemeClr val="dk1"/>
                          </a:solidFill>
                          <a:effectLst/>
                          <a:latin typeface="+mn-lt"/>
                          <a:ea typeface="+mn-ea"/>
                          <a:cs typeface="+mn-cs"/>
                        </a:rPr>
                        <a:t> with previous document or specification revisions; and </a:t>
                      </a:r>
                      <a:r>
                        <a:rPr lang="en-GB" sz="1800" kern="1200">
                          <a:solidFill>
                            <a:schemeClr val="accent1">
                              <a:lumMod val="75000"/>
                            </a:schemeClr>
                          </a:solidFill>
                          <a:effectLst/>
                          <a:latin typeface="+mn-lt"/>
                          <a:ea typeface="+mn-ea"/>
                          <a:cs typeface="+mn-cs"/>
                        </a:rPr>
                        <a:t>MAY change, drop, or replace existing interfaces</a:t>
                      </a:r>
                      <a:r>
                        <a:rPr lang="en-GB" sz="1800" kern="1200">
                          <a:solidFill>
                            <a:schemeClr val="dk1"/>
                          </a:solidFill>
                          <a:effectLst/>
                          <a:latin typeface="+mn-lt"/>
                          <a:ea typeface="+mn-ea"/>
                          <a:cs typeface="+mn-cs"/>
                        </a:rPr>
                        <a:t>. </a:t>
                      </a:r>
                      <a:endParaRPr lang="en-US"/>
                    </a:p>
                  </a:txBody>
                  <a:tcPr/>
                </a:tc>
                <a:extLst>
                  <a:ext uri="{0D108BD9-81ED-4DB2-BD59-A6C34878D82A}">
                    <a16:rowId xmlns:a16="http://schemas.microsoft.com/office/drawing/2014/main" val="2110566252"/>
                  </a:ext>
                </a:extLst>
              </a:tr>
              <a:tr h="370840">
                <a:tc>
                  <a:txBody>
                    <a:bodyPr/>
                    <a:lstStyle/>
                    <a:p>
                      <a:pPr algn="ctr"/>
                      <a:r>
                        <a:rPr lang="en-US"/>
                        <a:t>y</a:t>
                      </a:r>
                    </a:p>
                  </a:txBody>
                  <a:tcPr/>
                </a:tc>
                <a:tc>
                  <a:txBody>
                    <a:bodyPr/>
                    <a:lstStyle/>
                    <a:p>
                      <a:r>
                        <a:rPr lang="en-US"/>
                        <a:t>Minor Version Indicator</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i="1"/>
                        <a:t>(mandatory)</a:t>
                      </a:r>
                    </a:p>
                    <a:p>
                      <a:endParaRPr lang="en-US"/>
                    </a:p>
                  </a:txBody>
                  <a:tcPr/>
                </a:tc>
                <a:tc>
                  <a:txBody>
                    <a:bodyPr/>
                    <a:lstStyle/>
                    <a:p>
                      <a:r>
                        <a:rPr lang="en-GB" sz="1800" kern="1200">
                          <a:solidFill>
                            <a:schemeClr val="dk1"/>
                          </a:solidFill>
                          <a:effectLst/>
                          <a:latin typeface="+mn-lt"/>
                          <a:ea typeface="+mn-ea"/>
                          <a:cs typeface="+mn-cs"/>
                        </a:rPr>
                        <a:t>Identify minor version of the document. </a:t>
                      </a:r>
                    </a:p>
                    <a:p>
                      <a:r>
                        <a:rPr lang="en-GB" sz="1800" kern="1200">
                          <a:solidFill>
                            <a:schemeClr val="accent1">
                              <a:lumMod val="75000"/>
                            </a:schemeClr>
                          </a:solidFill>
                          <a:effectLst/>
                          <a:latin typeface="+mn-lt"/>
                          <a:ea typeface="+mn-ea"/>
                          <a:cs typeface="+mn-cs"/>
                        </a:rPr>
                        <a:t>It is incremented every time a minor change is made to the approved document version</a:t>
                      </a:r>
                      <a:r>
                        <a:rPr lang="en-GB" sz="1800" kern="1200">
                          <a:solidFill>
                            <a:schemeClr val="dk1"/>
                          </a:solidFill>
                          <a:effectLst/>
                          <a:latin typeface="+mn-lt"/>
                          <a:ea typeface="+mn-ea"/>
                          <a:cs typeface="+mn-cs"/>
                        </a:rPr>
                        <a:t>. </a:t>
                      </a:r>
                      <a:r>
                        <a:rPr lang="en-GB" sz="1800" kern="1200">
                          <a:solidFill>
                            <a:schemeClr val="accent1">
                              <a:lumMod val="75000"/>
                            </a:schemeClr>
                          </a:solidFill>
                          <a:effectLst/>
                          <a:latin typeface="+mn-lt"/>
                          <a:ea typeface="+mn-ea"/>
                          <a:cs typeface="+mn-cs"/>
                        </a:rPr>
                        <a:t>Minor</a:t>
                      </a:r>
                      <a:r>
                        <a:rPr lang="en-GB" sz="1800" kern="1200">
                          <a:solidFill>
                            <a:schemeClr val="dk1"/>
                          </a:solidFill>
                          <a:effectLst/>
                          <a:latin typeface="+mn-lt"/>
                          <a:ea typeface="+mn-ea"/>
                          <a:cs typeface="+mn-cs"/>
                        </a:rPr>
                        <a:t> versions MAY contain minor feature additions, be compatible with the preceding </a:t>
                      </a:r>
                      <a:r>
                        <a:rPr lang="en-GB" sz="1800" kern="1200" err="1">
                          <a:solidFill>
                            <a:schemeClr val="dk1"/>
                          </a:solidFill>
                          <a:effectLst/>
                          <a:latin typeface="+mn-lt"/>
                          <a:ea typeface="+mn-ea"/>
                          <a:cs typeface="+mn-cs"/>
                        </a:rPr>
                        <a:t>Major_Minor</a:t>
                      </a:r>
                      <a:r>
                        <a:rPr lang="en-GB" sz="1800" kern="1200">
                          <a:solidFill>
                            <a:schemeClr val="dk1"/>
                          </a:solidFill>
                          <a:effectLst/>
                          <a:latin typeface="+mn-lt"/>
                          <a:ea typeface="+mn-ea"/>
                          <a:cs typeface="+mn-cs"/>
                        </a:rPr>
                        <a:t> specification revision, and MAY provide evolving interfaces.  </a:t>
                      </a:r>
                      <a:endParaRPr lang="en-US"/>
                    </a:p>
                  </a:txBody>
                  <a:tcPr/>
                </a:tc>
                <a:extLst>
                  <a:ext uri="{0D108BD9-81ED-4DB2-BD59-A6C34878D82A}">
                    <a16:rowId xmlns:a16="http://schemas.microsoft.com/office/drawing/2014/main" val="1536468993"/>
                  </a:ext>
                </a:extLst>
              </a:tr>
              <a:tr h="370840">
                <a:tc>
                  <a:txBody>
                    <a:bodyPr/>
                    <a:lstStyle/>
                    <a:p>
                      <a:pPr algn="ctr"/>
                      <a:r>
                        <a:rPr lang="en-US"/>
                        <a:t>z</a:t>
                      </a:r>
                    </a:p>
                  </a:txBody>
                  <a:tcPr/>
                </a:tc>
                <a:tc>
                  <a:txBody>
                    <a:bodyPr/>
                    <a:lstStyle/>
                    <a:p>
                      <a:r>
                        <a:rPr lang="en-US"/>
                        <a:t>Service Indicator</a:t>
                      </a:r>
                    </a:p>
                    <a:p>
                      <a:pPr algn="ctr"/>
                      <a:r>
                        <a:rPr lang="en-US" sz="1400" i="1"/>
                        <a:t>(Optional on first release)</a:t>
                      </a:r>
                    </a:p>
                  </a:txBody>
                  <a:tcPr/>
                </a:tc>
                <a:tc>
                  <a:txBody>
                    <a:bodyPr/>
                    <a:lstStyle/>
                    <a:p>
                      <a:r>
                        <a:rPr lang="en-GB" sz="1800" kern="1200">
                          <a:solidFill>
                            <a:schemeClr val="dk1"/>
                          </a:solidFill>
                          <a:effectLst/>
                          <a:latin typeface="+mn-lt"/>
                          <a:ea typeface="+mn-ea"/>
                          <a:cs typeface="+mn-cs"/>
                        </a:rPr>
                        <a:t>Incremented every time a corrective update is made to the Approved (not Candidate) document version by the WG.</a:t>
                      </a:r>
                      <a:endParaRPr lang="en-US" sz="1800" kern="1200">
                        <a:solidFill>
                          <a:schemeClr val="dk1"/>
                        </a:solidFill>
                        <a:effectLst/>
                        <a:latin typeface="+mn-lt"/>
                        <a:ea typeface="+mn-ea"/>
                        <a:cs typeface="+mn-cs"/>
                      </a:endParaRPr>
                    </a:p>
                    <a:p>
                      <a:r>
                        <a:rPr lang="en-GB" sz="1800" kern="1200">
                          <a:solidFill>
                            <a:schemeClr val="dk1"/>
                          </a:solidFill>
                          <a:effectLst/>
                          <a:latin typeface="+mn-lt"/>
                          <a:ea typeface="+mn-ea"/>
                          <a:cs typeface="+mn-cs"/>
                        </a:rPr>
                        <a:t>The first service indicator release SHALL be “_1” for any </a:t>
                      </a:r>
                      <a:r>
                        <a:rPr lang="en-GB" sz="1800" kern="1200" err="1">
                          <a:solidFill>
                            <a:schemeClr val="dk1"/>
                          </a:solidFill>
                          <a:effectLst/>
                          <a:latin typeface="+mn-lt"/>
                          <a:ea typeface="+mn-ea"/>
                          <a:cs typeface="+mn-cs"/>
                        </a:rPr>
                        <a:t>Major_Minor</a:t>
                      </a:r>
                      <a:r>
                        <a:rPr lang="en-GB" sz="1800" kern="1200">
                          <a:solidFill>
                            <a:schemeClr val="dk1"/>
                          </a:solidFill>
                          <a:effectLst/>
                          <a:latin typeface="+mn-lt"/>
                          <a:ea typeface="+mn-ea"/>
                          <a:cs typeface="+mn-cs"/>
                        </a:rPr>
                        <a:t> release.</a:t>
                      </a:r>
                      <a:endParaRPr lang="en-US" sz="1800" kern="1200">
                        <a:solidFill>
                          <a:schemeClr val="dk1"/>
                        </a:solidFill>
                        <a:effectLst/>
                        <a:latin typeface="+mn-lt"/>
                        <a:ea typeface="+mn-ea"/>
                        <a:cs typeface="+mn-cs"/>
                      </a:endParaRPr>
                    </a:p>
                    <a:p>
                      <a:r>
                        <a:rPr lang="en-GB" sz="1800" kern="1200">
                          <a:solidFill>
                            <a:schemeClr val="dk1"/>
                          </a:solidFill>
                          <a:effectLst/>
                          <a:latin typeface="+mn-lt"/>
                          <a:ea typeface="+mn-ea"/>
                          <a:cs typeface="+mn-cs"/>
                        </a:rPr>
                        <a:t>Service indicators are intended to be compatible with the </a:t>
                      </a:r>
                      <a:r>
                        <a:rPr lang="en-GB" sz="1800" kern="1200" err="1">
                          <a:solidFill>
                            <a:schemeClr val="dk1"/>
                          </a:solidFill>
                          <a:effectLst/>
                          <a:latin typeface="+mn-lt"/>
                          <a:ea typeface="+mn-ea"/>
                          <a:cs typeface="+mn-cs"/>
                        </a:rPr>
                        <a:t>Major_Minor</a:t>
                      </a:r>
                      <a:r>
                        <a:rPr lang="en-GB" sz="1800" kern="1200">
                          <a:solidFill>
                            <a:schemeClr val="dk1"/>
                          </a:solidFill>
                          <a:effectLst/>
                          <a:latin typeface="+mn-lt"/>
                          <a:ea typeface="+mn-ea"/>
                          <a:cs typeface="+mn-cs"/>
                        </a:rPr>
                        <a:t> release they relate to but add bug fixes. </a:t>
                      </a:r>
                      <a:r>
                        <a:rPr lang="en-GB" sz="1800" kern="1200">
                          <a:solidFill>
                            <a:schemeClr val="accent1">
                              <a:lumMod val="75000"/>
                            </a:schemeClr>
                          </a:solidFill>
                          <a:effectLst/>
                          <a:latin typeface="+mn-lt"/>
                          <a:ea typeface="+mn-ea"/>
                          <a:cs typeface="+mn-cs"/>
                        </a:rPr>
                        <a:t>No new functions will be added through the release of Service Indicators.</a:t>
                      </a:r>
                      <a:r>
                        <a:rPr lang="en-US">
                          <a:solidFill>
                            <a:schemeClr val="accent1">
                              <a:lumMod val="75000"/>
                            </a:schemeClr>
                          </a:solidFill>
                          <a:effectLst/>
                        </a:rPr>
                        <a:t> </a:t>
                      </a:r>
                      <a:endParaRPr lang="en-US">
                        <a:solidFill>
                          <a:schemeClr val="accent1">
                            <a:lumMod val="75000"/>
                          </a:schemeClr>
                        </a:solidFill>
                      </a:endParaRPr>
                    </a:p>
                  </a:txBody>
                  <a:tcPr/>
                </a:tc>
                <a:extLst>
                  <a:ext uri="{0D108BD9-81ED-4DB2-BD59-A6C34878D82A}">
                    <a16:rowId xmlns:a16="http://schemas.microsoft.com/office/drawing/2014/main" val="1657363533"/>
                  </a:ext>
                </a:extLst>
              </a:tr>
            </a:tbl>
          </a:graphicData>
        </a:graphic>
      </p:graphicFrame>
    </p:spTree>
    <p:extLst>
      <p:ext uri="{BB962C8B-B14F-4D97-AF65-F5344CB8AC3E}">
        <p14:creationId xmlns:p14="http://schemas.microsoft.com/office/powerpoint/2010/main" val="26870358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A89A8-E6E3-4543-8AD6-AF8373A7FB1A}"/>
              </a:ext>
            </a:extLst>
          </p:cNvPr>
          <p:cNvSpPr>
            <a:spLocks noGrp="1"/>
          </p:cNvSpPr>
          <p:nvPr>
            <p:ph type="title"/>
          </p:nvPr>
        </p:nvSpPr>
        <p:spPr/>
        <p:txBody>
          <a:bodyPr/>
          <a:lstStyle/>
          <a:p>
            <a:r>
              <a:rPr lang="en-US"/>
              <a:t>LwM2M Object Versioning</a:t>
            </a:r>
          </a:p>
        </p:txBody>
      </p:sp>
      <p:sp>
        <p:nvSpPr>
          <p:cNvPr id="3" name="Content Placeholder 2">
            <a:extLst>
              <a:ext uri="{FF2B5EF4-FFF2-40B4-BE49-F238E27FC236}">
                <a16:creationId xmlns:a16="http://schemas.microsoft.com/office/drawing/2014/main" id="{B28C07B8-A9A1-7D43-AC54-05164EF3CE10}"/>
              </a:ext>
            </a:extLst>
          </p:cNvPr>
          <p:cNvSpPr>
            <a:spLocks noGrp="1"/>
          </p:cNvSpPr>
          <p:nvPr>
            <p:ph idx="1"/>
          </p:nvPr>
        </p:nvSpPr>
        <p:spPr/>
        <p:txBody>
          <a:bodyPr/>
          <a:lstStyle/>
          <a:p>
            <a:pPr marL="0" indent="0">
              <a:buNone/>
            </a:pPr>
            <a:r>
              <a:rPr lang="en-US"/>
              <a:t>According to OMA TS LwM2M v1.1.1, section “7.2 Object Versioning”</a:t>
            </a:r>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r>
              <a:rPr lang="en-US"/>
              <a:t>Note: This description should be improved in order to avoid misunderstandings. </a:t>
            </a:r>
          </a:p>
        </p:txBody>
      </p:sp>
      <p:graphicFrame>
        <p:nvGraphicFramePr>
          <p:cNvPr id="4" name="Table 3">
            <a:extLst>
              <a:ext uri="{FF2B5EF4-FFF2-40B4-BE49-F238E27FC236}">
                <a16:creationId xmlns:a16="http://schemas.microsoft.com/office/drawing/2014/main" id="{DCA9B845-C11B-7D42-B1EA-7F21E85A18E0}"/>
              </a:ext>
            </a:extLst>
          </p:cNvPr>
          <p:cNvGraphicFramePr>
            <a:graphicFrameLocks noGrp="1"/>
          </p:cNvGraphicFramePr>
          <p:nvPr>
            <p:extLst>
              <p:ext uri="{D42A27DB-BD31-4B8C-83A1-F6EECF244321}">
                <p14:modId xmlns:p14="http://schemas.microsoft.com/office/powerpoint/2010/main" val="3710735004"/>
              </p:ext>
            </p:extLst>
          </p:nvPr>
        </p:nvGraphicFramePr>
        <p:xfrm>
          <a:off x="549274" y="1911350"/>
          <a:ext cx="8504238" cy="2748280"/>
        </p:xfrm>
        <a:graphic>
          <a:graphicData uri="http://schemas.openxmlformats.org/drawingml/2006/table">
            <a:tbl>
              <a:tblPr firstRow="1" bandRow="1">
                <a:tableStyleId>{5C22544A-7EE6-4342-B048-85BDC9FD1C3A}</a:tableStyleId>
              </a:tblPr>
              <a:tblGrid>
                <a:gridCol w="1600200">
                  <a:extLst>
                    <a:ext uri="{9D8B030D-6E8A-4147-A177-3AD203B41FA5}">
                      <a16:colId xmlns:a16="http://schemas.microsoft.com/office/drawing/2014/main" val="4034281108"/>
                    </a:ext>
                  </a:extLst>
                </a:gridCol>
                <a:gridCol w="6904038">
                  <a:extLst>
                    <a:ext uri="{9D8B030D-6E8A-4147-A177-3AD203B41FA5}">
                      <a16:colId xmlns:a16="http://schemas.microsoft.com/office/drawing/2014/main" val="3327992719"/>
                    </a:ext>
                  </a:extLst>
                </a:gridCol>
              </a:tblGrid>
              <a:tr h="370840">
                <a:tc>
                  <a:txBody>
                    <a:bodyPr/>
                    <a:lstStyle/>
                    <a:p>
                      <a:r>
                        <a:rPr lang="en-US"/>
                        <a:t>Evolution Type</a:t>
                      </a:r>
                    </a:p>
                  </a:txBody>
                  <a:tcPr/>
                </a:tc>
                <a:tc>
                  <a:txBody>
                    <a:bodyPr/>
                    <a:lstStyle/>
                    <a:p>
                      <a:pPr algn="ctr"/>
                      <a:r>
                        <a:rPr lang="en-US"/>
                        <a:t>Description</a:t>
                      </a:r>
                    </a:p>
                  </a:txBody>
                  <a:tcPr/>
                </a:tc>
                <a:extLst>
                  <a:ext uri="{0D108BD9-81ED-4DB2-BD59-A6C34878D82A}">
                    <a16:rowId xmlns:a16="http://schemas.microsoft.com/office/drawing/2014/main" val="1972285563"/>
                  </a:ext>
                </a:extLst>
              </a:tr>
              <a:tr h="370840">
                <a:tc>
                  <a:txBody>
                    <a:bodyPr/>
                    <a:lstStyle/>
                    <a:p>
                      <a:r>
                        <a:rPr lang="en-US"/>
                        <a:t>            I</a:t>
                      </a:r>
                    </a:p>
                    <a:p>
                      <a:r>
                        <a:rPr lang="en-US"/>
                        <a:t>&lt;x&gt;</a:t>
                      </a:r>
                    </a:p>
                  </a:txBody>
                  <a:tcPr/>
                </a:tc>
                <a:tc>
                  <a:txBody>
                    <a:bodyPr/>
                    <a:lstStyle/>
                    <a:p>
                      <a:r>
                        <a:rPr lang="en-US" i="1"/>
                        <a:t>“Representing non-backward-compatible ("breaking") evolutions, namely: </a:t>
                      </a:r>
                    </a:p>
                    <a:p>
                      <a:pPr marL="285750" indent="-285750">
                        <a:buFont typeface="Arial" panose="020B0604020202020204" pitchFamily="34" charset="0"/>
                        <a:buChar char="•"/>
                      </a:pPr>
                      <a:r>
                        <a:rPr lang="en-US" i="1"/>
                        <a:t>a Resource characteristic (optional vs mandatory, data type, supported operations) is changed in the Object </a:t>
                      </a:r>
                    </a:p>
                    <a:p>
                      <a:pPr marL="285750" indent="-285750">
                        <a:buFont typeface="Arial" panose="020B0604020202020204" pitchFamily="34" charset="0"/>
                        <a:buChar char="•"/>
                      </a:pPr>
                      <a:r>
                        <a:rPr lang="en-US" i="1"/>
                        <a:t>a mandatory Resource is added to or removed from the Object. </a:t>
                      </a:r>
                    </a:p>
                    <a:p>
                      <a:pPr marL="285750" indent="-285750">
                        <a:buFont typeface="Arial" panose="020B0604020202020204" pitchFamily="34" charset="0"/>
                        <a:buChar char="•"/>
                      </a:pPr>
                      <a:r>
                        <a:rPr lang="en-US" i="1"/>
                        <a:t>a feature which is only defined by a new LwM2M Enabler, is added to the Object.”</a:t>
                      </a:r>
                    </a:p>
                  </a:txBody>
                  <a:tcPr/>
                </a:tc>
                <a:extLst>
                  <a:ext uri="{0D108BD9-81ED-4DB2-BD59-A6C34878D82A}">
                    <a16:rowId xmlns:a16="http://schemas.microsoft.com/office/drawing/2014/main" val="3851584809"/>
                  </a:ext>
                </a:extLst>
              </a:tr>
              <a:tr h="370840">
                <a:tc>
                  <a:txBody>
                    <a:bodyPr/>
                    <a:lstStyle/>
                    <a:p>
                      <a:r>
                        <a:rPr lang="en-US"/>
                        <a:t>            II</a:t>
                      </a:r>
                    </a:p>
                    <a:p>
                      <a:r>
                        <a:rPr lang="en-US"/>
                        <a:t>&lt;y&gt;</a:t>
                      </a:r>
                    </a:p>
                  </a:txBody>
                  <a:tcPr/>
                </a:tc>
                <a:tc>
                  <a:txBody>
                    <a:bodyPr/>
                    <a:lstStyle/>
                    <a:p>
                      <a:r>
                        <a:rPr lang="en-US" i="1"/>
                        <a:t>“Representing backward-compatible ("non-breaking") evolutions </a:t>
                      </a:r>
                    </a:p>
                    <a:p>
                      <a:pPr marL="285750" indent="-285750">
                        <a:buFont typeface="Arial" panose="020B0604020202020204" pitchFamily="34" charset="0"/>
                        <a:buChar char="•"/>
                      </a:pPr>
                      <a:r>
                        <a:rPr lang="en-US" i="1"/>
                        <a:t>an optional Resource is added or removed in the Object”</a:t>
                      </a:r>
                    </a:p>
                  </a:txBody>
                  <a:tcPr/>
                </a:tc>
                <a:extLst>
                  <a:ext uri="{0D108BD9-81ED-4DB2-BD59-A6C34878D82A}">
                    <a16:rowId xmlns:a16="http://schemas.microsoft.com/office/drawing/2014/main" val="1582154833"/>
                  </a:ext>
                </a:extLst>
              </a:tr>
            </a:tbl>
          </a:graphicData>
        </a:graphic>
      </p:graphicFrame>
    </p:spTree>
    <p:extLst>
      <p:ext uri="{BB962C8B-B14F-4D97-AF65-F5344CB8AC3E}">
        <p14:creationId xmlns:p14="http://schemas.microsoft.com/office/powerpoint/2010/main" val="20989158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A31A6-B5E0-9844-A9C2-0346609CE54B}"/>
              </a:ext>
            </a:extLst>
          </p:cNvPr>
          <p:cNvSpPr>
            <a:spLocks noGrp="1"/>
          </p:cNvSpPr>
          <p:nvPr>
            <p:ph type="title"/>
          </p:nvPr>
        </p:nvSpPr>
        <p:spPr/>
        <p:txBody>
          <a:bodyPr/>
          <a:lstStyle/>
          <a:p>
            <a:r>
              <a:rPr lang="en-US"/>
              <a:t>Versioning OMA vs LwM2M</a:t>
            </a:r>
          </a:p>
        </p:txBody>
      </p:sp>
      <p:sp>
        <p:nvSpPr>
          <p:cNvPr id="3" name="Content Placeholder 2">
            <a:extLst>
              <a:ext uri="{FF2B5EF4-FFF2-40B4-BE49-F238E27FC236}">
                <a16:creationId xmlns:a16="http://schemas.microsoft.com/office/drawing/2014/main" id="{D9DE66FE-A8A6-C34F-A4D8-867FD45BFA31}"/>
              </a:ext>
            </a:extLst>
          </p:cNvPr>
          <p:cNvSpPr>
            <a:spLocks noGrp="1"/>
          </p:cNvSpPr>
          <p:nvPr>
            <p:ph idx="1"/>
          </p:nvPr>
        </p:nvSpPr>
        <p:spPr>
          <a:xfrm>
            <a:off x="275695" y="996950"/>
            <a:ext cx="8778875" cy="5383212"/>
          </a:xfrm>
        </p:spPr>
        <p:txBody>
          <a:bodyPr/>
          <a:lstStyle/>
          <a:p>
            <a:pPr marL="0" indent="0">
              <a:buNone/>
            </a:pPr>
            <a:r>
              <a:rPr lang="en-US" sz="2000"/>
              <a:t>OMA Versioning </a:t>
            </a:r>
            <a:r>
              <a:rPr lang="en-US" sz="2000" err="1"/>
              <a:t>Vx.y.z</a:t>
            </a:r>
            <a:endParaRPr lang="en-US" sz="2000"/>
          </a:p>
          <a:p>
            <a:pPr lvl="1"/>
            <a:r>
              <a:rPr lang="en-US" sz="1800"/>
              <a:t> X - Mayor Version</a:t>
            </a:r>
          </a:p>
          <a:p>
            <a:pPr lvl="2"/>
            <a:r>
              <a:rPr lang="en-US" sz="1400"/>
              <a:t>Identifies mayor changes </a:t>
            </a:r>
            <a:r>
              <a:rPr lang="en-US" sz="1400" b="1"/>
              <a:t>incompatible</a:t>
            </a:r>
            <a:r>
              <a:rPr lang="en-US" sz="1400"/>
              <a:t> with previous specifications or documents</a:t>
            </a:r>
          </a:p>
          <a:p>
            <a:pPr lvl="2"/>
            <a:r>
              <a:rPr lang="en-US" sz="1400"/>
              <a:t>May change or drop on existing interfaces</a:t>
            </a:r>
          </a:p>
          <a:p>
            <a:pPr lvl="1"/>
            <a:r>
              <a:rPr lang="en-US" sz="1800"/>
              <a:t> Y - Minor Version</a:t>
            </a:r>
          </a:p>
          <a:p>
            <a:pPr lvl="2"/>
            <a:r>
              <a:rPr lang="en-US" sz="1400"/>
              <a:t>Identifies minor changes in the functionality (still </a:t>
            </a:r>
            <a:r>
              <a:rPr lang="en-US" sz="1400" b="1"/>
              <a:t>compatible</a:t>
            </a:r>
            <a:r>
              <a:rPr lang="en-US" sz="1400"/>
              <a:t>)</a:t>
            </a:r>
          </a:p>
          <a:p>
            <a:pPr lvl="1"/>
            <a:r>
              <a:rPr lang="en-US" sz="1800"/>
              <a:t> Z - </a:t>
            </a:r>
            <a:r>
              <a:rPr lang="en-US" sz="1800">
                <a:sym typeface="Wingdings" pitchFamily="2" charset="2"/>
              </a:rPr>
              <a:t>Service Indicator</a:t>
            </a:r>
          </a:p>
          <a:p>
            <a:pPr lvl="2"/>
            <a:r>
              <a:rPr lang="en-US" sz="1400">
                <a:sym typeface="Wingdings" pitchFamily="2" charset="2"/>
              </a:rPr>
              <a:t>Incremented each time an APPROVED document is updated with an  editorial or a bug fix</a:t>
            </a:r>
          </a:p>
          <a:p>
            <a:pPr lvl="2"/>
            <a:r>
              <a:rPr lang="en-US" sz="1400">
                <a:sym typeface="Wingdings" pitchFamily="2" charset="2"/>
              </a:rPr>
              <a:t>No new functions will be added via a Service Indicator.</a:t>
            </a:r>
            <a:endParaRPr lang="en-US" sz="1600"/>
          </a:p>
          <a:p>
            <a:pPr marL="0" indent="-4763">
              <a:buNone/>
            </a:pPr>
            <a:r>
              <a:rPr lang="en-US" sz="2000"/>
              <a:t>LwM2M Objects  </a:t>
            </a:r>
            <a:r>
              <a:rPr lang="en-US" sz="2000" err="1"/>
              <a:t>Vx.y</a:t>
            </a:r>
            <a:endParaRPr lang="en-US" sz="2000"/>
          </a:p>
          <a:p>
            <a:pPr lvl="1"/>
            <a:r>
              <a:rPr lang="en-US" sz="1800"/>
              <a:t> X - Evolution Type I</a:t>
            </a:r>
          </a:p>
          <a:p>
            <a:pPr lvl="2"/>
            <a:r>
              <a:rPr lang="en-US" sz="1400"/>
              <a:t> </a:t>
            </a:r>
            <a:r>
              <a:rPr lang="en-US" sz="1400" b="1"/>
              <a:t>Non-backward compatible</a:t>
            </a:r>
          </a:p>
          <a:p>
            <a:pPr lvl="1"/>
            <a:r>
              <a:rPr lang="en-US" sz="1800"/>
              <a:t> Y – Evolution Type II</a:t>
            </a:r>
          </a:p>
          <a:p>
            <a:pPr lvl="2"/>
            <a:r>
              <a:rPr lang="en-US" sz="1400" b="1"/>
              <a:t>Backward compatible</a:t>
            </a:r>
          </a:p>
          <a:p>
            <a:pPr lvl="1"/>
            <a:r>
              <a:rPr lang="en-US" sz="1800"/>
              <a:t> Z – Service Indicator</a:t>
            </a:r>
          </a:p>
          <a:p>
            <a:pPr lvl="2"/>
            <a:r>
              <a:rPr lang="en-US" sz="1400">
                <a:solidFill>
                  <a:srgbClr val="FF0000"/>
                </a:solidFill>
              </a:rPr>
              <a:t>Doesn’t exist</a:t>
            </a:r>
          </a:p>
        </p:txBody>
      </p:sp>
    </p:spTree>
    <p:extLst>
      <p:ext uri="{BB962C8B-B14F-4D97-AF65-F5344CB8AC3E}">
        <p14:creationId xmlns:p14="http://schemas.microsoft.com/office/powerpoint/2010/main" val="28751721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2F49F-2113-574D-B835-E504AE4F44A9}"/>
              </a:ext>
            </a:extLst>
          </p:cNvPr>
          <p:cNvSpPr>
            <a:spLocks noGrp="1"/>
          </p:cNvSpPr>
          <p:nvPr>
            <p:ph type="title"/>
          </p:nvPr>
        </p:nvSpPr>
        <p:spPr/>
        <p:txBody>
          <a:bodyPr/>
          <a:lstStyle/>
          <a:p>
            <a:r>
              <a:rPr lang="en-US"/>
              <a:t>Staff Suggestion</a:t>
            </a:r>
          </a:p>
        </p:txBody>
      </p:sp>
      <p:sp>
        <p:nvSpPr>
          <p:cNvPr id="3" name="Content Placeholder 2">
            <a:extLst>
              <a:ext uri="{FF2B5EF4-FFF2-40B4-BE49-F238E27FC236}">
                <a16:creationId xmlns:a16="http://schemas.microsoft.com/office/drawing/2014/main" id="{20061F7C-6EFD-E440-8DDD-398409626D6C}"/>
              </a:ext>
            </a:extLst>
          </p:cNvPr>
          <p:cNvSpPr>
            <a:spLocks noGrp="1"/>
          </p:cNvSpPr>
          <p:nvPr>
            <p:ph idx="1"/>
          </p:nvPr>
        </p:nvSpPr>
        <p:spPr>
          <a:xfrm>
            <a:off x="291306" y="1073150"/>
            <a:ext cx="8778875" cy="5383212"/>
          </a:xfrm>
        </p:spPr>
        <p:txBody>
          <a:bodyPr/>
          <a:lstStyle/>
          <a:p>
            <a:pPr marL="0" indent="0">
              <a:buNone/>
            </a:pPr>
            <a:r>
              <a:rPr lang="en-US"/>
              <a:t>Introduce 3 values for LwM2M Objects Version: </a:t>
            </a:r>
            <a:r>
              <a:rPr lang="en-US" err="1"/>
              <a:t>Vx_y_z</a:t>
            </a:r>
            <a:endParaRPr lang="en-US"/>
          </a:p>
          <a:p>
            <a:pPr lvl="1"/>
            <a:r>
              <a:rPr lang="en-US" b="1"/>
              <a:t>x</a:t>
            </a:r>
            <a:r>
              <a:rPr lang="en-US"/>
              <a:t> </a:t>
            </a:r>
          </a:p>
          <a:p>
            <a:pPr lvl="2"/>
            <a:r>
              <a:rPr lang="en-US"/>
              <a:t>Changes that are non-backwards compatible</a:t>
            </a:r>
          </a:p>
          <a:p>
            <a:pPr lvl="1"/>
            <a:r>
              <a:rPr lang="en-US" b="1"/>
              <a:t>y</a:t>
            </a:r>
          </a:p>
          <a:p>
            <a:pPr lvl="2"/>
            <a:r>
              <a:rPr lang="en-US"/>
              <a:t>Changes that are backward compatible</a:t>
            </a:r>
          </a:p>
          <a:p>
            <a:pPr lvl="1"/>
            <a:r>
              <a:rPr lang="en-US" b="1"/>
              <a:t>z</a:t>
            </a:r>
          </a:p>
          <a:p>
            <a:pPr lvl="2"/>
            <a:r>
              <a:rPr lang="en-US"/>
              <a:t>Changes to LwM2M Objects already published</a:t>
            </a:r>
          </a:p>
          <a:p>
            <a:pPr lvl="3"/>
            <a:r>
              <a:rPr lang="en-US"/>
              <a:t>Bug fixes or editorial changes; no new functionality is added or implied</a:t>
            </a:r>
          </a:p>
          <a:p>
            <a:pPr marL="0" indent="-3175">
              <a:buNone/>
            </a:pPr>
            <a:r>
              <a:rPr lang="en-US"/>
              <a:t>Benefits</a:t>
            </a:r>
          </a:p>
          <a:p>
            <a:pPr lvl="1"/>
            <a:r>
              <a:rPr lang="en-US"/>
              <a:t>Object version is aligned with OMA Versioning</a:t>
            </a:r>
          </a:p>
          <a:p>
            <a:pPr lvl="1"/>
            <a:r>
              <a:rPr lang="en-US"/>
              <a:t>Minor changes to the Objects will be preserved as each file “</a:t>
            </a:r>
            <a:r>
              <a:rPr lang="en-US" err="1"/>
              <a:t>Vx_y_z</a:t>
            </a:r>
            <a:r>
              <a:rPr lang="en-US"/>
              <a:t>” is unique and it will be kept rather than overwritten.</a:t>
            </a:r>
          </a:p>
          <a:p>
            <a:pPr lvl="2"/>
            <a:r>
              <a:rPr lang="en-US"/>
              <a:t> </a:t>
            </a:r>
            <a:r>
              <a:rPr lang="en-US" sz="1800"/>
              <a:t>at the moment “old” files are overwritten by changes that doesn’t need a change in the version.</a:t>
            </a:r>
            <a:endParaRPr lang="en-US"/>
          </a:p>
        </p:txBody>
      </p:sp>
    </p:spTree>
    <p:extLst>
      <p:ext uri="{BB962C8B-B14F-4D97-AF65-F5344CB8AC3E}">
        <p14:creationId xmlns:p14="http://schemas.microsoft.com/office/powerpoint/2010/main" val="3885795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3EF29-05C2-9148-A494-53353BCF64FB}"/>
              </a:ext>
            </a:extLst>
          </p:cNvPr>
          <p:cNvSpPr>
            <a:spLocks noGrp="1"/>
          </p:cNvSpPr>
          <p:nvPr>
            <p:ph type="title"/>
          </p:nvPr>
        </p:nvSpPr>
        <p:spPr/>
        <p:txBody>
          <a:bodyPr/>
          <a:lstStyle/>
          <a:p>
            <a:r>
              <a:rPr lang="en-US"/>
              <a:t>OMNA LwM2M Objects Release</a:t>
            </a:r>
          </a:p>
        </p:txBody>
      </p:sp>
      <p:sp>
        <p:nvSpPr>
          <p:cNvPr id="3" name="Content Placeholder 2">
            <a:extLst>
              <a:ext uri="{FF2B5EF4-FFF2-40B4-BE49-F238E27FC236}">
                <a16:creationId xmlns:a16="http://schemas.microsoft.com/office/drawing/2014/main" id="{FD0E7FBB-CC83-0144-A8AE-0AAB6F684CAE}"/>
              </a:ext>
            </a:extLst>
          </p:cNvPr>
          <p:cNvSpPr>
            <a:spLocks noGrp="1"/>
          </p:cNvSpPr>
          <p:nvPr>
            <p:ph idx="1"/>
          </p:nvPr>
        </p:nvSpPr>
        <p:spPr>
          <a:xfrm>
            <a:off x="280458" y="936625"/>
            <a:ext cx="8778875" cy="5383212"/>
          </a:xfrm>
        </p:spPr>
        <p:txBody>
          <a:bodyPr/>
          <a:lstStyle/>
          <a:p>
            <a:pPr marL="0" indent="0">
              <a:buNone/>
            </a:pPr>
            <a:r>
              <a:rPr lang="en-US" sz="2400"/>
              <a:t>Release of IPSO WG Objects</a:t>
            </a:r>
          </a:p>
          <a:p>
            <a:pPr marL="340995" lvl="1" indent="-115570"/>
            <a:r>
              <a:rPr lang="en-US" sz="2000"/>
              <a:t>IPSO still need to define how to release LwM2M using the “lwm2m-registry”</a:t>
            </a:r>
          </a:p>
          <a:p>
            <a:pPr marL="340995" lvl="1" indent="-115570"/>
            <a:r>
              <a:rPr lang="en-US" sz="2000"/>
              <a:t>Possible Options:</a:t>
            </a:r>
          </a:p>
          <a:p>
            <a:pPr marL="569595" lvl="2"/>
            <a:r>
              <a:rPr lang="en-US" sz="1800"/>
              <a:t>Release in block</a:t>
            </a:r>
          </a:p>
          <a:p>
            <a:pPr marL="795020" lvl="3"/>
            <a:r>
              <a:rPr lang="en-US" sz="1600"/>
              <a:t>Benefits</a:t>
            </a:r>
          </a:p>
          <a:p>
            <a:pPr lvl="4" indent="-118745"/>
            <a:r>
              <a:rPr lang="en-US" sz="1400"/>
              <a:t>Users can refer to a particular release tag in GitHub and obtain all the objects for that release at once</a:t>
            </a:r>
          </a:p>
          <a:p>
            <a:pPr marL="795020" lvl="3"/>
            <a:r>
              <a:rPr lang="en-US" sz="1600"/>
              <a:t>Challenges</a:t>
            </a:r>
          </a:p>
          <a:p>
            <a:pPr lvl="4" indent="-118745"/>
            <a:r>
              <a:rPr lang="en-US" sz="1400"/>
              <a:t>Objects will be approved by the IPSO WG but won’t be released until the deadline</a:t>
            </a:r>
          </a:p>
          <a:p>
            <a:pPr lvl="4" indent="-118745"/>
            <a:r>
              <a:rPr lang="en-US" sz="1400"/>
              <a:t>By releasing in block, the user doesn’t know if a particular object is new, old or it has been revised</a:t>
            </a:r>
          </a:p>
          <a:p>
            <a:pPr marL="569595" lvl="2"/>
            <a:r>
              <a:rPr lang="en-US" sz="1800">
                <a:solidFill>
                  <a:srgbClr val="FF0000"/>
                </a:solidFill>
              </a:rPr>
              <a:t>*</a:t>
            </a:r>
            <a:r>
              <a:rPr lang="en-US" sz="1800"/>
              <a:t>Release per Object Version </a:t>
            </a:r>
          </a:p>
          <a:p>
            <a:pPr marL="795020" lvl="3"/>
            <a:r>
              <a:rPr lang="en-US" sz="1600"/>
              <a:t>Benefits</a:t>
            </a:r>
          </a:p>
          <a:p>
            <a:pPr lvl="4" indent="-118745"/>
            <a:r>
              <a:rPr lang="en-US" sz="1400"/>
              <a:t>Each Object is released independently and upon IPSO WG agreement</a:t>
            </a:r>
          </a:p>
          <a:p>
            <a:pPr lvl="4" indent="-118745"/>
            <a:r>
              <a:rPr lang="en-US" sz="1400"/>
              <a:t>Old version of the Object will be reflected in the “release” function by allocating a tag for each Object that is changing, e.g.</a:t>
            </a:r>
          </a:p>
          <a:p>
            <a:pPr lvl="6" indent="-118745"/>
            <a:r>
              <a:rPr lang="en-US" sz="1400">
                <a:solidFill>
                  <a:srgbClr val="FF0000"/>
                </a:solidFill>
              </a:rPr>
              <a:t>{10241-v1_2_1}</a:t>
            </a:r>
            <a:r>
              <a:rPr lang="en-US" sz="1400"/>
              <a:t>/10241.xml</a:t>
            </a:r>
          </a:p>
          <a:p>
            <a:pPr marL="795020" lvl="3"/>
            <a:r>
              <a:rPr lang="en-US" sz="1600"/>
              <a:t>Challenges</a:t>
            </a:r>
          </a:p>
          <a:p>
            <a:pPr lvl="4" indent="-118745"/>
            <a:r>
              <a:rPr lang="en-US" sz="1400"/>
              <a:t>Potentially, it can be hundreds of release tags in the release function</a:t>
            </a:r>
          </a:p>
          <a:p>
            <a:pPr marL="225425" lvl="1" indent="0">
              <a:buNone/>
            </a:pPr>
            <a:r>
              <a:rPr lang="en-US" sz="1600">
                <a:solidFill>
                  <a:srgbClr val="FF0000"/>
                </a:solidFill>
              </a:rPr>
              <a:t>* Staff recommendation</a:t>
            </a:r>
          </a:p>
        </p:txBody>
      </p:sp>
      <p:sp>
        <p:nvSpPr>
          <p:cNvPr id="4" name="Rounded Rectangular Callout 3">
            <a:extLst>
              <a:ext uri="{FF2B5EF4-FFF2-40B4-BE49-F238E27FC236}">
                <a16:creationId xmlns:a16="http://schemas.microsoft.com/office/drawing/2014/main" id="{62028B1F-CA7C-8E4F-AB3D-2E70FE7E61B2}"/>
              </a:ext>
            </a:extLst>
          </p:cNvPr>
          <p:cNvSpPr/>
          <p:nvPr/>
        </p:nvSpPr>
        <p:spPr bwMode="auto">
          <a:xfrm>
            <a:off x="5080466" y="5300009"/>
            <a:ext cx="1447800" cy="381000"/>
          </a:xfrm>
          <a:prstGeom prst="wedgeRoundRectCallout">
            <a:avLst>
              <a:gd name="adj1" fmla="val -198650"/>
              <a:gd name="adj2" fmla="val -11174"/>
              <a:gd name="adj3" fmla="val 16667"/>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600" b="0" i="0" u="none" strike="noStrike" cap="none" normalizeH="0" baseline="0">
                <a:ln>
                  <a:noFill/>
                </a:ln>
                <a:solidFill>
                  <a:srgbClr val="FF0000"/>
                </a:solidFill>
                <a:effectLst/>
                <a:latin typeface="Arial" charset="0"/>
              </a:rPr>
              <a:t>Tag name</a:t>
            </a:r>
          </a:p>
        </p:txBody>
      </p:sp>
    </p:spTree>
    <p:extLst>
      <p:ext uri="{BB962C8B-B14F-4D97-AF65-F5344CB8AC3E}">
        <p14:creationId xmlns:p14="http://schemas.microsoft.com/office/powerpoint/2010/main" val="2531654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a:t>Comments?</a:t>
            </a:r>
          </a:p>
        </p:txBody>
      </p:sp>
    </p:spTree>
    <p:extLst>
      <p:ext uri="{BB962C8B-B14F-4D97-AF65-F5344CB8AC3E}">
        <p14:creationId xmlns:p14="http://schemas.microsoft.com/office/powerpoint/2010/main" val="332869056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2142BF77FBCD949AAB9A59C5A9DBC6D" ma:contentTypeVersion="8" ma:contentTypeDescription="Create a new document." ma:contentTypeScope="" ma:versionID="3e0af85c44df2f69a5ea83e7907b5e93">
  <xsd:schema xmlns:xsd="http://www.w3.org/2001/XMLSchema" xmlns:xs="http://www.w3.org/2001/XMLSchema" xmlns:p="http://schemas.microsoft.com/office/2006/metadata/properties" xmlns:ns2="0c98f31b-11bc-4497-8798-633766af6004" targetNamespace="http://schemas.microsoft.com/office/2006/metadata/properties" ma:root="true" ma:fieldsID="e88fb6fcfd0e97906131b44c8c5b160d" ns2:_="">
    <xsd:import namespace="0c98f31b-11bc-4497-8798-633766af600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98f31b-11bc-4497-8798-633766af60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6E58C6D-2D9A-4BD5-ADF3-BC2D36633E2C}">
  <ds:schemaRefs>
    <ds:schemaRef ds:uri="http://schemas.microsoft.com/sharepoint/v3/contenttype/forms"/>
  </ds:schemaRefs>
</ds:datastoreItem>
</file>

<file path=customXml/itemProps2.xml><?xml version="1.0" encoding="utf-8"?>
<ds:datastoreItem xmlns:ds="http://schemas.openxmlformats.org/officeDocument/2006/customXml" ds:itemID="{79742F3F-32D1-4989-84BD-CA47B37A16A5}">
  <ds:schemaRefs>
    <ds:schemaRef ds:uri="0c98f31b-11bc-4497-8798-633766af600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DA7D16D-10DB-4119-BA98-AFB4D1DE8DCF}">
  <ds:schemaRefs>
    <ds:schemaRef ds:uri="0c98f31b-11bc-4497-8798-633766af600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D:\Data\OMA\OMA Template.pot</Template>
  <Application>Microsoft Office PowerPoint</Application>
  <PresentationFormat>Custom</PresentationFormat>
  <Slides>8</Slides>
  <Notes>0</Notes>
  <HiddenSlides>0</HiddenSlide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OMA Template</vt:lpstr>
      <vt:lpstr>OMA-IPSO-2019-0090-INP_How_FileName_Versioning_Works_in_OMA  Versioning in OMA </vt:lpstr>
      <vt:lpstr>Introduction</vt:lpstr>
      <vt:lpstr>OMA Version</vt:lpstr>
      <vt:lpstr>LwM2M Object Versioning</vt:lpstr>
      <vt:lpstr>Versioning OMA vs LwM2M</vt:lpstr>
      <vt:lpstr>Staff Suggestion</vt:lpstr>
      <vt:lpstr>OMNA LwM2M Objects Release</vt:lpstr>
      <vt:lpstr>Comments?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revision>1</cp:revision>
  <cp:lastPrinted>1999-04-27T06:51:51Z</cp:lastPrinted>
  <dcterms:created xsi:type="dcterms:W3CDTF">2002-03-19T14:05:12Z</dcterms:created>
  <dcterms:modified xsi:type="dcterms:W3CDTF">2019-08-09T03:51:36Z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0x01010052142BF77FBCD949AAB9A59C5A9DBC6D</vt:lpwstr>
  </property>
</Properties>
</file>