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22" r:id="rId3"/>
    <p:sldId id="323" r:id="rId4"/>
    <p:sldId id="325" r:id="rId5"/>
    <p:sldId id="328" r:id="rId6"/>
    <p:sldId id="326" r:id="rId7"/>
    <p:sldId id="331" r:id="rId8"/>
    <p:sldId id="329" r:id="rId9"/>
    <p:sldId id="330"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660"/>
  </p:normalViewPr>
  <p:slideViewPr>
    <p:cSldViewPr>
      <p:cViewPr varScale="1">
        <p:scale>
          <a:sx n="56" d="100"/>
          <a:sy n="56" d="100"/>
        </p:scale>
        <p:origin x="48" y="62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it-IT" sz="1800" b="0" dirty="0"/>
              <a:t>OMA-IPSO-2019-0092-INP</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soloway@qti.qualcomm.com"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02 Aug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Alan Soloway</a:t>
            </a:r>
          </a:p>
          <a:p>
            <a:pPr>
              <a:lnSpc>
                <a:spcPct val="95000"/>
              </a:lnSpc>
              <a:spcAft>
                <a:spcPct val="35000"/>
              </a:spcAft>
            </a:pPr>
            <a:r>
              <a:rPr lang="en-US" altLang="zh-CN" b="1" dirty="0">
                <a:latin typeface="Tahoma" pitchFamily="34" charset="0"/>
                <a:ea typeface="宋体" charset="-122"/>
              </a:rPr>
              <a:t>	Source:	</a:t>
            </a:r>
            <a:r>
              <a:rPr lang="en-US" u="sng" dirty="0">
                <a:hlinkClick r:id="rId3"/>
              </a:rPr>
              <a:t> asoloway@qti.qualcomm.com</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it-IT" sz="2400" b="0" dirty="0"/>
              <a:t>OMA-IPSO-2019-0092-INP_One_Data_Model_License</a:t>
            </a:r>
            <a:br>
              <a:rPr lang="en-US" sz="1800" b="0" dirty="0"/>
            </a:br>
            <a:br>
              <a:rPr lang="en-US" sz="1800" b="0" dirty="0"/>
            </a:br>
            <a:r>
              <a:rPr lang="en-US" dirty="0"/>
              <a:t>One Data Model (</a:t>
            </a:r>
            <a:r>
              <a:rPr lang="en-US" dirty="0" err="1"/>
              <a:t>OneDM</a:t>
            </a:r>
            <a:r>
              <a:rPr lang="en-US" dirty="0"/>
              <a:t>) License</a:t>
            </a:r>
            <a:br>
              <a:rPr lang="en-US" dirty="0"/>
            </a:b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84456-3463-A044-ABDA-56E7E74E19C3}"/>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F634AA2E-3CE3-3145-9FA9-E2961D392230}"/>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endParaRPr lang="en-US" dirty="0"/>
          </a:p>
          <a:p>
            <a:pPr marL="0" indent="0" algn="ctr">
              <a:buNone/>
            </a:pPr>
            <a:r>
              <a:rPr lang="en-US" sz="4800" dirty="0"/>
              <a:t>One Data Model (</a:t>
            </a:r>
            <a:r>
              <a:rPr lang="en-US" sz="4800" dirty="0" err="1"/>
              <a:t>OneDM</a:t>
            </a:r>
            <a:r>
              <a:rPr lang="en-US" sz="4800" dirty="0"/>
              <a:t>) License</a:t>
            </a:r>
          </a:p>
          <a:p>
            <a:pPr marL="0" indent="0" algn="ctr">
              <a:buNone/>
            </a:pPr>
            <a:endParaRPr lang="en-US" dirty="0"/>
          </a:p>
          <a:p>
            <a:pPr marL="0" indent="0" algn="ctr">
              <a:buNone/>
            </a:pPr>
            <a:r>
              <a:rPr lang="en-US" dirty="0" err="1"/>
              <a:t>OMASpecWorks</a:t>
            </a:r>
            <a:r>
              <a:rPr lang="en-US" dirty="0"/>
              <a:t> Endorsement and Licensing</a:t>
            </a:r>
          </a:p>
          <a:p>
            <a:pPr marL="0" indent="0">
              <a:buNone/>
            </a:pPr>
            <a:endParaRPr lang="en-US" dirty="0"/>
          </a:p>
          <a:p>
            <a:pPr lvl="2"/>
            <a:endParaRPr lang="en-US" dirty="0"/>
          </a:p>
        </p:txBody>
      </p:sp>
    </p:spTree>
    <p:extLst>
      <p:ext uri="{BB962C8B-B14F-4D97-AF65-F5344CB8AC3E}">
        <p14:creationId xmlns:p14="http://schemas.microsoft.com/office/powerpoint/2010/main" val="3636796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One Data Model (</a:t>
            </a:r>
            <a:r>
              <a:rPr lang="en-US" dirty="0" err="1"/>
              <a:t>OneDM</a:t>
            </a:r>
            <a:r>
              <a:rPr lang="en-US" dirty="0"/>
              <a:t>) License</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endParaRPr lang="en-US" sz="1800" dirty="0"/>
          </a:p>
          <a:p>
            <a:pPr marL="0" indent="0">
              <a:buNone/>
            </a:pPr>
            <a:endParaRPr lang="en-US" sz="1800" dirty="0"/>
          </a:p>
        </p:txBody>
      </p:sp>
      <p:sp>
        <p:nvSpPr>
          <p:cNvPr id="4" name="Content Placeholder 2">
            <a:extLst>
              <a:ext uri="{FF2B5EF4-FFF2-40B4-BE49-F238E27FC236}">
                <a16:creationId xmlns:a16="http://schemas.microsoft.com/office/drawing/2014/main" id="{986331E8-ECA0-4155-8F46-8E96C76D310F}"/>
              </a:ext>
            </a:extLst>
          </p:cNvPr>
          <p:cNvSpPr txBox="1">
            <a:spLocks/>
          </p:cNvSpPr>
          <p:nvPr/>
        </p:nvSpPr>
        <p:spPr bwMode="auto">
          <a:xfrm>
            <a:off x="306388" y="1301750"/>
            <a:ext cx="81534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pPr>
            <a:r>
              <a:rPr lang="en-US" kern="0"/>
              <a:t>OneDM has selected the BSD 3-Clause license for both incoming and outgoing data models</a:t>
            </a:r>
          </a:p>
          <a:p>
            <a:pPr>
              <a:lnSpc>
                <a:spcPct val="100000"/>
              </a:lnSpc>
            </a:pPr>
            <a:endParaRPr lang="en-US" kern="0"/>
          </a:p>
          <a:p>
            <a:pPr>
              <a:lnSpc>
                <a:spcPct val="100000"/>
              </a:lnSpc>
            </a:pPr>
            <a:r>
              <a:rPr lang="en-US" kern="0"/>
              <a:t>Copyright would be held by (i.e. provide attestation to) all organizations that provided input to each outgoing data model</a:t>
            </a:r>
          </a:p>
          <a:p>
            <a:pPr>
              <a:lnSpc>
                <a:spcPct val="100000"/>
              </a:lnSpc>
            </a:pPr>
            <a:endParaRPr lang="en-US" kern="0" dirty="0"/>
          </a:p>
        </p:txBody>
      </p:sp>
    </p:spTree>
    <p:extLst>
      <p:ext uri="{BB962C8B-B14F-4D97-AF65-F5344CB8AC3E}">
        <p14:creationId xmlns:p14="http://schemas.microsoft.com/office/powerpoint/2010/main" val="4022040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3AF76-2677-7142-B6E2-A68CA6E71C83}"/>
              </a:ext>
            </a:extLst>
          </p:cNvPr>
          <p:cNvSpPr>
            <a:spLocks noGrp="1"/>
          </p:cNvSpPr>
          <p:nvPr>
            <p:ph type="title"/>
          </p:nvPr>
        </p:nvSpPr>
        <p:spPr/>
        <p:txBody>
          <a:bodyPr/>
          <a:lstStyle/>
          <a:p>
            <a:r>
              <a:rPr lang="en-US" dirty="0"/>
              <a:t>DMSE WG</a:t>
            </a:r>
          </a:p>
        </p:txBody>
      </p:sp>
      <p:sp>
        <p:nvSpPr>
          <p:cNvPr id="5" name="Content Placeholder 2">
            <a:extLst>
              <a:ext uri="{FF2B5EF4-FFF2-40B4-BE49-F238E27FC236}">
                <a16:creationId xmlns:a16="http://schemas.microsoft.com/office/drawing/2014/main" id="{F33BAF77-8F50-4081-B767-5A53D4B9C4DF}"/>
              </a:ext>
            </a:extLst>
          </p:cNvPr>
          <p:cNvSpPr txBox="1">
            <a:spLocks/>
          </p:cNvSpPr>
          <p:nvPr/>
        </p:nvSpPr>
        <p:spPr bwMode="auto">
          <a:xfrm>
            <a:off x="302194" y="1225550"/>
            <a:ext cx="9372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pPr>
            <a:r>
              <a:rPr lang="en-US" kern="0" dirty="0"/>
              <a:t>Motion: The DMSE WG endorses the OMA participation in the </a:t>
            </a:r>
            <a:r>
              <a:rPr lang="en-US" kern="0" dirty="0" err="1"/>
              <a:t>OneDM</a:t>
            </a:r>
            <a:r>
              <a:rPr lang="en-US" kern="0" dirty="0"/>
              <a:t> efforts</a:t>
            </a:r>
          </a:p>
          <a:p>
            <a:pPr lvl="1">
              <a:lnSpc>
                <a:spcPct val="100000"/>
              </a:lnSpc>
            </a:pPr>
            <a:r>
              <a:rPr lang="en-US" kern="0" dirty="0"/>
              <a:t>Moved by:	</a:t>
            </a:r>
          </a:p>
          <a:p>
            <a:pPr lvl="1">
              <a:lnSpc>
                <a:spcPct val="100000"/>
              </a:lnSpc>
            </a:pPr>
            <a:r>
              <a:rPr lang="en-US" kern="0" dirty="0"/>
              <a:t>Seconded by:	</a:t>
            </a:r>
          </a:p>
          <a:p>
            <a:pPr lvl="1">
              <a:lnSpc>
                <a:spcPct val="100000"/>
              </a:lnSpc>
            </a:pPr>
            <a:r>
              <a:rPr lang="en-US" kern="0" dirty="0"/>
              <a:t>Objections:	</a:t>
            </a:r>
          </a:p>
          <a:p>
            <a:pPr lvl="1">
              <a:lnSpc>
                <a:spcPct val="100000"/>
              </a:lnSpc>
            </a:pPr>
            <a:r>
              <a:rPr lang="en-US" kern="0" dirty="0"/>
              <a:t>Abstentions:	</a:t>
            </a:r>
          </a:p>
          <a:p>
            <a:pPr lvl="1">
              <a:lnSpc>
                <a:spcPct val="100000"/>
              </a:lnSpc>
            </a:pPr>
            <a:r>
              <a:rPr lang="en-US" kern="0" dirty="0"/>
              <a:t>Result:		</a:t>
            </a:r>
          </a:p>
          <a:p>
            <a:pPr>
              <a:lnSpc>
                <a:spcPct val="100000"/>
              </a:lnSpc>
            </a:pPr>
            <a:endParaRPr lang="en-US" kern="0" dirty="0"/>
          </a:p>
          <a:p>
            <a:pPr>
              <a:lnSpc>
                <a:spcPct val="100000"/>
              </a:lnSpc>
            </a:pPr>
            <a:endParaRPr lang="en-US" kern="0" dirty="0"/>
          </a:p>
          <a:p>
            <a:pPr>
              <a:lnSpc>
                <a:spcPct val="100000"/>
              </a:lnSpc>
            </a:pPr>
            <a:endParaRPr lang="en-US" kern="0" dirty="0"/>
          </a:p>
        </p:txBody>
      </p:sp>
    </p:spTree>
    <p:extLst>
      <p:ext uri="{BB962C8B-B14F-4D97-AF65-F5344CB8AC3E}">
        <p14:creationId xmlns:p14="http://schemas.microsoft.com/office/powerpoint/2010/main" val="1552841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F8519-79BB-924D-9E51-29D3BB23CE6E}"/>
              </a:ext>
            </a:extLst>
          </p:cNvPr>
          <p:cNvSpPr>
            <a:spLocks noGrp="1"/>
          </p:cNvSpPr>
          <p:nvPr>
            <p:ph type="title"/>
          </p:nvPr>
        </p:nvSpPr>
        <p:spPr>
          <a:xfrm>
            <a:off x="306388" y="233363"/>
            <a:ext cx="8653367" cy="703262"/>
          </a:xfrm>
        </p:spPr>
        <p:txBody>
          <a:bodyPr/>
          <a:lstStyle/>
          <a:p>
            <a:pPr marL="0" indent="0">
              <a:buNone/>
            </a:pPr>
            <a:r>
              <a:rPr lang="en-US" dirty="0"/>
              <a:t>DMSE WG</a:t>
            </a:r>
          </a:p>
        </p:txBody>
      </p:sp>
      <p:sp>
        <p:nvSpPr>
          <p:cNvPr id="5" name="Content Placeholder 2">
            <a:extLst>
              <a:ext uri="{FF2B5EF4-FFF2-40B4-BE49-F238E27FC236}">
                <a16:creationId xmlns:a16="http://schemas.microsoft.com/office/drawing/2014/main" id="{EE8A49E7-8630-4E47-933E-C9226118D093}"/>
              </a:ext>
            </a:extLst>
          </p:cNvPr>
          <p:cNvSpPr txBox="1">
            <a:spLocks/>
          </p:cNvSpPr>
          <p:nvPr/>
        </p:nvSpPr>
        <p:spPr bwMode="auto">
          <a:xfrm>
            <a:off x="306388" y="1149350"/>
            <a:ext cx="83039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pPr>
            <a:r>
              <a:rPr lang="en-US" kern="0" dirty="0"/>
              <a:t>Motion: The DMSE WG will contribute all data models that it has purview over to the </a:t>
            </a:r>
            <a:r>
              <a:rPr lang="en-US" kern="0" dirty="0" err="1"/>
              <a:t>OneDM</a:t>
            </a:r>
            <a:r>
              <a:rPr lang="en-US" kern="0" dirty="0"/>
              <a:t> repository under the BSD 3-clause license</a:t>
            </a:r>
          </a:p>
          <a:p>
            <a:pPr lvl="1">
              <a:lnSpc>
                <a:spcPct val="100000"/>
              </a:lnSpc>
            </a:pPr>
            <a:r>
              <a:rPr lang="en-US" kern="0" dirty="0"/>
              <a:t>Moved by:	</a:t>
            </a:r>
          </a:p>
          <a:p>
            <a:pPr lvl="1">
              <a:lnSpc>
                <a:spcPct val="100000"/>
              </a:lnSpc>
            </a:pPr>
            <a:r>
              <a:rPr lang="en-US" kern="0" dirty="0"/>
              <a:t>Seconded by:	</a:t>
            </a:r>
          </a:p>
          <a:p>
            <a:pPr lvl="1">
              <a:lnSpc>
                <a:spcPct val="100000"/>
              </a:lnSpc>
            </a:pPr>
            <a:r>
              <a:rPr lang="en-US" kern="0" dirty="0"/>
              <a:t>Objections:	</a:t>
            </a:r>
          </a:p>
          <a:p>
            <a:pPr lvl="1">
              <a:lnSpc>
                <a:spcPct val="100000"/>
              </a:lnSpc>
            </a:pPr>
            <a:r>
              <a:rPr lang="en-US" kern="0" dirty="0"/>
              <a:t>Abstentions:	</a:t>
            </a:r>
          </a:p>
          <a:p>
            <a:pPr lvl="1">
              <a:lnSpc>
                <a:spcPct val="100000"/>
              </a:lnSpc>
            </a:pPr>
            <a:r>
              <a:rPr lang="en-US" kern="0" dirty="0"/>
              <a:t>Result:		</a:t>
            </a:r>
          </a:p>
          <a:p>
            <a:pPr lvl="1">
              <a:lnSpc>
                <a:spcPct val="100000"/>
              </a:lnSpc>
            </a:pPr>
            <a:endParaRPr lang="en-US" kern="0" dirty="0"/>
          </a:p>
          <a:p>
            <a:pPr>
              <a:lnSpc>
                <a:spcPct val="100000"/>
              </a:lnSpc>
            </a:pPr>
            <a:endParaRPr lang="en-US" kern="0" dirty="0"/>
          </a:p>
          <a:p>
            <a:pPr>
              <a:lnSpc>
                <a:spcPct val="100000"/>
              </a:lnSpc>
            </a:pPr>
            <a:endParaRPr lang="en-US" kern="0" dirty="0"/>
          </a:p>
        </p:txBody>
      </p:sp>
    </p:spTree>
    <p:extLst>
      <p:ext uri="{BB962C8B-B14F-4D97-AF65-F5344CB8AC3E}">
        <p14:creationId xmlns:p14="http://schemas.microsoft.com/office/powerpoint/2010/main" val="1735467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9702-B77F-4D4C-B58F-51B63F6ED319}"/>
              </a:ext>
            </a:extLst>
          </p:cNvPr>
          <p:cNvSpPr>
            <a:spLocks noGrp="1"/>
          </p:cNvSpPr>
          <p:nvPr>
            <p:ph type="title"/>
          </p:nvPr>
        </p:nvSpPr>
        <p:spPr/>
        <p:txBody>
          <a:bodyPr/>
          <a:lstStyle/>
          <a:p>
            <a:pPr marL="0" indent="0">
              <a:buNone/>
            </a:pPr>
            <a:r>
              <a:rPr lang="en-US" dirty="0"/>
              <a:t>IPSO WG</a:t>
            </a:r>
          </a:p>
        </p:txBody>
      </p:sp>
      <p:sp>
        <p:nvSpPr>
          <p:cNvPr id="5" name="Content Placeholder 2">
            <a:extLst>
              <a:ext uri="{FF2B5EF4-FFF2-40B4-BE49-F238E27FC236}">
                <a16:creationId xmlns:a16="http://schemas.microsoft.com/office/drawing/2014/main" id="{35153C58-F56C-49CE-B997-B627AE6C785B}"/>
              </a:ext>
            </a:extLst>
          </p:cNvPr>
          <p:cNvSpPr txBox="1">
            <a:spLocks/>
          </p:cNvSpPr>
          <p:nvPr/>
        </p:nvSpPr>
        <p:spPr bwMode="auto">
          <a:xfrm>
            <a:off x="303331" y="1335881"/>
            <a:ext cx="8870949"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lnSpc>
                <a:spcPct val="100000"/>
              </a:lnSpc>
              <a:buNone/>
            </a:pPr>
            <a:r>
              <a:rPr lang="en-US" kern="0" dirty="0"/>
              <a:t>Motion: The IPSO WG endorses the OMA participation in the </a:t>
            </a:r>
            <a:r>
              <a:rPr lang="en-US" kern="0" dirty="0" err="1"/>
              <a:t>OneDM</a:t>
            </a:r>
            <a:r>
              <a:rPr lang="en-US" kern="0" dirty="0"/>
              <a:t> efforts</a:t>
            </a:r>
          </a:p>
          <a:p>
            <a:pPr lvl="1">
              <a:lnSpc>
                <a:spcPct val="100000"/>
              </a:lnSpc>
            </a:pPr>
            <a:r>
              <a:rPr lang="en-US" kern="0" dirty="0"/>
              <a:t>Moved by:	</a:t>
            </a:r>
          </a:p>
          <a:p>
            <a:pPr lvl="1">
              <a:lnSpc>
                <a:spcPct val="100000"/>
              </a:lnSpc>
            </a:pPr>
            <a:r>
              <a:rPr lang="en-US" kern="0" dirty="0"/>
              <a:t>Seconded by:	</a:t>
            </a:r>
          </a:p>
          <a:p>
            <a:pPr lvl="1">
              <a:lnSpc>
                <a:spcPct val="100000"/>
              </a:lnSpc>
            </a:pPr>
            <a:r>
              <a:rPr lang="en-US" kern="0" dirty="0"/>
              <a:t>Objections:	</a:t>
            </a:r>
          </a:p>
          <a:p>
            <a:pPr lvl="1">
              <a:lnSpc>
                <a:spcPct val="100000"/>
              </a:lnSpc>
            </a:pPr>
            <a:r>
              <a:rPr lang="en-US" kern="0" dirty="0"/>
              <a:t>Abstentions:	</a:t>
            </a:r>
          </a:p>
          <a:p>
            <a:pPr lvl="1">
              <a:lnSpc>
                <a:spcPct val="100000"/>
              </a:lnSpc>
            </a:pPr>
            <a:r>
              <a:rPr lang="en-US" kern="0" dirty="0"/>
              <a:t>Result:		</a:t>
            </a:r>
          </a:p>
          <a:p>
            <a:pPr lvl="1">
              <a:lnSpc>
                <a:spcPct val="100000"/>
              </a:lnSpc>
            </a:pPr>
            <a:endParaRPr lang="en-US" kern="0" dirty="0"/>
          </a:p>
        </p:txBody>
      </p:sp>
    </p:spTree>
    <p:extLst>
      <p:ext uri="{BB962C8B-B14F-4D97-AF65-F5344CB8AC3E}">
        <p14:creationId xmlns:p14="http://schemas.microsoft.com/office/powerpoint/2010/main" val="321666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9702-B77F-4D4C-B58F-51B63F6ED319}"/>
              </a:ext>
            </a:extLst>
          </p:cNvPr>
          <p:cNvSpPr>
            <a:spLocks noGrp="1"/>
          </p:cNvSpPr>
          <p:nvPr>
            <p:ph type="title"/>
          </p:nvPr>
        </p:nvSpPr>
        <p:spPr/>
        <p:txBody>
          <a:bodyPr/>
          <a:lstStyle/>
          <a:p>
            <a:pPr marL="0" indent="0">
              <a:buNone/>
            </a:pPr>
            <a:r>
              <a:rPr lang="en-US" dirty="0"/>
              <a:t>IPSO WG</a:t>
            </a:r>
          </a:p>
        </p:txBody>
      </p:sp>
      <p:sp>
        <p:nvSpPr>
          <p:cNvPr id="4" name="Content Placeholder 2">
            <a:extLst>
              <a:ext uri="{FF2B5EF4-FFF2-40B4-BE49-F238E27FC236}">
                <a16:creationId xmlns:a16="http://schemas.microsoft.com/office/drawing/2014/main" id="{F283C043-3DC9-4C35-970D-401E0B511894}"/>
              </a:ext>
            </a:extLst>
          </p:cNvPr>
          <p:cNvSpPr>
            <a:spLocks noGrp="1"/>
          </p:cNvSpPr>
          <p:nvPr>
            <p:ph idx="1"/>
          </p:nvPr>
        </p:nvSpPr>
        <p:spPr>
          <a:xfrm>
            <a:off x="327215" y="1225550"/>
            <a:ext cx="8272463" cy="4351338"/>
          </a:xfrm>
        </p:spPr>
        <p:txBody>
          <a:bodyPr/>
          <a:lstStyle/>
          <a:p>
            <a:r>
              <a:rPr lang="en-US" dirty="0"/>
              <a:t>Motion: The IPSO WG will contribute all data models that it has purview over to the </a:t>
            </a:r>
            <a:r>
              <a:rPr lang="en-US" dirty="0" err="1"/>
              <a:t>OneDM</a:t>
            </a:r>
            <a:r>
              <a:rPr lang="en-US" dirty="0"/>
              <a:t> repository under the BSD 3-clause license</a:t>
            </a:r>
          </a:p>
          <a:p>
            <a:pPr lvl="1"/>
            <a:r>
              <a:rPr lang="en-US" dirty="0"/>
              <a:t>Moved by:	</a:t>
            </a:r>
          </a:p>
          <a:p>
            <a:pPr lvl="1"/>
            <a:r>
              <a:rPr lang="en-US" dirty="0"/>
              <a:t>Seconded by:	</a:t>
            </a:r>
          </a:p>
          <a:p>
            <a:pPr lvl="1"/>
            <a:r>
              <a:rPr lang="en-US" dirty="0"/>
              <a:t>Objections:	</a:t>
            </a:r>
          </a:p>
          <a:p>
            <a:pPr lvl="1"/>
            <a:r>
              <a:rPr lang="en-US" dirty="0"/>
              <a:t>Abstentions:	</a:t>
            </a:r>
          </a:p>
          <a:p>
            <a:pPr lvl="1"/>
            <a:r>
              <a:rPr lang="en-US" dirty="0"/>
              <a:t>Result:		</a:t>
            </a:r>
          </a:p>
          <a:p>
            <a:pPr lvl="1"/>
            <a:endParaRPr lang="en-US" dirty="0"/>
          </a:p>
          <a:p>
            <a:endParaRPr lang="en-US" dirty="0"/>
          </a:p>
          <a:p>
            <a:endParaRPr lang="en-US" dirty="0"/>
          </a:p>
        </p:txBody>
      </p:sp>
    </p:spTree>
    <p:extLst>
      <p:ext uri="{BB962C8B-B14F-4D97-AF65-F5344CB8AC3E}">
        <p14:creationId xmlns:p14="http://schemas.microsoft.com/office/powerpoint/2010/main" val="728930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9702-B77F-4D4C-B58F-51B63F6ED319}"/>
              </a:ext>
            </a:extLst>
          </p:cNvPr>
          <p:cNvSpPr>
            <a:spLocks noGrp="1"/>
          </p:cNvSpPr>
          <p:nvPr>
            <p:ph type="title"/>
          </p:nvPr>
        </p:nvSpPr>
        <p:spPr/>
        <p:txBody>
          <a:bodyPr/>
          <a:lstStyle/>
          <a:p>
            <a:pPr marL="0" indent="0">
              <a:buNone/>
            </a:pPr>
            <a:r>
              <a:rPr lang="en-US" dirty="0"/>
              <a:t>Board of Directors</a:t>
            </a:r>
          </a:p>
        </p:txBody>
      </p:sp>
      <p:sp>
        <p:nvSpPr>
          <p:cNvPr id="5" name="Content Placeholder 2">
            <a:extLst>
              <a:ext uri="{FF2B5EF4-FFF2-40B4-BE49-F238E27FC236}">
                <a16:creationId xmlns:a16="http://schemas.microsoft.com/office/drawing/2014/main" id="{35153C58-F56C-49CE-B997-B627AE6C785B}"/>
              </a:ext>
            </a:extLst>
          </p:cNvPr>
          <p:cNvSpPr txBox="1">
            <a:spLocks/>
          </p:cNvSpPr>
          <p:nvPr/>
        </p:nvSpPr>
        <p:spPr bwMode="auto">
          <a:xfrm>
            <a:off x="303331" y="1335881"/>
            <a:ext cx="8870949"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r>
              <a:rPr lang="en-US"/>
              <a:t>Motion: The Board of Directors endorses the OMA participation in the OneDM efforts</a:t>
            </a:r>
          </a:p>
          <a:p>
            <a:pPr lvl="1"/>
            <a:r>
              <a:rPr lang="en-US"/>
              <a:t>Moved by:	</a:t>
            </a:r>
          </a:p>
          <a:p>
            <a:pPr lvl="1"/>
            <a:r>
              <a:rPr lang="en-US"/>
              <a:t>Seconded by:	</a:t>
            </a:r>
          </a:p>
          <a:p>
            <a:pPr lvl="1"/>
            <a:r>
              <a:rPr lang="en-US"/>
              <a:t>Objections:	</a:t>
            </a:r>
          </a:p>
          <a:p>
            <a:pPr lvl="1"/>
            <a:r>
              <a:rPr lang="en-US"/>
              <a:t>Abstentions:	</a:t>
            </a:r>
          </a:p>
          <a:p>
            <a:pPr lvl="1"/>
            <a:r>
              <a:rPr lang="en-US"/>
              <a:t>Result:		</a:t>
            </a:r>
          </a:p>
          <a:p>
            <a:pPr lvl="1"/>
            <a:endParaRPr lang="en-US" b="1" dirty="0"/>
          </a:p>
        </p:txBody>
      </p:sp>
    </p:spTree>
    <p:extLst>
      <p:ext uri="{BB962C8B-B14F-4D97-AF65-F5344CB8AC3E}">
        <p14:creationId xmlns:p14="http://schemas.microsoft.com/office/powerpoint/2010/main" val="1375672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9702-B77F-4D4C-B58F-51B63F6ED319}"/>
              </a:ext>
            </a:extLst>
          </p:cNvPr>
          <p:cNvSpPr>
            <a:spLocks noGrp="1"/>
          </p:cNvSpPr>
          <p:nvPr>
            <p:ph type="title"/>
          </p:nvPr>
        </p:nvSpPr>
        <p:spPr/>
        <p:txBody>
          <a:bodyPr/>
          <a:lstStyle/>
          <a:p>
            <a:pPr marL="0" indent="0">
              <a:buNone/>
            </a:pPr>
            <a:r>
              <a:rPr lang="en-US" dirty="0"/>
              <a:t>Board of Directors</a:t>
            </a:r>
          </a:p>
        </p:txBody>
      </p:sp>
      <p:sp>
        <p:nvSpPr>
          <p:cNvPr id="5" name="Content Placeholder 2">
            <a:extLst>
              <a:ext uri="{FF2B5EF4-FFF2-40B4-BE49-F238E27FC236}">
                <a16:creationId xmlns:a16="http://schemas.microsoft.com/office/drawing/2014/main" id="{35153C58-F56C-49CE-B997-B627AE6C785B}"/>
              </a:ext>
            </a:extLst>
          </p:cNvPr>
          <p:cNvSpPr txBox="1">
            <a:spLocks/>
          </p:cNvSpPr>
          <p:nvPr/>
        </p:nvSpPr>
        <p:spPr bwMode="auto">
          <a:xfrm>
            <a:off x="303331" y="1335881"/>
            <a:ext cx="8870949"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buNone/>
            </a:pPr>
            <a:r>
              <a:rPr lang="en-US" dirty="0"/>
              <a:t>Motion: The Board of Directors agrees that the IPSO WG and DMSE WG can contribute all data models that each WG has purview over to the </a:t>
            </a:r>
            <a:r>
              <a:rPr lang="en-US" dirty="0" err="1"/>
              <a:t>OneDM</a:t>
            </a:r>
            <a:r>
              <a:rPr lang="en-US" dirty="0"/>
              <a:t> repository under the BSD 3-clause license</a:t>
            </a:r>
          </a:p>
          <a:p>
            <a:pPr lvl="1"/>
            <a:r>
              <a:rPr lang="en-US" dirty="0"/>
              <a:t>Moved by:	</a:t>
            </a:r>
          </a:p>
          <a:p>
            <a:pPr lvl="1"/>
            <a:r>
              <a:rPr lang="en-US" dirty="0"/>
              <a:t>Seconded by:	</a:t>
            </a:r>
          </a:p>
          <a:p>
            <a:pPr lvl="1"/>
            <a:r>
              <a:rPr lang="en-US" dirty="0"/>
              <a:t>Objections:	</a:t>
            </a:r>
          </a:p>
          <a:p>
            <a:pPr lvl="1"/>
            <a:r>
              <a:rPr lang="en-US" dirty="0"/>
              <a:t>Abstentions:	</a:t>
            </a:r>
          </a:p>
          <a:p>
            <a:pPr lvl="1"/>
            <a:r>
              <a:rPr lang="en-US" dirty="0"/>
              <a:t>Result:</a:t>
            </a:r>
            <a:endParaRPr lang="en-US" b="1" dirty="0"/>
          </a:p>
        </p:txBody>
      </p:sp>
    </p:spTree>
    <p:extLst>
      <p:ext uri="{BB962C8B-B14F-4D97-AF65-F5344CB8AC3E}">
        <p14:creationId xmlns:p14="http://schemas.microsoft.com/office/powerpoint/2010/main" val="172635387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3387</TotalTime>
  <Pages>15</Pages>
  <Words>477</Words>
  <Application>Microsoft Office PowerPoint</Application>
  <PresentationFormat>Custom</PresentationFormat>
  <Paragraphs>67</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Arial Narrow</vt:lpstr>
      <vt:lpstr>Tahoma</vt:lpstr>
      <vt:lpstr>OMA Template</vt:lpstr>
      <vt:lpstr>OMA-IPSO-2019-0092-INP_One_Data_Model_License  One Data Model (OneDM) License  </vt:lpstr>
      <vt:lpstr>PowerPoint Presentation</vt:lpstr>
      <vt:lpstr>One Data Model (OneDM) License</vt:lpstr>
      <vt:lpstr>DMSE WG</vt:lpstr>
      <vt:lpstr>DMSE WG</vt:lpstr>
      <vt:lpstr>IPSO WG</vt:lpstr>
      <vt:lpstr>IPSO WG</vt:lpstr>
      <vt:lpstr>Board of Directors</vt:lpstr>
      <vt:lpstr>Board of Directors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346</cp:revision>
  <cp:lastPrinted>1999-04-27T06:51:51Z</cp:lastPrinted>
  <dcterms:created xsi:type="dcterms:W3CDTF">2002-03-19T14:05:12Z</dcterms:created>
  <dcterms:modified xsi:type="dcterms:W3CDTF">2019-08-02T07:23:36Z</dcterms:modified>
</cp:coreProperties>
</file>