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9" r:id="rId1"/>
  </p:sldMasterIdLst>
  <p:notesMasterIdLst>
    <p:notesMasterId r:id="rId12"/>
  </p:notesMasterIdLst>
  <p:handoutMasterIdLst>
    <p:handoutMasterId r:id="rId13"/>
  </p:handoutMasterIdLst>
  <p:sldIdLst>
    <p:sldId id="332" r:id="rId2"/>
    <p:sldId id="358" r:id="rId3"/>
    <p:sldId id="348" r:id="rId4"/>
    <p:sldId id="341" r:id="rId5"/>
    <p:sldId id="368" r:id="rId6"/>
    <p:sldId id="349" r:id="rId7"/>
    <p:sldId id="365" r:id="rId8"/>
    <p:sldId id="356" r:id="rId9"/>
    <p:sldId id="364" r:id="rId10"/>
    <p:sldId id="359" r:id="rId11"/>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ＭＳ Ｐゴシック" pitchFamily="-111" charset="-128"/>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ＭＳ Ｐゴシック" pitchFamily="-111" charset="-128"/>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ＭＳ Ｐゴシック" pitchFamily="-111" charset="-128"/>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ＭＳ Ｐゴシック" pitchFamily="-111" charset="-128"/>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ＭＳ Ｐゴシック" pitchFamily="-111" charset="-128"/>
        <a:cs typeface="+mn-cs"/>
      </a:defRPr>
    </a:lvl5pPr>
    <a:lvl6pPr marL="2286000" algn="l" defTabSz="914400" rtl="0" eaLnBrk="1" latinLnBrk="0" hangingPunct="1">
      <a:defRPr sz="2400" kern="1200">
        <a:solidFill>
          <a:schemeClr val="tx1"/>
        </a:solidFill>
        <a:latin typeface="Arial" charset="0"/>
        <a:ea typeface="ＭＳ Ｐゴシック" pitchFamily="-111" charset="-128"/>
        <a:cs typeface="+mn-cs"/>
      </a:defRPr>
    </a:lvl6pPr>
    <a:lvl7pPr marL="2743200" algn="l" defTabSz="914400" rtl="0" eaLnBrk="1" latinLnBrk="0" hangingPunct="1">
      <a:defRPr sz="2400" kern="1200">
        <a:solidFill>
          <a:schemeClr val="tx1"/>
        </a:solidFill>
        <a:latin typeface="Arial" charset="0"/>
        <a:ea typeface="ＭＳ Ｐゴシック" pitchFamily="-111" charset="-128"/>
        <a:cs typeface="+mn-cs"/>
      </a:defRPr>
    </a:lvl7pPr>
    <a:lvl8pPr marL="3200400" algn="l" defTabSz="914400" rtl="0" eaLnBrk="1" latinLnBrk="0" hangingPunct="1">
      <a:defRPr sz="2400" kern="1200">
        <a:solidFill>
          <a:schemeClr val="tx1"/>
        </a:solidFill>
        <a:latin typeface="Arial" charset="0"/>
        <a:ea typeface="ＭＳ Ｐゴシック" pitchFamily="-111" charset="-128"/>
        <a:cs typeface="+mn-cs"/>
      </a:defRPr>
    </a:lvl8pPr>
    <a:lvl9pPr marL="3657600" algn="l" defTabSz="914400" rtl="0" eaLnBrk="1" latinLnBrk="0" hangingPunct="1">
      <a:defRPr sz="2400" kern="1200">
        <a:solidFill>
          <a:schemeClr val="tx1"/>
        </a:solidFill>
        <a:latin typeface="Arial" charset="0"/>
        <a:ea typeface="ＭＳ Ｐゴシック" pitchFamily="-111"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99FF99"/>
    <a:srgbClr val="FFFFCC"/>
    <a:srgbClr val="FF7C80"/>
    <a:srgbClr val="CC0000"/>
    <a:srgbClr val="FFFF00"/>
    <a:srgbClr val="B2B2B2"/>
    <a:srgbClr val="CCFFCC"/>
    <a:srgbClr val="CC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768" autoAdjust="0"/>
    <p:restoredTop sz="94581" autoAdjust="0"/>
  </p:normalViewPr>
  <p:slideViewPr>
    <p:cSldViewPr>
      <p:cViewPr>
        <p:scale>
          <a:sx n="75" d="100"/>
          <a:sy n="75" d="100"/>
        </p:scale>
        <p:origin x="-1422" y="-78"/>
      </p:cViewPr>
      <p:guideLst>
        <p:guide orient="horz" pos="2208"/>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36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pitchFamily="-111" charset="0"/>
        <a:ea typeface="ＭＳ Ｐゴシック" pitchFamily="-111" charset="-128"/>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pitchFamily="-111" charset="0"/>
        <a:ea typeface="ＭＳ Ｐゴシック" pitchFamily="-111" charset="-128"/>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pitchFamily="-111" charset="0"/>
        <a:ea typeface="ＭＳ Ｐゴシック" pitchFamily="-111" charset="-128"/>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pitchFamily="-111" charset="0"/>
        <a:ea typeface="ＭＳ Ｐゴシック" pitchFamily="-111" charset="-128"/>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pitchFamily="-111" charset="0"/>
        <a:ea typeface="ＭＳ Ｐゴシック" pitchFamily="-111"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txBox="1">
            <a:spLocks noGrp="1" noChangeArrowheads="1"/>
          </p:cNvSpPr>
          <p:nvPr/>
        </p:nvSpPr>
        <p:spPr bwMode="auto">
          <a:xfrm>
            <a:off x="3884613" y="8721725"/>
            <a:ext cx="2971800" cy="457200"/>
          </a:xfrm>
          <a:prstGeom prst="rect">
            <a:avLst/>
          </a:prstGeom>
          <a:noFill/>
          <a:ln w="9525">
            <a:noFill/>
            <a:miter lim="800000"/>
            <a:headEnd/>
            <a:tailEnd/>
          </a:ln>
        </p:spPr>
        <p:txBody>
          <a:bodyPr lIns="88139" tIns="44070" rIns="88139" bIns="44070" anchor="b"/>
          <a:lstStyle/>
          <a:p>
            <a:pPr algn="r" defTabSz="881063">
              <a:lnSpc>
                <a:spcPct val="100000"/>
              </a:lnSpc>
            </a:pPr>
            <a:fld id="{15881209-BFC1-468C-B9BC-0C017603FCC1}" type="slidenum">
              <a:rPr lang="en-US" sz="1200">
                <a:latin typeface="Times" pitchFamily="18" charset="0"/>
              </a:rPr>
              <a:pPr algn="r" defTabSz="881063">
                <a:lnSpc>
                  <a:spcPct val="100000"/>
                </a:lnSpc>
              </a:pPr>
              <a:t>8</a:t>
            </a:fld>
            <a:endParaRPr lang="en-US" sz="1200">
              <a:latin typeface="Times" pitchFamily="18" charset="0"/>
            </a:endParaRPr>
          </a:p>
        </p:txBody>
      </p:sp>
      <p:sp>
        <p:nvSpPr>
          <p:cNvPr id="51203" name="Rectangle 2"/>
          <p:cNvSpPr>
            <a:spLocks noGrp="1" noRot="1" noChangeAspect="1" noChangeArrowheads="1" noTextEdit="1"/>
          </p:cNvSpPr>
          <p:nvPr>
            <p:ph type="sldImg"/>
          </p:nvPr>
        </p:nvSpPr>
        <p:spPr>
          <a:xfrm>
            <a:off x="1133475" y="690563"/>
            <a:ext cx="4592638" cy="3444875"/>
          </a:xfrm>
          <a:ln/>
        </p:spPr>
      </p:sp>
      <p:sp>
        <p:nvSpPr>
          <p:cNvPr id="51204" name="Rectangle 3"/>
          <p:cNvSpPr>
            <a:spLocks noGrp="1" noChangeArrowheads="1"/>
          </p:cNvSpPr>
          <p:nvPr>
            <p:ph type="body" idx="1"/>
          </p:nvPr>
        </p:nvSpPr>
        <p:spPr>
          <a:xfrm>
            <a:off x="685800" y="4360863"/>
            <a:ext cx="5486400" cy="4129087"/>
          </a:xfrm>
          <a:noFill/>
          <a:ln w="9525"/>
        </p:spPr>
        <p:txBody>
          <a:bodyPr lIns="88139" tIns="44070" rIns="88139" bIns="44070"/>
          <a:lstStyle/>
          <a:p>
            <a:pPr defTabSz="914400" eaLnBrk="1" hangingPunct="1"/>
            <a:endParaRPr lang="en-GB"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47663"/>
          </a:xfrm>
          <a:prstGeom prst="rect">
            <a:avLst/>
          </a:prstGeom>
          <a:noFill/>
          <a:ln w="12700">
            <a:noFill/>
            <a:miter lim="800000"/>
            <a:headEnd/>
            <a:tailEnd/>
          </a:ln>
        </p:spPr>
        <p:txBody>
          <a:bodyPr lIns="90483" tIns="44447" rIns="90483" bIns="44447">
            <a:spAutoFit/>
          </a:bodyPr>
          <a:lstStyle/>
          <a:p>
            <a:pPr defTabSz="403225">
              <a:tabLst>
                <a:tab pos="5370513" algn="ctr"/>
                <a:tab pos="9182100" algn="r"/>
              </a:tabLst>
            </a:pPr>
            <a:r>
              <a:rPr lang="en-GB" sz="1000" b="1">
                <a:cs typeface="Times New Roman" charset="0"/>
              </a:rPr>
              <a:t>© 2010 Open Mobile Alliance Ltd.  All Rights Reserved.</a:t>
            </a:r>
            <a:endParaRPr lang="en-US" sz="1000" b="1"/>
          </a:p>
          <a:p>
            <a:pPr defTabSz="403225">
              <a:tabLst>
                <a:tab pos="5370513" algn="ctr"/>
                <a:tab pos="9182100" algn="r"/>
              </a:tabLst>
            </a:pPr>
            <a:r>
              <a:rPr lang="en-US" sz="900" b="1">
                <a:latin typeface="Arial Narrow" pitchFamily="34" charset="0"/>
                <a:cs typeface="Times New Roman" charset="0"/>
              </a:rPr>
              <a:t>Used with the permission of the Open Mobile Alliance Ltd. under the terms as stated in this document.</a:t>
            </a:r>
            <a:endParaRPr lang="en-US" sz="900" b="1">
              <a:solidFill>
                <a:srgbClr val="999999"/>
              </a:solidFill>
              <a:latin typeface="Arial Narrow" pitchFamily="34" charset="0"/>
            </a:endParaRPr>
          </a:p>
        </p:txBody>
      </p:sp>
      <p:sp>
        <p:nvSpPr>
          <p:cNvPr id="186392" name="Rectangle 24"/>
          <p:cNvSpPr>
            <a:spLocks noChangeArrowheads="1"/>
          </p:cNvSpPr>
          <p:nvPr userDrawn="1"/>
        </p:nvSpPr>
        <p:spPr bwMode="auto">
          <a:xfrm>
            <a:off x="4724400" y="6619875"/>
            <a:ext cx="3352800" cy="336550"/>
          </a:xfrm>
          <a:prstGeom prst="rect">
            <a:avLst/>
          </a:prstGeom>
          <a:noFill/>
          <a:ln w="12700">
            <a:noFill/>
            <a:miter lim="800000"/>
            <a:headEnd/>
            <a:tailEnd/>
          </a:ln>
        </p:spPr>
        <p:txBody>
          <a:bodyPr lIns="90483" tIns="44447" rIns="90483" bIns="44447">
            <a:spAutoFit/>
          </a:bodyPr>
          <a:lstStyle/>
          <a:p>
            <a:pPr algn="ctr" defTabSz="403225">
              <a:tabLst>
                <a:tab pos="5370513" algn="ctr"/>
                <a:tab pos="9182100" algn="r"/>
              </a:tabLst>
            </a:pPr>
            <a:r>
              <a:rPr lang="en-US" sz="1800" b="1" dirty="0" smtClean="0">
                <a:latin typeface="Arial Narrow" pitchFamily="34" charset="0"/>
              </a:rPr>
              <a:t>OMA-TP-2010-0393</a:t>
            </a:r>
            <a:endParaRPr lang="en-US" sz="1800" b="1" dirty="0">
              <a:latin typeface="Arial Narrow" pitchFamily="34" charset="0"/>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p:spPr>
        <p:txBody>
          <a:bodyPr lIns="90483" tIns="44447" rIns="90483" bIns="44447">
            <a:spAutoFit/>
          </a:bodyPr>
          <a:lstStyle/>
          <a:p>
            <a:pPr algn="r" defTabSz="403225">
              <a:tabLst>
                <a:tab pos="5370513" algn="ctr"/>
                <a:tab pos="9182100" algn="r"/>
              </a:tabLst>
            </a:pPr>
            <a:r>
              <a:rPr lang="en-US" sz="1800" b="1">
                <a:latin typeface="Arial Narrow" pitchFamily="34" charset="0"/>
              </a:rPr>
              <a:t>Slide #</a:t>
            </a:r>
            <a:fld id="{CF0B7975-4086-42A0-8CD5-6BCF2437E819}" type="slidenum">
              <a:rPr lang="en-US" sz="1800" b="1">
                <a:latin typeface="Arial Narrow" pitchFamily="34" charset="0"/>
              </a:rPr>
              <a:pPr algn="r" defTabSz="403225">
                <a:tabLst>
                  <a:tab pos="5370513" algn="ctr"/>
                  <a:tab pos="9182100" algn="r"/>
                </a:tabLst>
              </a:pPr>
              <a:t>‹#›</a:t>
            </a:fld>
            <a:r>
              <a:rPr lang="en-US" sz="1800" b="1">
                <a:latin typeface="Arial Narrow" pitchFamily="34" charset="0"/>
              </a:rPr>
              <a:t/>
            </a:r>
            <a:br>
              <a:rPr lang="en-US" sz="1800" b="1">
                <a:latin typeface="Arial Narrow" pitchFamily="34" charset="0"/>
              </a:rPr>
            </a:br>
            <a:r>
              <a:rPr lang="en-US" sz="500">
                <a:solidFill>
                  <a:srgbClr val="999999"/>
                </a:solidFill>
              </a:rPr>
              <a:t>[OMA-Template-TPslides-20080606-I]</a:t>
            </a:r>
            <a:endParaRPr lang="en-US" sz="1800" b="1">
              <a:latin typeface="Arial Narrow" pitchFamily="34" charset="0"/>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r>
              <a:rPr lang="en-GB"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GB" smtClean="0"/>
              <a:t>1st Level Bullet</a:t>
            </a:r>
          </a:p>
          <a:p>
            <a:pPr lvl="1"/>
            <a:r>
              <a:rPr lang="en-GB" smtClean="0"/>
              <a:t>2nd Level Bullet</a:t>
            </a:r>
          </a:p>
          <a:p>
            <a:pPr lvl="2"/>
            <a:r>
              <a:rPr lang="en-GB" smtClean="0"/>
              <a:t>3rd Level Bullet</a:t>
            </a:r>
          </a:p>
          <a:p>
            <a:pPr lvl="3"/>
            <a:r>
              <a:rPr lang="en-GB" smtClean="0"/>
              <a:t>4th Level Bullet</a:t>
            </a:r>
          </a:p>
          <a:p>
            <a:pPr lvl="4"/>
            <a:r>
              <a:rPr lang="en-GB"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alpha val="74998"/>
              </a:srgbClr>
            </a:prstShdw>
          </a:effectLst>
        </p:spPr>
        <p:txBody>
          <a:bodyPr/>
          <a:lstStyle/>
          <a:p>
            <a:pPr>
              <a:defRPr/>
            </a:pPr>
            <a:endParaRPr lang="en-US">
              <a:latin typeface="Arial" pitchFamily="-111" charset="0"/>
              <a:ea typeface="+mn-ea"/>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a:endParaRPr lang="en-GB"/>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ＭＳ Ｐゴシック" pitchFamily="-111" charset="-128"/>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111" charset="0"/>
          <a:ea typeface="ＭＳ Ｐゴシック" pitchFamily="-111" charset="-128"/>
        </a:defRPr>
      </a:lvl2pPr>
      <a:lvl3pPr algn="ctr" defTabSz="762000" rtl="0" eaLnBrk="0" fontAlgn="base" hangingPunct="0">
        <a:lnSpc>
          <a:spcPct val="90000"/>
        </a:lnSpc>
        <a:spcBef>
          <a:spcPct val="0"/>
        </a:spcBef>
        <a:spcAft>
          <a:spcPct val="0"/>
        </a:spcAft>
        <a:defRPr sz="3200" b="1">
          <a:solidFill>
            <a:schemeClr val="tx1"/>
          </a:solidFill>
          <a:latin typeface="Tahoma" pitchFamily="-111" charset="0"/>
          <a:ea typeface="ＭＳ Ｐゴシック" pitchFamily="-111" charset="-128"/>
        </a:defRPr>
      </a:lvl3pPr>
      <a:lvl4pPr algn="ctr" defTabSz="762000" rtl="0" eaLnBrk="0" fontAlgn="base" hangingPunct="0">
        <a:lnSpc>
          <a:spcPct val="90000"/>
        </a:lnSpc>
        <a:spcBef>
          <a:spcPct val="0"/>
        </a:spcBef>
        <a:spcAft>
          <a:spcPct val="0"/>
        </a:spcAft>
        <a:defRPr sz="3200" b="1">
          <a:solidFill>
            <a:schemeClr val="tx1"/>
          </a:solidFill>
          <a:latin typeface="Tahoma" pitchFamily="-111" charset="0"/>
          <a:ea typeface="ＭＳ Ｐゴシック" pitchFamily="-111" charset="-128"/>
        </a:defRPr>
      </a:lvl4pPr>
      <a:lvl5pPr algn="ctr" defTabSz="762000" rtl="0" eaLnBrk="0" fontAlgn="base" hangingPunct="0">
        <a:lnSpc>
          <a:spcPct val="90000"/>
        </a:lnSpc>
        <a:spcBef>
          <a:spcPct val="0"/>
        </a:spcBef>
        <a:spcAft>
          <a:spcPct val="0"/>
        </a:spcAft>
        <a:defRPr sz="3200" b="1">
          <a:solidFill>
            <a:schemeClr val="tx1"/>
          </a:solidFill>
          <a:latin typeface="Tahoma" pitchFamily="-111" charset="0"/>
          <a:ea typeface="ＭＳ Ｐゴシック" pitchFamily="-111" charset="-128"/>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111"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111"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111"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111" charset="0"/>
        </a:defRPr>
      </a:lvl9pPr>
    </p:titleStyle>
    <p:bodyStyle>
      <a:lvl1pPr marL="234950" indent="-234950" algn="l" defTabSz="762000" rtl="0" eaLnBrk="0" fontAlgn="base" hangingPunct="0">
        <a:spcBef>
          <a:spcPct val="25000"/>
        </a:spcBef>
        <a:spcAft>
          <a:spcPct val="0"/>
        </a:spcAft>
        <a:buClr>
          <a:schemeClr val="tx1"/>
        </a:buClr>
        <a:buSzPct val="80000"/>
        <a:buChar char="•"/>
        <a:defRPr sz="2600">
          <a:solidFill>
            <a:srgbClr val="000066"/>
          </a:solidFill>
          <a:latin typeface="+mn-lt"/>
          <a:ea typeface="ＭＳ Ｐゴシック" pitchFamily="-111" charset="-128"/>
          <a:cs typeface="+mn-cs"/>
        </a:defRPr>
      </a:lvl1pPr>
      <a:lvl2pPr marL="506413" indent="-219075" algn="l" defTabSz="762000" rtl="0" eaLnBrk="0" fontAlgn="base" hangingPunct="0">
        <a:spcBef>
          <a:spcPct val="25000"/>
        </a:spcBef>
        <a:spcAft>
          <a:spcPct val="0"/>
        </a:spcAft>
        <a:buClr>
          <a:schemeClr val="tx1"/>
        </a:buClr>
        <a:buSzPct val="80000"/>
        <a:buChar char="•"/>
        <a:defRPr sz="2200">
          <a:solidFill>
            <a:srgbClr val="480024"/>
          </a:solidFill>
          <a:latin typeface="+mn-lt"/>
          <a:ea typeface="ＭＳ Ｐゴシック" pitchFamily="-111" charset="-128"/>
        </a:defRPr>
      </a:lvl2pPr>
      <a:lvl3pPr marL="693738" indent="-187325" algn="l" defTabSz="762000" rtl="0" eaLnBrk="0" fontAlgn="base" hangingPunct="0">
        <a:spcBef>
          <a:spcPct val="25000"/>
        </a:spcBef>
        <a:spcAft>
          <a:spcPct val="0"/>
        </a:spcAft>
        <a:buClr>
          <a:schemeClr val="tx1"/>
        </a:buClr>
        <a:buSzPct val="80000"/>
        <a:buChar char="•"/>
        <a:defRPr sz="2000">
          <a:solidFill>
            <a:srgbClr val="0B2200"/>
          </a:solidFill>
          <a:latin typeface="+mn-lt"/>
          <a:ea typeface="ＭＳ Ｐゴシック" pitchFamily="-111" charset="-128"/>
        </a:defRPr>
      </a:lvl3pPr>
      <a:lvl4pPr marL="912813" indent="-233363" algn="l" defTabSz="762000" rtl="0" eaLnBrk="0" fontAlgn="base" hangingPunct="0">
        <a:spcBef>
          <a:spcPct val="20000"/>
        </a:spcBef>
        <a:spcAft>
          <a:spcPct val="0"/>
        </a:spcAft>
        <a:buClr>
          <a:schemeClr val="tx1"/>
        </a:buClr>
        <a:buSzPct val="80000"/>
        <a:buChar char="•"/>
        <a:defRPr>
          <a:solidFill>
            <a:srgbClr val="543800"/>
          </a:solidFill>
          <a:latin typeface="+mn-lt"/>
          <a:ea typeface="ＭＳ Ｐゴシック" pitchFamily="-111" charset="-128"/>
        </a:defRPr>
      </a:lvl4pPr>
      <a:lvl5pPr marL="1150938" indent="-238125" algn="l" defTabSz="762000" rtl="0" eaLnBrk="0" fontAlgn="base" hangingPunct="0">
        <a:spcBef>
          <a:spcPct val="20000"/>
        </a:spcBef>
        <a:spcAft>
          <a:spcPct val="0"/>
        </a:spcAft>
        <a:buClr>
          <a:schemeClr val="tx1"/>
        </a:buClr>
        <a:buSzPct val="80000"/>
        <a:buChar char="•"/>
        <a:defRPr sz="1600">
          <a:solidFill>
            <a:srgbClr val="330066"/>
          </a:solidFill>
          <a:latin typeface="+mn-lt"/>
          <a:ea typeface="ＭＳ Ｐゴシック" pitchFamily="-111" charset="-128"/>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ea typeface="ＭＳ Ｐゴシック" pitchFamily="-111" charset="-128"/>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ea typeface="ＭＳ Ｐゴシック" pitchFamily="-111" charset="-128"/>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ea typeface="ＭＳ Ｐゴシック" pitchFamily="-111" charset="-128"/>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ea typeface="ＭＳ Ｐゴシック" pitchFamily="-111"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surveymonkey.com/s/CQW7BTX"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www.kwisa.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6387" name="Rectangle 3"/>
          <p:cNvSpPr>
            <a:spLocks noChangeArrowheads="1"/>
          </p:cNvSpPr>
          <p:nvPr/>
        </p:nvSpPr>
        <p:spPr bwMode="auto">
          <a:xfrm>
            <a:off x="871538" y="2444750"/>
            <a:ext cx="8077200" cy="2819400"/>
          </a:xfrm>
          <a:prstGeom prst="rect">
            <a:avLst/>
          </a:prstGeom>
          <a:noFill/>
          <a:ln w="12700">
            <a:noFill/>
            <a:miter lim="800000"/>
            <a:headEnd/>
            <a:tailEnd/>
          </a:ln>
        </p:spPr>
        <p:txBody>
          <a:bodyPr lIns="90483" tIns="44447" rIns="90483" bIns="44447"/>
          <a:lstStyle/>
          <a:p>
            <a:pPr defTabSz="762000">
              <a:lnSpc>
                <a:spcPct val="95000"/>
              </a:lnSpc>
              <a:spcAft>
                <a:spcPct val="35000"/>
              </a:spcAft>
              <a:tabLst>
                <a:tab pos="1827213" algn="r"/>
                <a:tab pos="1939925" algn="l"/>
              </a:tabLst>
            </a:pPr>
            <a:r>
              <a:rPr lang="en-US" sz="2000" b="1" dirty="0">
                <a:latin typeface="Tahoma" pitchFamily="34" charset="0"/>
              </a:rPr>
              <a:t>	Submitted To:	 OMA Technical Plenary</a:t>
            </a:r>
          </a:p>
          <a:p>
            <a:pPr defTabSz="762000">
              <a:lnSpc>
                <a:spcPct val="95000"/>
              </a:lnSpc>
              <a:spcAft>
                <a:spcPct val="35000"/>
              </a:spcAft>
              <a:tabLst>
                <a:tab pos="1827213" algn="r"/>
                <a:tab pos="1939925" algn="l"/>
              </a:tabLst>
            </a:pPr>
            <a:r>
              <a:rPr lang="en-US" sz="2000" b="1" dirty="0">
                <a:latin typeface="Tahoma" pitchFamily="34" charset="0"/>
              </a:rPr>
              <a:t>	Date:	 </a:t>
            </a:r>
            <a:r>
              <a:rPr lang="en-US" sz="2000" b="1" dirty="0" smtClean="0">
                <a:latin typeface="Tahoma" pitchFamily="34" charset="0"/>
              </a:rPr>
              <a:t>2 September </a:t>
            </a:r>
            <a:r>
              <a:rPr lang="en-US" sz="2000" b="1" dirty="0">
                <a:latin typeface="Tahoma" pitchFamily="34" charset="0"/>
              </a:rPr>
              <a:t>2010</a:t>
            </a:r>
          </a:p>
          <a:p>
            <a:pPr defTabSz="762000">
              <a:lnSpc>
                <a:spcPct val="95000"/>
              </a:lnSpc>
              <a:spcAft>
                <a:spcPct val="35000"/>
              </a:spcAft>
              <a:tabLst>
                <a:tab pos="1827213" algn="r"/>
                <a:tab pos="1939925" algn="l"/>
              </a:tabLst>
            </a:pPr>
            <a:r>
              <a:rPr lang="en-US" sz="2000" b="1" dirty="0">
                <a:latin typeface="Tahoma" pitchFamily="34" charset="0"/>
              </a:rPr>
              <a:t>	Availability:	      Public            OMA Confidential</a:t>
            </a:r>
          </a:p>
          <a:p>
            <a:pPr defTabSz="762000">
              <a:lnSpc>
                <a:spcPct val="95000"/>
              </a:lnSpc>
              <a:spcAft>
                <a:spcPct val="35000"/>
              </a:spcAft>
              <a:tabLst>
                <a:tab pos="1827213" algn="r"/>
                <a:tab pos="1939925" algn="l"/>
              </a:tabLst>
            </a:pPr>
            <a:r>
              <a:rPr lang="en-US" sz="2000" b="1" dirty="0">
                <a:latin typeface="Tahoma" pitchFamily="34" charset="0"/>
              </a:rPr>
              <a:t>	Source:	 Chairman, OMA Board of Directors</a:t>
            </a:r>
          </a:p>
          <a:p>
            <a:pPr defTabSz="762000">
              <a:lnSpc>
                <a:spcPct val="95000"/>
              </a:lnSpc>
              <a:spcAft>
                <a:spcPct val="35000"/>
              </a:spcAft>
              <a:tabLst>
                <a:tab pos="1827213" algn="r"/>
                <a:tab pos="1939925" algn="l"/>
              </a:tabLst>
            </a:pPr>
            <a:r>
              <a:rPr lang="en-US" sz="2000" b="1" dirty="0">
                <a:latin typeface="Tahoma" pitchFamily="34" charset="0"/>
              </a:rPr>
              <a:t> Presented by:  </a:t>
            </a:r>
            <a:r>
              <a:rPr lang="en-US" sz="2000" b="1" dirty="0" smtClean="0">
                <a:latin typeface="Tahoma" pitchFamily="34" charset="0"/>
              </a:rPr>
              <a:t>OMA </a:t>
            </a:r>
            <a:r>
              <a:rPr lang="en-US" sz="2000" b="1" dirty="0">
                <a:latin typeface="Tahoma" pitchFamily="34" charset="0"/>
              </a:rPr>
              <a:t>Board Vice Chair</a:t>
            </a:r>
          </a:p>
        </p:txBody>
      </p:sp>
      <p:sp>
        <p:nvSpPr>
          <p:cNvPr id="16388" name="Rectangle 4"/>
          <p:cNvSpPr>
            <a:spLocks noGrp="1" noChangeArrowheads="1"/>
          </p:cNvSpPr>
          <p:nvPr>
            <p:ph type="ctrTitle"/>
          </p:nvPr>
        </p:nvSpPr>
        <p:spPr>
          <a:xfrm>
            <a:off x="685800" y="228600"/>
            <a:ext cx="7994650" cy="1752600"/>
          </a:xfrm>
          <a:noFill/>
        </p:spPr>
        <p:txBody>
          <a:bodyPr anchor="t"/>
          <a:lstStyle/>
          <a:p>
            <a:r>
              <a:rPr lang="en-US" sz="2400" dirty="0" smtClean="0"/>
              <a:t>OMA-TP-2010-0393 </a:t>
            </a:r>
            <a:br>
              <a:rPr lang="en-US" sz="2400" dirty="0" smtClean="0"/>
            </a:br>
            <a:r>
              <a:rPr lang="en-US" sz="1000" dirty="0" smtClean="0"/>
              <a:t/>
            </a:r>
            <a:br>
              <a:rPr lang="en-US" sz="1000" dirty="0" smtClean="0"/>
            </a:br>
            <a:r>
              <a:rPr lang="en-US" sz="1600" dirty="0" smtClean="0"/>
              <a:t> </a:t>
            </a:r>
            <a:r>
              <a:rPr lang="en-US" sz="2800" dirty="0" smtClean="0"/>
              <a:t>Technical Plenary Presentation</a:t>
            </a:r>
            <a:br>
              <a:rPr lang="en-US" sz="2800" dirty="0" smtClean="0"/>
            </a:br>
            <a:r>
              <a:rPr lang="en-US" sz="2800" dirty="0" smtClean="0"/>
              <a:t>Update from OMA Board of Directors</a:t>
            </a:r>
            <a:r>
              <a:rPr lang="en-US" sz="3600" dirty="0" smtClean="0"/>
              <a:t/>
            </a:r>
            <a:br>
              <a:rPr lang="en-US" sz="3600" dirty="0" smtClean="0"/>
            </a:br>
            <a:endParaRPr lang="en-US" sz="2800" dirty="0" smtClean="0"/>
          </a:p>
        </p:txBody>
      </p:sp>
      <p:sp>
        <p:nvSpPr>
          <p:cNvPr id="16391" name="Text Box 9"/>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a:spcBef>
                <a:spcPct val="35000"/>
              </a:spcBef>
            </a:pPr>
            <a:r>
              <a:rPr lang="en-US" sz="900">
                <a:cs typeface="Times New Roman" charset="0"/>
              </a:rPr>
              <a:t>USE OF THIS DOCUMENT BY NON-OMA MEMBERS IS SUBJECT TO ALL OF THE TERMS AND CONDITIONS OF THE USE AGREEMENT (located at </a:t>
            </a:r>
            <a:r>
              <a:rPr lang="en-US" sz="900">
                <a:cs typeface="Times New Roman" charset="0"/>
                <a:hlinkClick r:id="rId4"/>
              </a:rPr>
              <a:t>http://www.openmobilealliance.org/UseAgreement.html</a:t>
            </a:r>
            <a:r>
              <a:rPr lang="en-US" sz="900">
                <a:cs typeface="Times New Roman" charset="0"/>
              </a:rPr>
              <a:t>) AND IF YOU HAVE NOT AGREED TO THE TERMS OF THE USE AGREEMENT, YOU DO NOT HAVE THE RIGHT TO USE, COPY OR DISTRIBUTE THIS DOCUMENT.</a:t>
            </a:r>
          </a:p>
          <a:p>
            <a:pPr defTabSz="762000">
              <a:spcBef>
                <a:spcPct val="35000"/>
              </a:spcBef>
            </a:pPr>
            <a:r>
              <a:rPr lang="en-US" sz="900">
                <a:cs typeface="Times New Roman" charset="0"/>
              </a:rPr>
              <a:t>THIS DOCUMENT IS PROVIDED ON AN "AS IS" "AS AVAILABLE" AND "WITH ALL FAULTS" BASIS.</a:t>
            </a:r>
            <a:endParaRPr lang="en-US" sz="900"/>
          </a:p>
        </p:txBody>
      </p:sp>
      <p:sp>
        <p:nvSpPr>
          <p:cNvPr id="16392"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a:spcBef>
                <a:spcPct val="35000"/>
              </a:spcBef>
            </a:pPr>
            <a:r>
              <a:rPr lang="en-US" sz="900" b="1">
                <a:cs typeface="Times New Roman" charset="0"/>
              </a:rPr>
              <a:t>Intellectual Property Rights</a:t>
            </a:r>
          </a:p>
          <a:p>
            <a:pPr defTabSz="762000">
              <a:spcBef>
                <a:spcPct val="35000"/>
              </a:spcBef>
            </a:pPr>
            <a:r>
              <a:rPr lang="en-US" sz="900">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6389" name="Text Box 5"/>
          <p:cNvSpPr txBox="1">
            <a:spLocks noChangeArrowheads="1"/>
          </p:cNvSpPr>
          <p:nvPr/>
        </p:nvSpPr>
        <p:spPr bwMode="auto">
          <a:xfrm>
            <a:off x="3005138" y="3282950"/>
            <a:ext cx="287337" cy="349250"/>
          </a:xfrm>
          <a:prstGeom prst="rect">
            <a:avLst/>
          </a:prstGeom>
          <a:noFill/>
          <a:ln w="12700">
            <a:solidFill>
              <a:schemeClr val="tx2"/>
            </a:solidFill>
            <a:miter lim="800000"/>
            <a:headEnd/>
            <a:tailEnd/>
          </a:ln>
        </p:spPr>
        <p:txBody>
          <a:bodyPr lIns="0" tIns="44447" rIns="0" bIns="44447" anchor="ctr"/>
          <a:lstStyle/>
          <a:p>
            <a:pPr algn="ctr" defTabSz="762000">
              <a:spcBef>
                <a:spcPct val="50000"/>
              </a:spcBef>
            </a:pPr>
            <a:endParaRPr lang="en-GB" sz="1800" b="1">
              <a:solidFill>
                <a:srgbClr val="800000"/>
              </a:solidFill>
              <a:latin typeface="Tahoma" pitchFamily="34" charset="0"/>
            </a:endParaRPr>
          </a:p>
        </p:txBody>
      </p:sp>
      <p:sp>
        <p:nvSpPr>
          <p:cNvPr id="16390" name="Text Box 6"/>
          <p:cNvSpPr txBox="1">
            <a:spLocks noChangeArrowheads="1"/>
          </p:cNvSpPr>
          <p:nvPr/>
        </p:nvSpPr>
        <p:spPr bwMode="auto">
          <a:xfrm>
            <a:off x="4681538" y="3282950"/>
            <a:ext cx="288925" cy="349250"/>
          </a:xfrm>
          <a:prstGeom prst="rect">
            <a:avLst/>
          </a:prstGeom>
          <a:noFill/>
          <a:ln w="12700">
            <a:solidFill>
              <a:schemeClr val="tx2"/>
            </a:solidFill>
            <a:miter lim="800000"/>
            <a:headEnd/>
            <a:tailEnd/>
          </a:ln>
        </p:spPr>
        <p:txBody>
          <a:bodyPr lIns="0" tIns="44447" rIns="0" bIns="44447" anchor="ctr"/>
          <a:lstStyle/>
          <a:p>
            <a:pPr algn="ctr" defTabSz="762000">
              <a:spcBef>
                <a:spcPct val="50000"/>
              </a:spcBef>
            </a:pPr>
            <a:r>
              <a:rPr lang="en-GB" sz="1800" b="1">
                <a:solidFill>
                  <a:srgbClr val="800000"/>
                </a:solidFill>
                <a:latin typeface="Tahoma" pitchFamily="34" charset="0"/>
              </a:rPr>
              <a:t>X</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Content Placeholder 2"/>
          <p:cNvSpPr>
            <a:spLocks noGrp="1"/>
          </p:cNvSpPr>
          <p:nvPr>
            <p:ph type="body" idx="1"/>
          </p:nvPr>
        </p:nvSpPr>
        <p:spPr>
          <a:xfrm>
            <a:off x="338138" y="2901950"/>
            <a:ext cx="8778875" cy="741363"/>
          </a:xfrm>
        </p:spPr>
        <p:txBody>
          <a:bodyPr lIns="92660" tIns="45517" rIns="92660" bIns="45517"/>
          <a:lstStyle/>
          <a:p>
            <a:pPr marL="280988" indent="-280988" algn="ctr" eaLnBrk="1" hangingPunct="1">
              <a:buFontTx/>
              <a:buNone/>
            </a:pPr>
            <a:r>
              <a:rPr lang="en-US" sz="4200" smtClean="0"/>
              <a:t>Any Questions?</a:t>
            </a:r>
          </a:p>
          <a:p>
            <a:pPr marL="280988" indent="-280988" eaLnBrk="1" hangingPunct="1"/>
            <a:endParaRPr lang="en-US" sz="4200" smtClean="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idx="4294967295"/>
          </p:nvPr>
        </p:nvSpPr>
        <p:spPr/>
        <p:txBody>
          <a:bodyPr lIns="92660" tIns="45517" rIns="92660" bIns="45517"/>
          <a:lstStyle/>
          <a:p>
            <a:pPr eaLnBrk="1" hangingPunct="1"/>
            <a:r>
              <a:rPr lang="en-US" sz="2800" dirty="0" smtClean="0"/>
              <a:t>Board Focus on Delivery and New Opportunities</a:t>
            </a:r>
          </a:p>
        </p:txBody>
      </p:sp>
      <p:sp>
        <p:nvSpPr>
          <p:cNvPr id="53251" name="Content Placeholder 2"/>
          <p:cNvSpPr>
            <a:spLocks noGrp="1"/>
          </p:cNvSpPr>
          <p:nvPr>
            <p:ph idx="4294967295"/>
          </p:nvPr>
        </p:nvSpPr>
        <p:spPr>
          <a:xfrm>
            <a:off x="414338" y="1225551"/>
            <a:ext cx="8763000" cy="1447799"/>
          </a:xfrm>
          <a:solidFill>
            <a:srgbClr val="CCFFFF"/>
          </a:solidFill>
          <a:ln>
            <a:solidFill>
              <a:schemeClr val="tx1"/>
            </a:solidFill>
          </a:ln>
        </p:spPr>
        <p:txBody>
          <a:bodyPr lIns="92660" tIns="45517" rIns="92660" bIns="45517"/>
          <a:lstStyle/>
          <a:p>
            <a:pPr marL="280988" indent="-280988" eaLnBrk="1" hangingPunct="1"/>
            <a:r>
              <a:rPr lang="en-US" altLang="zh-CN" dirty="0" smtClean="0">
                <a:ea typeface="宋体" pitchFamily="2" charset="-122"/>
              </a:rPr>
              <a:t>Improving the predictability of OMA results and delivery on time</a:t>
            </a:r>
            <a:r>
              <a:rPr lang="en-US" sz="2400" dirty="0" smtClean="0"/>
              <a:t>.</a:t>
            </a:r>
          </a:p>
          <a:p>
            <a:pPr marL="666750" lvl="1" indent="-195263" eaLnBrk="1" hangingPunct="1"/>
            <a:r>
              <a:rPr lang="en-US" dirty="0" smtClean="0"/>
              <a:t>Review and Approval of the 2010 OMA Release Plan - The Board is regularly monitoring progress and slippages as reported by TP</a:t>
            </a:r>
          </a:p>
        </p:txBody>
      </p:sp>
      <p:sp>
        <p:nvSpPr>
          <p:cNvPr id="53254" name="Content Placeholder 2"/>
          <p:cNvSpPr>
            <a:spLocks/>
          </p:cNvSpPr>
          <p:nvPr/>
        </p:nvSpPr>
        <p:spPr bwMode="auto">
          <a:xfrm>
            <a:off x="414337" y="2825750"/>
            <a:ext cx="8686800" cy="3505200"/>
          </a:xfrm>
          <a:prstGeom prst="rect">
            <a:avLst/>
          </a:prstGeom>
          <a:solidFill>
            <a:srgbClr val="CCFFFF"/>
          </a:solidFill>
          <a:ln w="12700">
            <a:solidFill>
              <a:schemeClr val="tx1"/>
            </a:solidFill>
            <a:miter lim="800000"/>
            <a:headEnd/>
            <a:tailEnd/>
          </a:ln>
        </p:spPr>
        <p:txBody>
          <a:bodyPr lIns="92660" tIns="45517" rIns="92660" bIns="45517"/>
          <a:lstStyle/>
          <a:p>
            <a:pPr marL="280988" indent="-280988" defTabSz="762000" eaLnBrk="1" hangingPunct="1">
              <a:lnSpc>
                <a:spcPct val="100000"/>
              </a:lnSpc>
              <a:spcBef>
                <a:spcPct val="25000"/>
              </a:spcBef>
              <a:buClr>
                <a:schemeClr val="tx1"/>
              </a:buClr>
              <a:buSzPct val="80000"/>
              <a:buFontTx/>
              <a:buChar char="•"/>
            </a:pPr>
            <a:r>
              <a:rPr lang="en-US" dirty="0">
                <a:solidFill>
                  <a:srgbClr val="000066"/>
                </a:solidFill>
                <a:latin typeface="Arial Narrow" pitchFamily="34" charset="0"/>
              </a:rPr>
              <a:t>Developing new opportunities</a:t>
            </a:r>
          </a:p>
          <a:p>
            <a:pPr marL="666750" lvl="1" indent="-195263" defTabSz="762000">
              <a:lnSpc>
                <a:spcPct val="100000"/>
              </a:lnSpc>
              <a:spcBef>
                <a:spcPct val="25000"/>
              </a:spcBef>
              <a:buClr>
                <a:schemeClr val="tx1"/>
              </a:buClr>
              <a:buSzPct val="80000"/>
              <a:buFontTx/>
              <a:buChar char="•"/>
            </a:pPr>
            <a:r>
              <a:rPr lang="en-GB" sz="2200" dirty="0" smtClean="0">
                <a:solidFill>
                  <a:srgbClr val="480024"/>
                </a:solidFill>
                <a:latin typeface="Arial Narrow" pitchFamily="34" charset="0"/>
              </a:rPr>
              <a:t>Supporting </a:t>
            </a:r>
            <a:r>
              <a:rPr lang="en-GB" sz="2200" dirty="0">
                <a:solidFill>
                  <a:srgbClr val="480024"/>
                </a:solidFill>
                <a:latin typeface="Arial Narrow" pitchFamily="34" charset="0"/>
              </a:rPr>
              <a:t>the All-IP </a:t>
            </a:r>
            <a:r>
              <a:rPr lang="en-GB" sz="2200" dirty="0" smtClean="0">
                <a:solidFill>
                  <a:srgbClr val="480024"/>
                </a:solidFill>
                <a:latin typeface="Arial Narrow" pitchFamily="34" charset="0"/>
              </a:rPr>
              <a:t>activities </a:t>
            </a:r>
            <a:r>
              <a:rPr lang="en-GB" sz="2200" dirty="0">
                <a:solidFill>
                  <a:srgbClr val="480024"/>
                </a:solidFill>
                <a:latin typeface="Arial Narrow" pitchFamily="34" charset="0"/>
              </a:rPr>
              <a:t>and keenly following progress in TP</a:t>
            </a:r>
          </a:p>
          <a:p>
            <a:pPr marL="666750" lvl="1" indent="-195263" defTabSz="762000">
              <a:lnSpc>
                <a:spcPct val="100000"/>
              </a:lnSpc>
              <a:spcBef>
                <a:spcPct val="25000"/>
              </a:spcBef>
              <a:buClr>
                <a:schemeClr val="tx1"/>
              </a:buClr>
              <a:buSzPct val="80000"/>
              <a:buFontTx/>
              <a:buChar char="•"/>
            </a:pPr>
            <a:r>
              <a:rPr lang="en-GB" sz="2200" dirty="0">
                <a:solidFill>
                  <a:srgbClr val="480024"/>
                </a:solidFill>
                <a:latin typeface="Arial Narrow" pitchFamily="34" charset="0"/>
              </a:rPr>
              <a:t>API Task Force </a:t>
            </a:r>
            <a:r>
              <a:rPr lang="en-GB" sz="2200" dirty="0" smtClean="0">
                <a:solidFill>
                  <a:srgbClr val="480024"/>
                </a:solidFill>
                <a:latin typeface="Arial Narrow" pitchFamily="34" charset="0"/>
              </a:rPr>
              <a:t>recommendations approved by the Board</a:t>
            </a:r>
            <a:endParaRPr lang="en-GB" sz="2200" dirty="0">
              <a:solidFill>
                <a:srgbClr val="480024"/>
              </a:solidFill>
              <a:latin typeface="Arial Narrow" pitchFamily="34" charset="0"/>
            </a:endParaRPr>
          </a:p>
          <a:p>
            <a:pPr marL="666750" lvl="1" indent="-195263" defTabSz="762000">
              <a:lnSpc>
                <a:spcPct val="100000"/>
              </a:lnSpc>
              <a:spcBef>
                <a:spcPct val="25000"/>
              </a:spcBef>
              <a:buClr>
                <a:schemeClr val="tx1"/>
              </a:buClr>
              <a:buSzPct val="80000"/>
              <a:buFontTx/>
              <a:buChar char="•"/>
            </a:pPr>
            <a:r>
              <a:rPr lang="en-GB" sz="2200" dirty="0" smtClean="0">
                <a:solidFill>
                  <a:srgbClr val="480024"/>
                </a:solidFill>
                <a:latin typeface="Arial Narrow" pitchFamily="34" charset="0"/>
              </a:rPr>
              <a:t>Review of IOP strategy </a:t>
            </a:r>
          </a:p>
          <a:p>
            <a:pPr marL="1123950" lvl="2" indent="-195263" defTabSz="762000">
              <a:lnSpc>
                <a:spcPct val="100000"/>
              </a:lnSpc>
              <a:spcBef>
                <a:spcPct val="25000"/>
              </a:spcBef>
              <a:buClr>
                <a:schemeClr val="tx1"/>
              </a:buClr>
              <a:buSzPct val="80000"/>
              <a:buFontTx/>
              <a:buChar char="•"/>
            </a:pPr>
            <a:r>
              <a:rPr lang="en-GB" sz="2200" dirty="0" smtClean="0">
                <a:solidFill>
                  <a:srgbClr val="480024"/>
                </a:solidFill>
                <a:latin typeface="Arial Narrow" pitchFamily="34" charset="0"/>
              </a:rPr>
              <a:t>Pilot </a:t>
            </a:r>
            <a:r>
              <a:rPr lang="en-GB" sz="2200" dirty="0">
                <a:solidFill>
                  <a:srgbClr val="480024"/>
                </a:solidFill>
                <a:latin typeface="Arial Narrow" pitchFamily="34" charset="0"/>
              </a:rPr>
              <a:t>trial of </a:t>
            </a:r>
            <a:r>
              <a:rPr lang="en-GB" sz="2200" dirty="0" smtClean="0">
                <a:solidFill>
                  <a:srgbClr val="480024"/>
                </a:solidFill>
                <a:latin typeface="Arial Narrow" pitchFamily="34" charset="0"/>
              </a:rPr>
              <a:t>profiling and deployment </a:t>
            </a:r>
            <a:r>
              <a:rPr lang="en-GB" sz="2200" dirty="0">
                <a:solidFill>
                  <a:srgbClr val="480024"/>
                </a:solidFill>
                <a:latin typeface="Arial Narrow" pitchFamily="34" charset="0"/>
              </a:rPr>
              <a:t>suite testing </a:t>
            </a:r>
            <a:r>
              <a:rPr lang="en-GB" sz="2200" dirty="0" smtClean="0">
                <a:solidFill>
                  <a:srgbClr val="480024"/>
                </a:solidFill>
                <a:latin typeface="Arial Narrow" pitchFamily="34" charset="0"/>
              </a:rPr>
              <a:t>under supervision of BOD-IOP Committee</a:t>
            </a:r>
          </a:p>
          <a:p>
            <a:pPr marL="1123950" lvl="2" indent="-195263" defTabSz="762000">
              <a:lnSpc>
                <a:spcPct val="100000"/>
              </a:lnSpc>
              <a:spcBef>
                <a:spcPct val="25000"/>
              </a:spcBef>
              <a:buClr>
                <a:schemeClr val="tx1"/>
              </a:buClr>
              <a:buSzPct val="80000"/>
              <a:buFontTx/>
              <a:buChar char="•"/>
            </a:pPr>
            <a:r>
              <a:rPr lang="en-GB" sz="2200" dirty="0" smtClean="0">
                <a:solidFill>
                  <a:srgbClr val="480024"/>
                </a:solidFill>
                <a:latin typeface="Arial Narrow" pitchFamily="34" charset="0"/>
              </a:rPr>
              <a:t>Survey of members to provide guidance in updating our IOP process </a:t>
            </a:r>
            <a:endParaRPr lang="en-GB" sz="2200" dirty="0">
              <a:solidFill>
                <a:srgbClr val="480024"/>
              </a:solidFill>
              <a:latin typeface="Arial Narrow" pitchFamily="34" charset="0"/>
            </a:endParaRPr>
          </a:p>
          <a:p>
            <a:pPr marL="666750" lvl="1" indent="-195263" defTabSz="762000">
              <a:lnSpc>
                <a:spcPct val="100000"/>
              </a:lnSpc>
              <a:spcBef>
                <a:spcPct val="25000"/>
              </a:spcBef>
              <a:buClr>
                <a:schemeClr val="tx1"/>
              </a:buClr>
              <a:buSzPct val="80000"/>
              <a:buFontTx/>
              <a:buChar char="•"/>
            </a:pPr>
            <a:r>
              <a:rPr lang="en-GB" sz="2200" dirty="0" smtClean="0">
                <a:solidFill>
                  <a:srgbClr val="480024"/>
                </a:solidFill>
                <a:latin typeface="Arial Narrow" pitchFamily="34" charset="0"/>
              </a:rPr>
              <a:t>Task Force established to evaluate </a:t>
            </a:r>
            <a:r>
              <a:rPr lang="en-GB" sz="2200" dirty="0">
                <a:solidFill>
                  <a:srgbClr val="480024"/>
                </a:solidFill>
                <a:latin typeface="Arial Narrow" pitchFamily="34" charset="0"/>
              </a:rPr>
              <a:t>opportunities in machine-machine market</a:t>
            </a:r>
            <a:endParaRPr lang="en-US" sz="2000" dirty="0">
              <a:solidFill>
                <a:srgbClr val="480024"/>
              </a:solidFill>
              <a:latin typeface="Arial Narrow" pitchFamily="34"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GB" smtClean="0"/>
              <a:t>API Task Force</a:t>
            </a:r>
          </a:p>
        </p:txBody>
      </p:sp>
      <p:sp>
        <p:nvSpPr>
          <p:cNvPr id="35843" name="Rectangle 3"/>
          <p:cNvSpPr>
            <a:spLocks noGrp="1" noChangeArrowheads="1"/>
          </p:cNvSpPr>
          <p:nvPr>
            <p:ph type="body" idx="1"/>
          </p:nvPr>
        </p:nvSpPr>
        <p:spPr>
          <a:xfrm>
            <a:off x="292100" y="1169988"/>
            <a:ext cx="8778875" cy="5313362"/>
          </a:xfrm>
        </p:spPr>
        <p:txBody>
          <a:bodyPr/>
          <a:lstStyle/>
          <a:p>
            <a:pPr marL="351130" indent="-351130"/>
            <a:r>
              <a:rPr lang="en-GB" altLang="zh-CN" dirty="0" smtClean="0">
                <a:ea typeface="宋体" pitchFamily="2" charset="-122"/>
              </a:rPr>
              <a:t>The Board identified several high priority enablers and encouraged Board companies to support the specification work in TP</a:t>
            </a:r>
          </a:p>
          <a:p>
            <a:pPr marL="351130" indent="-351130"/>
            <a:r>
              <a:rPr lang="en-GB" altLang="zh-CN" dirty="0" smtClean="0">
                <a:ea typeface="宋体" pitchFamily="2" charset="-122"/>
              </a:rPr>
              <a:t>TP has been provided with guidance on API development, for example on definitions, on the use of fast track process and on the focus of the work</a:t>
            </a:r>
          </a:p>
          <a:p>
            <a:pPr marL="351130" indent="-351130"/>
            <a:r>
              <a:rPr lang="en-GB" altLang="zh-CN" dirty="0" smtClean="0">
                <a:ea typeface="宋体" pitchFamily="2" charset="-122"/>
              </a:rPr>
              <a:t>The Board is creating a developer outreach program, both directly by socializing with the developers the available APIs and the APIs under OMA development and indirectly, by </a:t>
            </a:r>
            <a:r>
              <a:rPr lang="en-US" altLang="zh-CN" dirty="0" smtClean="0">
                <a:ea typeface="宋体" pitchFamily="2" charset="-122"/>
              </a:rPr>
              <a:t>linking from the OMA web site to developer initiative websites owned by OMA companies.</a:t>
            </a:r>
            <a:endParaRPr lang="en-GB" altLang="zh-CN" dirty="0" smtClean="0">
              <a:ea typeface="宋体"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M2M Task Force</a:t>
            </a:r>
          </a:p>
        </p:txBody>
      </p:sp>
      <p:sp>
        <p:nvSpPr>
          <p:cNvPr id="27651" name="Rectangle 3"/>
          <p:cNvSpPr>
            <a:spLocks noGrp="1" noChangeArrowheads="1"/>
          </p:cNvSpPr>
          <p:nvPr>
            <p:ph type="body" idx="1"/>
          </p:nvPr>
        </p:nvSpPr>
        <p:spPr>
          <a:xfrm>
            <a:off x="292100" y="1169988"/>
            <a:ext cx="8885237" cy="5160962"/>
          </a:xfrm>
        </p:spPr>
        <p:txBody>
          <a:bodyPr/>
          <a:lstStyle/>
          <a:p>
            <a:r>
              <a:rPr lang="en-US" dirty="0" smtClean="0"/>
              <a:t>M2M Taskforce established with good progress to date</a:t>
            </a:r>
          </a:p>
          <a:p>
            <a:pPr lvl="1"/>
            <a:r>
              <a:rPr lang="en-US" sz="2400" dirty="0" smtClean="0"/>
              <a:t>approximately 25 companies are involved.</a:t>
            </a:r>
            <a:endParaRPr lang="en-GB" sz="3200" dirty="0" smtClean="0"/>
          </a:p>
          <a:p>
            <a:r>
              <a:rPr lang="en-US" dirty="0" smtClean="0"/>
              <a:t>Current goal is to produce a whitepaper and recommendations for approval in the Seoul Board Meeting (November 2010)</a:t>
            </a:r>
            <a:endParaRPr lang="en-GB" dirty="0" smtClean="0"/>
          </a:p>
          <a:p>
            <a:pPr lvl="1"/>
            <a:r>
              <a:rPr lang="en-US" sz="2400" dirty="0" smtClean="0"/>
              <a:t>Whitepaper outline and contents now under CR </a:t>
            </a:r>
            <a:endParaRPr lang="en-GB" sz="3200" dirty="0" smtClean="0"/>
          </a:p>
          <a:p>
            <a:pPr lvl="1"/>
            <a:r>
              <a:rPr lang="en-US" sz="2400" dirty="0" smtClean="0"/>
              <a:t>Significant contributions to date</a:t>
            </a:r>
            <a:endParaRPr lang="en-GB" sz="3200" dirty="0" smtClean="0"/>
          </a:p>
          <a:p>
            <a:pPr lvl="2"/>
            <a:r>
              <a:rPr lang="en-US" dirty="0" smtClean="0"/>
              <a:t>Review of external efforts in M2M standardization (ETSI, TIA, ITU, GSMA, 3GPP, ZIGBEE Alliance )</a:t>
            </a:r>
            <a:endParaRPr lang="en-GB" sz="3000" dirty="0" smtClean="0"/>
          </a:p>
          <a:p>
            <a:pPr lvl="2"/>
            <a:r>
              <a:rPr lang="en-US" dirty="0" smtClean="0"/>
              <a:t>Review of internal applicable enablers (OMA DM, OMA CPNS)</a:t>
            </a:r>
            <a:endParaRPr lang="en-GB" sz="3000" dirty="0" smtClean="0"/>
          </a:p>
          <a:p>
            <a:pPr lvl="1"/>
            <a:r>
              <a:rPr lang="en-US" sz="2400" dirty="0" smtClean="0"/>
              <a:t>Budapest Meeting targeted as working session to identify gaps in current work as related to end to end services</a:t>
            </a:r>
          </a:p>
          <a:p>
            <a:pPr lvl="1"/>
            <a:r>
              <a:rPr lang="en-US" sz="2400" dirty="0" smtClean="0"/>
              <a:t>OMA will take part in an ETSI event “</a:t>
            </a:r>
            <a:r>
              <a:rPr lang="en-GB" sz="2400" dirty="0" smtClean="0"/>
              <a:t>Defining M2M Services Capabilities”</a:t>
            </a:r>
          </a:p>
          <a:p>
            <a:pPr marL="495300" indent="-495300"/>
            <a:endParaRPr lang="en-GB" sz="2400" dirty="0" smtClean="0">
              <a:solidFill>
                <a:srgbClr val="480024"/>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IOP Strategy</a:t>
            </a:r>
          </a:p>
        </p:txBody>
      </p:sp>
      <p:sp>
        <p:nvSpPr>
          <p:cNvPr id="27651" name="Rectangle 3"/>
          <p:cNvSpPr>
            <a:spLocks noGrp="1" noChangeArrowheads="1"/>
          </p:cNvSpPr>
          <p:nvPr>
            <p:ph type="body" idx="1"/>
          </p:nvPr>
        </p:nvSpPr>
        <p:spPr/>
        <p:txBody>
          <a:bodyPr/>
          <a:lstStyle/>
          <a:p>
            <a:r>
              <a:rPr lang="en-GB" dirty="0" smtClean="0">
                <a:ea typeface="ＭＳ Ｐゴシック" pitchFamily="-109" charset="-128"/>
              </a:rPr>
              <a:t>An IOP opinion survey has been issued with a broad scope in order to capture total membership opinion. </a:t>
            </a:r>
          </a:p>
          <a:p>
            <a:pPr lvl="1"/>
            <a:r>
              <a:rPr lang="en-GB" dirty="0" smtClean="0">
                <a:ea typeface="ＭＳ Ｐゴシック" pitchFamily="-109" charset="-128"/>
              </a:rPr>
              <a:t>Survey closes September 7</a:t>
            </a:r>
            <a:r>
              <a:rPr lang="en-GB" baseline="30000" dirty="0" smtClean="0">
                <a:ea typeface="ＭＳ Ｐゴシック" pitchFamily="-109" charset="-128"/>
              </a:rPr>
              <a:t>th. </a:t>
            </a:r>
            <a:r>
              <a:rPr lang="en-GB" dirty="0" smtClean="0">
                <a:ea typeface="ＭＳ Ｐゴシック" pitchFamily="-109" charset="-128"/>
              </a:rPr>
              <a:t>It is important to have a good response to guide the development of the IOP programme</a:t>
            </a:r>
          </a:p>
          <a:p>
            <a:pPr lvl="1"/>
            <a:r>
              <a:rPr lang="en-GB" dirty="0" smtClean="0"/>
              <a:t>Web Survey is at </a:t>
            </a:r>
            <a:r>
              <a:rPr lang="en-GB" u="sng" dirty="0" smtClean="0">
                <a:hlinkClick r:id="rId2"/>
              </a:rPr>
              <a:t>http://www.surveymonkey.com/s/CQW7BTX</a:t>
            </a:r>
            <a:r>
              <a:rPr lang="en-GB" dirty="0" smtClean="0"/>
              <a:t>  a </a:t>
            </a:r>
            <a:r>
              <a:rPr lang="en-GB" dirty="0" err="1" smtClean="0"/>
              <a:t>pdf</a:t>
            </a:r>
            <a:r>
              <a:rPr lang="en-GB" dirty="0" smtClean="0"/>
              <a:t> version is also available</a:t>
            </a:r>
          </a:p>
          <a:p>
            <a:r>
              <a:rPr lang="en-US" dirty="0" smtClean="0">
                <a:ea typeface="ＭＳ Ｐゴシック" pitchFamily="-109" charset="-128"/>
              </a:rPr>
              <a:t>Deployment Suite Testing Project Status</a:t>
            </a:r>
          </a:p>
          <a:p>
            <a:pPr lvl="1"/>
            <a:r>
              <a:rPr lang="en-GB" altLang="zh-CN" dirty="0" smtClean="0">
                <a:ea typeface="ＭＳ Ｐゴシック" pitchFamily="-109" charset="-128"/>
              </a:rPr>
              <a:t>Three Operators </a:t>
            </a:r>
            <a:r>
              <a:rPr lang="en-US" altLang="zh-CN" dirty="0" smtClean="0">
                <a:ea typeface="ＭＳ Ｐゴシック" pitchFamily="-109" charset="-128"/>
              </a:rPr>
              <a:t>(</a:t>
            </a:r>
            <a:r>
              <a:rPr lang="en-GB" altLang="zh-CN" dirty="0" smtClean="0">
                <a:ea typeface="ＭＳ Ｐゴシック" pitchFamily="-109" charset="-128"/>
              </a:rPr>
              <a:t>China Mobile, Telecom Italia and Telefonica) and two vendors (Ericsson and  Huawei) have come forward to endorse this initiative</a:t>
            </a:r>
            <a:endParaRPr lang="en-US" dirty="0" smtClean="0">
              <a:ea typeface="ＭＳ Ｐゴシック" pitchFamily="-109" charset="-128"/>
            </a:endParaRPr>
          </a:p>
          <a:p>
            <a:pPr lvl="1"/>
            <a:r>
              <a:rPr lang="en-US" dirty="0" smtClean="0">
                <a:ea typeface="ＭＳ Ｐゴシック" pitchFamily="-109" charset="-128"/>
              </a:rPr>
              <a:t>The draft Deployment Suite Definition Document (DSDD) is planned for review by IOP WG in Budapest</a:t>
            </a:r>
          </a:p>
          <a:p>
            <a:pPr lvl="1"/>
            <a:r>
              <a:rPr lang="en-US" altLang="zh-CN" dirty="0" err="1" smtClean="0">
                <a:ea typeface="ＭＳ Ｐゴシック" pitchFamily="-109" charset="-128"/>
              </a:rPr>
              <a:t>BoD</a:t>
            </a:r>
            <a:r>
              <a:rPr lang="en-US" altLang="zh-CN" dirty="0" smtClean="0">
                <a:ea typeface="ＭＳ Ｐゴシック" pitchFamily="-109" charset="-128"/>
              </a:rPr>
              <a:t> IOP will follow-up on how to broaden the understanding on the workings of the pilot</a:t>
            </a:r>
          </a:p>
          <a:p>
            <a:pPr marL="495300" indent="-495300"/>
            <a:endParaRPr lang="en-GB" sz="2400" dirty="0" smtClean="0">
              <a:solidFill>
                <a:srgbClr val="480024"/>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GB" dirty="0" smtClean="0"/>
              <a:t>Recent Board Decisions and Approvals</a:t>
            </a:r>
          </a:p>
        </p:txBody>
      </p:sp>
      <p:sp>
        <p:nvSpPr>
          <p:cNvPr id="38915" name="Rectangle 3"/>
          <p:cNvSpPr>
            <a:spLocks noGrp="1" noChangeArrowheads="1"/>
          </p:cNvSpPr>
          <p:nvPr>
            <p:ph type="body" idx="1"/>
          </p:nvPr>
        </p:nvSpPr>
        <p:spPr/>
        <p:txBody>
          <a:bodyPr/>
          <a:lstStyle/>
          <a:p>
            <a:r>
              <a:rPr lang="en-GB" altLang="ko-KR" sz="2500" dirty="0" smtClean="0"/>
              <a:t>Specifications</a:t>
            </a:r>
          </a:p>
          <a:p>
            <a:pPr lvl="1"/>
            <a:r>
              <a:rPr lang="en-GB" altLang="ko-KR" sz="2100" dirty="0" smtClean="0"/>
              <a:t>Since the Bangkok TP meeting in April 2010, the Board has approved numerous OMA specifications and approved the updated OMA 2010 Release Plan.</a:t>
            </a:r>
          </a:p>
          <a:p>
            <a:r>
              <a:rPr lang="en-GB" sz="2500" dirty="0" smtClean="0"/>
              <a:t>Liaisons and Cooperation</a:t>
            </a:r>
          </a:p>
          <a:p>
            <a:pPr lvl="1"/>
            <a:r>
              <a:rPr lang="en-GB" sz="2100" dirty="0" smtClean="0"/>
              <a:t>Renewed the Cooperation Agreement with GSMA </a:t>
            </a:r>
          </a:p>
          <a:p>
            <a:pPr lvl="1"/>
            <a:r>
              <a:rPr lang="en-GB" sz="2100" dirty="0" smtClean="0"/>
              <a:t>Established Cooperation Agreements with the Open IPTV Forum, the </a:t>
            </a:r>
            <a:r>
              <a:rPr lang="en-US" sz="2100" dirty="0" smtClean="0"/>
              <a:t>Peer-to-peer Universal Computing Consortium (PUCC), and CMLA </a:t>
            </a:r>
            <a:endParaRPr lang="en-GB" sz="2100" dirty="0" smtClean="0"/>
          </a:p>
          <a:p>
            <a:r>
              <a:rPr lang="en-GB" sz="2500" dirty="0" smtClean="0"/>
              <a:t>Process</a:t>
            </a:r>
          </a:p>
          <a:p>
            <a:pPr lvl="1"/>
            <a:r>
              <a:rPr lang="en-GB" sz="2100" dirty="0" smtClean="0"/>
              <a:t>TP Chair election process and timetable has been decided</a:t>
            </a:r>
          </a:p>
          <a:p>
            <a:pPr lvl="2"/>
            <a:r>
              <a:rPr lang="en-GB" sz="1900" dirty="0" smtClean="0"/>
              <a:t>Nominations will open on 11 October 2010 (nomination period 2 weeks)</a:t>
            </a:r>
          </a:p>
          <a:p>
            <a:pPr lvl="2"/>
            <a:r>
              <a:rPr lang="en-GB" sz="1900" dirty="0" smtClean="0"/>
              <a:t>Voting will open on 1 November 2010 (voting period 1 week)</a:t>
            </a:r>
          </a:p>
          <a:p>
            <a:pPr lvl="2"/>
            <a:r>
              <a:rPr lang="en-GB" sz="1900" dirty="0" smtClean="0"/>
              <a:t>TP Vice chair election to follow after conclusion of the TP Chair election</a:t>
            </a:r>
          </a:p>
          <a:p>
            <a:pPr lvl="1"/>
            <a:r>
              <a:rPr lang="en-GB" sz="2100" dirty="0" smtClean="0"/>
              <a:t>Current TP Charter will be extended until January 2011</a:t>
            </a:r>
            <a:r>
              <a:rPr lang="en-US" sz="2300" dirty="0" smtClean="0"/>
              <a:t> </a:t>
            </a:r>
          </a:p>
          <a:p>
            <a:pPr lvl="1"/>
            <a:endParaRPr lang="en-GB" sz="2100" dirty="0" smtClean="0"/>
          </a:p>
          <a:p>
            <a:endParaRPr lang="en-GB" sz="2500" dirty="0" smtClean="0"/>
          </a:p>
          <a:p>
            <a:pPr>
              <a:lnSpc>
                <a:spcPct val="90000"/>
              </a:lnSpc>
            </a:pPr>
            <a:endParaRPr lang="en-GB" sz="2500"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306387" y="233363"/>
            <a:ext cx="9056687" cy="703262"/>
          </a:xfrm>
        </p:spPr>
        <p:txBody>
          <a:bodyPr/>
          <a:lstStyle/>
          <a:p>
            <a:r>
              <a:rPr lang="en-GB" dirty="0" smtClean="0"/>
              <a:t>Recent Board Decisions and Approvals (2)</a:t>
            </a:r>
          </a:p>
        </p:txBody>
      </p:sp>
      <p:sp>
        <p:nvSpPr>
          <p:cNvPr id="38915" name="Rectangle 3"/>
          <p:cNvSpPr>
            <a:spLocks noGrp="1" noChangeArrowheads="1"/>
          </p:cNvSpPr>
          <p:nvPr>
            <p:ph type="body" idx="1"/>
          </p:nvPr>
        </p:nvSpPr>
        <p:spPr/>
        <p:txBody>
          <a:bodyPr/>
          <a:lstStyle/>
          <a:p>
            <a:r>
              <a:rPr lang="en-GB" sz="2500" dirty="0" smtClean="0"/>
              <a:t>Reviewed and set the membership fees for 2011 </a:t>
            </a:r>
          </a:p>
          <a:p>
            <a:pPr lvl="1"/>
            <a:r>
              <a:rPr lang="en-GB" sz="2100" dirty="0" smtClean="0"/>
              <a:t>Sponsor fees will be reduced. Full, Associate and Supporter member fees are held at the same level as 2009</a:t>
            </a:r>
          </a:p>
          <a:p>
            <a:r>
              <a:rPr lang="en-GB" sz="2500" dirty="0" smtClean="0"/>
              <a:t>Determined the number of Elected Director Board Seats for 2011.</a:t>
            </a:r>
          </a:p>
          <a:p>
            <a:pPr lvl="1"/>
            <a:r>
              <a:rPr lang="en-GB" sz="2100" dirty="0" smtClean="0"/>
              <a:t>Elected Director Board seats are open to Full Members</a:t>
            </a:r>
          </a:p>
          <a:p>
            <a:pPr lvl="1"/>
            <a:r>
              <a:rPr lang="en-GB" sz="2100" dirty="0" smtClean="0"/>
              <a:t>Nomination period will start on 14 September and close on 5 October 2010</a:t>
            </a:r>
          </a:p>
          <a:p>
            <a:pPr lvl="1"/>
            <a:r>
              <a:rPr lang="en-GB" sz="2100" dirty="0" smtClean="0"/>
              <a:t>Voting period will open on 19 October and close on 9 November 2010</a:t>
            </a:r>
          </a:p>
          <a:p>
            <a:r>
              <a:rPr lang="en-GB" sz="2500" dirty="0" smtClean="0"/>
              <a:t>AGM to be held on 16 November in Seoul.</a:t>
            </a:r>
          </a:p>
          <a:p>
            <a:endParaRPr lang="en-GB" sz="2500" dirty="0" smtClean="0"/>
          </a:p>
          <a:p>
            <a:pPr>
              <a:lnSpc>
                <a:spcPct val="90000"/>
              </a:lnSpc>
            </a:pPr>
            <a:endParaRPr lang="en-GB" sz="2500"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p:txBody>
          <a:bodyPr lIns="92660" tIns="45517" rIns="92660" bIns="45517"/>
          <a:lstStyle/>
          <a:p>
            <a:r>
              <a:rPr lang="en-US" smtClean="0"/>
              <a:t>2010 Event Dates</a:t>
            </a:r>
          </a:p>
        </p:txBody>
      </p:sp>
      <p:graphicFrame>
        <p:nvGraphicFramePr>
          <p:cNvPr id="50214" name="Group 38"/>
          <p:cNvGraphicFramePr>
            <a:graphicFrameLocks noGrp="1"/>
          </p:cNvGraphicFramePr>
          <p:nvPr>
            <p:ph idx="4294967295"/>
          </p:nvPr>
        </p:nvGraphicFramePr>
        <p:xfrm>
          <a:off x="292100" y="1169988"/>
          <a:ext cx="8778875" cy="4832506"/>
        </p:xfrm>
        <a:graphic>
          <a:graphicData uri="http://schemas.openxmlformats.org/drawingml/2006/table">
            <a:tbl>
              <a:tblPr/>
              <a:tblGrid>
                <a:gridCol w="2347913"/>
                <a:gridCol w="3503612"/>
                <a:gridCol w="2927350"/>
              </a:tblGrid>
              <a:tr h="381000">
                <a:tc>
                  <a:txBody>
                    <a:bodyPr/>
                    <a:lstStyle/>
                    <a:p>
                      <a:pPr marL="0" marR="0" lvl="0" indent="0" algn="l" defTabSz="762000" rtl="0" eaLnBrk="0" fontAlgn="base" latinLnBrk="0" hangingPunct="0">
                        <a:lnSpc>
                          <a:spcPct val="100000"/>
                        </a:lnSpc>
                        <a:spcBef>
                          <a:spcPct val="25000"/>
                        </a:spcBef>
                        <a:spcAft>
                          <a:spcPct val="0"/>
                        </a:spcAft>
                        <a:buClr>
                          <a:schemeClr val="tx1"/>
                        </a:buClr>
                        <a:buSzPct val="80000"/>
                        <a:buFontTx/>
                        <a:buNone/>
                        <a:tabLst/>
                      </a:pPr>
                      <a:r>
                        <a:rPr kumimoji="0" lang="en-US" sz="1800" b="1" i="0" u="sng" strike="noStrike" cap="none" normalizeH="0" baseline="0" dirty="0" smtClean="0">
                          <a:ln>
                            <a:noFill/>
                          </a:ln>
                          <a:solidFill>
                            <a:schemeClr val="tx1"/>
                          </a:solidFill>
                          <a:effectLst/>
                          <a:latin typeface="Arial Narrow" pitchFamily="34" charset="0"/>
                          <a:ea typeface="ＭＳ Ｐゴシック" pitchFamily="-111" charset="-128"/>
                        </a:rPr>
                        <a:t>DATES</a:t>
                      </a:r>
                    </a:p>
                    <a:p>
                      <a:pPr marL="0" marR="0" lvl="0" indent="0" algn="l" defTabSz="762000" rtl="0" eaLnBrk="0" fontAlgn="base" latinLnBrk="0" hangingPunct="0">
                        <a:lnSpc>
                          <a:spcPct val="100000"/>
                        </a:lnSpc>
                        <a:spcBef>
                          <a:spcPct val="25000"/>
                        </a:spcBef>
                        <a:spcAft>
                          <a:spcPct val="0"/>
                        </a:spcAft>
                        <a:buClr>
                          <a:schemeClr val="tx1"/>
                        </a:buClr>
                        <a:buSzPct val="80000"/>
                        <a:buFontTx/>
                        <a:buNone/>
                        <a:tabLst/>
                      </a:pPr>
                      <a:endParaRPr kumimoji="0" lang="en-US" sz="1800" b="1" i="0" u="sng" strike="noStrike" cap="none" normalizeH="0" baseline="0" dirty="0" smtClean="0">
                        <a:ln>
                          <a:noFill/>
                        </a:ln>
                        <a:solidFill>
                          <a:schemeClr val="tx1"/>
                        </a:solidFill>
                        <a:effectLst/>
                        <a:latin typeface="Arial Narrow" pitchFamily="34" charset="0"/>
                        <a:ea typeface="ＭＳ Ｐゴシック" pitchFamily="-111" charset="-128"/>
                      </a:endParaRPr>
                    </a:p>
                  </a:txBody>
                  <a:tcPr marL="92660" marR="92660" marT="45517" marB="45517" horzOverflow="overflow">
                    <a:lnL>
                      <a:noFill/>
                    </a:lnL>
                    <a:lnR>
                      <a:noFill/>
                    </a:lnR>
                    <a:lnT>
                      <a:noFill/>
                    </a:lnT>
                    <a:lnB>
                      <a:noFill/>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sz="1800" b="1" i="0" u="sng" strike="noStrike" cap="none" normalizeH="0" baseline="0" smtClean="0">
                          <a:ln>
                            <a:noFill/>
                          </a:ln>
                          <a:solidFill>
                            <a:schemeClr val="tx1"/>
                          </a:solidFill>
                          <a:effectLst/>
                          <a:latin typeface="Arial Narrow" pitchFamily="34" charset="0"/>
                          <a:ea typeface="ＭＳ Ｐゴシック" pitchFamily="-111" charset="-128"/>
                        </a:rPr>
                        <a:t>LOCATION</a:t>
                      </a:r>
                    </a:p>
                  </a:txBody>
                  <a:tcPr marL="92660" marR="92660" marT="45517" marB="45517" horzOverflow="overflow">
                    <a:lnL>
                      <a:noFill/>
                    </a:lnL>
                    <a:lnR>
                      <a:noFill/>
                    </a:lnR>
                    <a:lnT>
                      <a:noFill/>
                    </a:lnT>
                    <a:lnB>
                      <a:noFill/>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sz="1800" b="1" i="0" u="sng" strike="noStrike" cap="none" normalizeH="0" baseline="0" smtClean="0">
                          <a:ln>
                            <a:noFill/>
                          </a:ln>
                          <a:solidFill>
                            <a:schemeClr val="tx1"/>
                          </a:solidFill>
                          <a:effectLst/>
                          <a:latin typeface="Arial Narrow" pitchFamily="34" charset="0"/>
                          <a:ea typeface="ＭＳ Ｐゴシック" pitchFamily="-111" charset="-128"/>
                        </a:rPr>
                        <a:t>MEETING TYPE</a:t>
                      </a:r>
                    </a:p>
                  </a:txBody>
                  <a:tcPr marL="92660" marR="92660" marT="45517" marB="45517" horzOverflow="overflow">
                    <a:lnL>
                      <a:noFill/>
                    </a:lnL>
                    <a:lnR>
                      <a:noFill/>
                    </a:lnR>
                    <a:lnT>
                      <a:noFill/>
                    </a:lnT>
                    <a:lnB>
                      <a:noFill/>
                    </a:lnB>
                    <a:lnTlToBr>
                      <a:noFill/>
                    </a:lnTlToBr>
                    <a:lnBlToTr>
                      <a:noFill/>
                    </a:lnBlToTr>
                    <a:noFill/>
                  </a:tcPr>
                </a:tc>
              </a:tr>
              <a:tr h="452438">
                <a:tc>
                  <a:txBody>
                    <a:bodyPr/>
                    <a:lstStyle/>
                    <a:p>
                      <a:pPr marL="0" marR="0" lvl="0" indent="0" algn="l" defTabSz="762000" rtl="0" eaLnBrk="0" fontAlgn="base" latinLnBrk="0" hangingPunct="0">
                        <a:lnSpc>
                          <a:spcPct val="100000"/>
                        </a:lnSpc>
                        <a:spcBef>
                          <a:spcPct val="25000"/>
                        </a:spcBef>
                        <a:spcAft>
                          <a:spcPct val="0"/>
                        </a:spcAft>
                        <a:buClr>
                          <a:schemeClr val="tx1"/>
                        </a:buClr>
                        <a:buSzPct val="80000"/>
                        <a:buFontTx/>
                        <a:buNone/>
                        <a:tabLst/>
                      </a:pPr>
                      <a:r>
                        <a:rPr kumimoji="0" lang="en-US" sz="2400" b="1" i="1" u="none" strike="noStrike" cap="none" normalizeH="0" baseline="0" smtClean="0">
                          <a:ln>
                            <a:noFill/>
                          </a:ln>
                          <a:solidFill>
                            <a:srgbClr val="CC0000"/>
                          </a:solidFill>
                          <a:effectLst/>
                          <a:latin typeface="Arial Narrow" pitchFamily="34" charset="0"/>
                          <a:ea typeface="ＭＳ Ｐゴシック" pitchFamily="-111" charset="-128"/>
                        </a:rPr>
                        <a:t>31 Jan-5 Feb</a:t>
                      </a:r>
                    </a:p>
                  </a:txBody>
                  <a:tcPr marL="92660" marR="92660" marT="45517" marB="45517" horzOverflow="overflow">
                    <a:lnL>
                      <a:noFill/>
                    </a:lnL>
                    <a:lnR>
                      <a:noFill/>
                    </a:lnR>
                    <a:lnT>
                      <a:noFill/>
                    </a:lnT>
                    <a:lnB>
                      <a:noFill/>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sz="2400" b="1" i="1" u="none" strike="noStrike" cap="none" normalizeH="0" baseline="0" smtClean="0">
                          <a:ln>
                            <a:noFill/>
                          </a:ln>
                          <a:solidFill>
                            <a:srgbClr val="CC0000"/>
                          </a:solidFill>
                          <a:effectLst/>
                          <a:latin typeface="Arial Narrow" pitchFamily="34" charset="0"/>
                          <a:ea typeface="ＭＳ Ｐゴシック" pitchFamily="-111" charset="-128"/>
                        </a:rPr>
                        <a:t>Sorrento, Italy</a:t>
                      </a:r>
                    </a:p>
                  </a:txBody>
                  <a:tcPr marL="92660" marR="92660" marT="45517" marB="45517" horzOverflow="overflow">
                    <a:lnL>
                      <a:noFill/>
                    </a:lnL>
                    <a:lnR>
                      <a:noFill/>
                    </a:lnR>
                    <a:lnT>
                      <a:noFill/>
                    </a:lnT>
                    <a:lnB>
                      <a:noFill/>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sz="2400" b="1" i="1" u="none" strike="noStrike" cap="none" normalizeH="0" baseline="0" smtClean="0">
                          <a:ln>
                            <a:noFill/>
                          </a:ln>
                          <a:solidFill>
                            <a:srgbClr val="CC0000"/>
                          </a:solidFill>
                          <a:effectLst/>
                          <a:latin typeface="Arial Narrow" pitchFamily="34" charset="0"/>
                          <a:ea typeface="ＭＳ Ｐゴシック" pitchFamily="-111" charset="-128"/>
                        </a:rPr>
                        <a:t>(BOD, WG)</a:t>
                      </a:r>
                    </a:p>
                  </a:txBody>
                  <a:tcPr marL="92660" marR="92660" marT="45517" marB="45517" horzOverflow="overflow">
                    <a:lnL>
                      <a:noFill/>
                    </a:lnL>
                    <a:lnR>
                      <a:noFill/>
                    </a:lnR>
                    <a:lnT>
                      <a:noFill/>
                    </a:lnT>
                    <a:lnB>
                      <a:noFill/>
                    </a:lnB>
                    <a:lnTlToBr>
                      <a:noFill/>
                    </a:lnTlToBr>
                    <a:lnBlToTr>
                      <a:noFill/>
                    </a:lnBlToTr>
                    <a:noFill/>
                  </a:tcPr>
                </a:tc>
              </a:tr>
              <a:tr h="180975">
                <a:tc>
                  <a:txBody>
                    <a:bodyPr/>
                    <a:lstStyle/>
                    <a:p>
                      <a:pPr marL="0" marR="0" lvl="0" indent="0" algn="l" defTabSz="762000" rtl="0" eaLnBrk="0" fontAlgn="base" latinLnBrk="0" hangingPunct="0">
                        <a:lnSpc>
                          <a:spcPct val="100000"/>
                        </a:lnSpc>
                        <a:spcBef>
                          <a:spcPct val="25000"/>
                        </a:spcBef>
                        <a:spcAft>
                          <a:spcPct val="0"/>
                        </a:spcAft>
                        <a:buClr>
                          <a:schemeClr val="tx1"/>
                        </a:buClr>
                        <a:buSzPct val="80000"/>
                        <a:buFontTx/>
                        <a:buNone/>
                        <a:tabLst/>
                      </a:pPr>
                      <a:endParaRPr kumimoji="0" lang="en-GB" sz="2400" b="1" i="1" u="none" strike="noStrike" cap="none" normalizeH="0" baseline="0" smtClean="0">
                        <a:ln>
                          <a:noFill/>
                        </a:ln>
                        <a:solidFill>
                          <a:srgbClr val="CC0000"/>
                        </a:solidFill>
                        <a:effectLst/>
                        <a:latin typeface="Arial Narrow" pitchFamily="34" charset="0"/>
                        <a:ea typeface="ＭＳ Ｐゴシック" pitchFamily="-111" charset="-128"/>
                      </a:endParaRPr>
                    </a:p>
                  </a:txBody>
                  <a:tcPr marL="92660" marR="92660" marT="45517" marB="45517" horzOverflow="overflow">
                    <a:lnL>
                      <a:noFill/>
                    </a:lnL>
                    <a:lnR>
                      <a:noFill/>
                    </a:lnR>
                    <a:lnT>
                      <a:noFill/>
                    </a:lnT>
                    <a:lnB>
                      <a:noFill/>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endParaRPr kumimoji="0" lang="en-GB" sz="2400" b="1" i="1" u="none" strike="noStrike" cap="none" normalizeH="0" baseline="0" smtClean="0">
                        <a:ln>
                          <a:noFill/>
                        </a:ln>
                        <a:solidFill>
                          <a:srgbClr val="CC0000"/>
                        </a:solidFill>
                        <a:effectLst/>
                        <a:latin typeface="Arial Narrow" pitchFamily="34" charset="0"/>
                        <a:ea typeface="ＭＳ Ｐゴシック" pitchFamily="-111" charset="-128"/>
                      </a:endParaRPr>
                    </a:p>
                  </a:txBody>
                  <a:tcPr marL="92660" marR="92660" marT="45517" marB="45517" horzOverflow="overflow">
                    <a:lnL>
                      <a:noFill/>
                    </a:lnL>
                    <a:lnR>
                      <a:noFill/>
                    </a:lnR>
                    <a:lnT>
                      <a:noFill/>
                    </a:lnT>
                    <a:lnB>
                      <a:noFill/>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endParaRPr kumimoji="0" lang="en-GB" sz="2400" b="1" i="1" u="none" strike="noStrike" cap="none" normalizeH="0" baseline="0" smtClean="0">
                        <a:ln>
                          <a:noFill/>
                        </a:ln>
                        <a:solidFill>
                          <a:srgbClr val="CC0000"/>
                        </a:solidFill>
                        <a:effectLst/>
                        <a:latin typeface="Arial Narrow" pitchFamily="34" charset="0"/>
                        <a:ea typeface="ＭＳ Ｐゴシック" pitchFamily="-111" charset="-128"/>
                      </a:endParaRPr>
                    </a:p>
                  </a:txBody>
                  <a:tcPr marL="92660" marR="92660" marT="45517" marB="45517" horzOverflow="overflow">
                    <a:lnL>
                      <a:noFill/>
                    </a:lnL>
                    <a:lnR>
                      <a:noFill/>
                    </a:lnR>
                    <a:lnT>
                      <a:noFill/>
                    </a:lnT>
                    <a:lnB>
                      <a:noFill/>
                    </a:lnB>
                    <a:lnTlToBr>
                      <a:noFill/>
                    </a:lnTlToBr>
                    <a:lnBlToTr>
                      <a:noFill/>
                    </a:lnBlToTr>
                    <a:noFill/>
                  </a:tcPr>
                </a:tc>
              </a:tr>
              <a:tr h="469900">
                <a:tc>
                  <a:txBody>
                    <a:bodyPr/>
                    <a:lstStyle/>
                    <a:p>
                      <a:pPr marL="0" marR="0" lvl="0" indent="0" algn="l" defTabSz="762000" rtl="0" eaLnBrk="0" fontAlgn="base" latinLnBrk="0" hangingPunct="0">
                        <a:lnSpc>
                          <a:spcPct val="100000"/>
                        </a:lnSpc>
                        <a:spcBef>
                          <a:spcPct val="25000"/>
                        </a:spcBef>
                        <a:spcAft>
                          <a:spcPct val="0"/>
                        </a:spcAft>
                        <a:buClr>
                          <a:schemeClr val="tx1"/>
                        </a:buClr>
                        <a:buSzPct val="80000"/>
                        <a:buFontTx/>
                        <a:buNone/>
                        <a:tabLst/>
                      </a:pPr>
                      <a:r>
                        <a:rPr kumimoji="0" lang="en-US" sz="2400" b="1" i="1" u="none" strike="noStrike" cap="none" normalizeH="0" baseline="0" dirty="0" smtClean="0">
                          <a:ln>
                            <a:noFill/>
                          </a:ln>
                          <a:solidFill>
                            <a:srgbClr val="CC0000"/>
                          </a:solidFill>
                          <a:effectLst/>
                          <a:latin typeface="Arial Narrow" pitchFamily="34" charset="0"/>
                          <a:ea typeface="ＭＳ Ｐゴシック" pitchFamily="-111" charset="-128"/>
                        </a:rPr>
                        <a:t>11-16 April</a:t>
                      </a:r>
                    </a:p>
                  </a:txBody>
                  <a:tcPr marL="92660" marR="92660" marT="45517" marB="45517" horzOverflow="overflow">
                    <a:lnL>
                      <a:noFill/>
                    </a:lnL>
                    <a:lnR>
                      <a:noFill/>
                    </a:lnR>
                    <a:lnT>
                      <a:noFill/>
                    </a:lnT>
                    <a:lnB>
                      <a:noFill/>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sz="2400" b="1" i="1" u="none" strike="noStrike" cap="none" normalizeH="0" baseline="0" smtClean="0">
                          <a:ln>
                            <a:noFill/>
                          </a:ln>
                          <a:solidFill>
                            <a:srgbClr val="CC0000"/>
                          </a:solidFill>
                          <a:effectLst/>
                          <a:latin typeface="Arial Narrow" pitchFamily="34" charset="0"/>
                          <a:ea typeface="ＭＳ Ｐゴシック" pitchFamily="-111" charset="-128"/>
                        </a:rPr>
                        <a:t>Bangkok, Thailand</a:t>
                      </a:r>
                    </a:p>
                  </a:txBody>
                  <a:tcPr marL="92660" marR="92660" marT="45517" marB="45517" horzOverflow="overflow">
                    <a:lnL>
                      <a:noFill/>
                    </a:lnL>
                    <a:lnR>
                      <a:noFill/>
                    </a:lnR>
                    <a:lnT>
                      <a:noFill/>
                    </a:lnT>
                    <a:lnB>
                      <a:noFill/>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sz="2400" b="1" i="1" u="none" strike="noStrike" cap="none" normalizeH="0" baseline="0" smtClean="0">
                          <a:ln>
                            <a:noFill/>
                          </a:ln>
                          <a:solidFill>
                            <a:srgbClr val="CC0000"/>
                          </a:solidFill>
                          <a:effectLst/>
                          <a:latin typeface="Arial Narrow" pitchFamily="34" charset="0"/>
                          <a:ea typeface="ＭＳ Ｐゴシック" pitchFamily="-111" charset="-128"/>
                        </a:rPr>
                        <a:t>(TP, WG)</a:t>
                      </a:r>
                    </a:p>
                  </a:txBody>
                  <a:tcPr marL="92660" marR="92660" marT="45517" marB="45517" horzOverflow="overflow">
                    <a:lnL>
                      <a:noFill/>
                    </a:lnL>
                    <a:lnR>
                      <a:noFill/>
                    </a:lnR>
                    <a:lnT>
                      <a:noFill/>
                    </a:lnT>
                    <a:lnB>
                      <a:noFill/>
                    </a:lnB>
                    <a:lnTlToBr>
                      <a:noFill/>
                    </a:lnTlToBr>
                    <a:lnBlToTr>
                      <a:noFill/>
                    </a:lnBlToTr>
                    <a:noFill/>
                  </a:tcPr>
                </a:tc>
              </a:tr>
              <a:tr h="228600">
                <a:tc>
                  <a:txBody>
                    <a:bodyPr/>
                    <a:lstStyle/>
                    <a:p>
                      <a:pPr marL="0" marR="0" lvl="0" indent="0" algn="l" defTabSz="762000" rtl="0" eaLnBrk="0" fontAlgn="base" latinLnBrk="0" hangingPunct="0">
                        <a:lnSpc>
                          <a:spcPct val="100000"/>
                        </a:lnSpc>
                        <a:spcBef>
                          <a:spcPct val="25000"/>
                        </a:spcBef>
                        <a:spcAft>
                          <a:spcPct val="0"/>
                        </a:spcAft>
                        <a:buClr>
                          <a:schemeClr val="tx1"/>
                        </a:buClr>
                        <a:buSzPct val="80000"/>
                        <a:buFontTx/>
                        <a:buNone/>
                        <a:tabLst/>
                      </a:pPr>
                      <a:endParaRPr kumimoji="0" lang="en-GB" sz="2400" b="1" i="0" u="none" strike="noStrike" cap="none" normalizeH="0" baseline="0" smtClean="0">
                        <a:ln>
                          <a:noFill/>
                        </a:ln>
                        <a:solidFill>
                          <a:schemeClr val="accent2"/>
                        </a:solidFill>
                        <a:effectLst/>
                        <a:latin typeface="Arial Narrow" pitchFamily="34" charset="0"/>
                        <a:ea typeface="ＭＳ Ｐゴシック" pitchFamily="-111" charset="-128"/>
                      </a:endParaRPr>
                    </a:p>
                  </a:txBody>
                  <a:tcPr marL="92660" marR="92660" marT="45517" marB="45517" horzOverflow="overflow">
                    <a:lnL>
                      <a:noFill/>
                    </a:lnL>
                    <a:lnR>
                      <a:noFill/>
                    </a:lnR>
                    <a:lnT>
                      <a:noFill/>
                    </a:lnT>
                    <a:lnB>
                      <a:noFill/>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endParaRPr kumimoji="0" lang="en-GB" sz="2400" b="1" i="1" u="none" strike="noStrike" cap="none" normalizeH="0" baseline="0" smtClean="0">
                        <a:ln>
                          <a:noFill/>
                        </a:ln>
                        <a:solidFill>
                          <a:schemeClr val="accent2"/>
                        </a:solidFill>
                        <a:effectLst/>
                        <a:latin typeface="Arial Narrow" pitchFamily="34" charset="0"/>
                        <a:ea typeface="ＭＳ Ｐゴシック" pitchFamily="-111" charset="-128"/>
                      </a:endParaRPr>
                    </a:p>
                  </a:txBody>
                  <a:tcPr marL="92660" marR="92660" marT="45517" marB="45517" horzOverflow="overflow">
                    <a:lnL>
                      <a:noFill/>
                    </a:lnL>
                    <a:lnR>
                      <a:noFill/>
                    </a:lnR>
                    <a:lnT>
                      <a:noFill/>
                    </a:lnT>
                    <a:lnB>
                      <a:noFill/>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endParaRPr kumimoji="0" lang="en-GB" sz="2400" b="1" i="0" u="none" strike="noStrike" cap="none" normalizeH="0" baseline="0" smtClean="0">
                        <a:ln>
                          <a:noFill/>
                        </a:ln>
                        <a:solidFill>
                          <a:schemeClr val="accent2"/>
                        </a:solidFill>
                        <a:effectLst/>
                        <a:latin typeface="Arial Narrow" pitchFamily="34" charset="0"/>
                        <a:ea typeface="ＭＳ Ｐゴシック" pitchFamily="-111" charset="-128"/>
                      </a:endParaRPr>
                    </a:p>
                  </a:txBody>
                  <a:tcPr marL="92660" marR="92660" marT="45517" marB="45517" horzOverflow="overflow">
                    <a:lnL>
                      <a:noFill/>
                    </a:lnL>
                    <a:lnR>
                      <a:noFill/>
                    </a:lnR>
                    <a:lnT>
                      <a:noFill/>
                    </a:lnT>
                    <a:lnB>
                      <a:noFill/>
                    </a:lnB>
                    <a:lnTlToBr>
                      <a:noFill/>
                    </a:lnTlToBr>
                    <a:lnBlToTr>
                      <a:noFill/>
                    </a:lnBlToTr>
                    <a:noFill/>
                  </a:tcPr>
                </a:tc>
              </a:tr>
              <a:tr h="452438">
                <a:tc>
                  <a:txBody>
                    <a:bodyPr/>
                    <a:lstStyle/>
                    <a:p>
                      <a:pPr marL="0" marR="0" lvl="0" indent="0" algn="l" defTabSz="762000" rtl="0" eaLnBrk="0" fontAlgn="base" latinLnBrk="0" hangingPunct="0">
                        <a:lnSpc>
                          <a:spcPct val="100000"/>
                        </a:lnSpc>
                        <a:spcBef>
                          <a:spcPct val="25000"/>
                        </a:spcBef>
                        <a:spcAft>
                          <a:spcPct val="0"/>
                        </a:spcAft>
                        <a:buClr>
                          <a:schemeClr val="tx1"/>
                        </a:buClr>
                        <a:buSzPct val="80000"/>
                        <a:buFontTx/>
                        <a:buNone/>
                        <a:tabLst/>
                      </a:pPr>
                      <a:r>
                        <a:rPr kumimoji="0" lang="en-US" sz="2400" b="1" i="1" u="none" strike="noStrike" kern="1200" cap="none" normalizeH="0" baseline="0" dirty="0" smtClean="0">
                          <a:ln>
                            <a:noFill/>
                          </a:ln>
                          <a:solidFill>
                            <a:srgbClr val="CC0000"/>
                          </a:solidFill>
                          <a:effectLst/>
                          <a:latin typeface="Arial Narrow" pitchFamily="34" charset="0"/>
                          <a:ea typeface="ＭＳ Ｐゴシック" pitchFamily="-111" charset="-128"/>
                          <a:cs typeface="+mn-cs"/>
                        </a:rPr>
                        <a:t>27 Jun-2 July</a:t>
                      </a:r>
                    </a:p>
                  </a:txBody>
                  <a:tcPr marL="92660" marR="92660" marT="45517" marB="45517" horzOverflow="overflow">
                    <a:lnL>
                      <a:noFill/>
                    </a:lnL>
                    <a:lnR>
                      <a:noFill/>
                    </a:lnR>
                    <a:lnT>
                      <a:noFill/>
                    </a:lnT>
                    <a:lnB>
                      <a:noFill/>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sz="2400" b="1" i="1" u="none" strike="noStrike" kern="1200" cap="none" normalizeH="0" baseline="0" smtClean="0">
                          <a:ln>
                            <a:noFill/>
                          </a:ln>
                          <a:solidFill>
                            <a:srgbClr val="CC0000"/>
                          </a:solidFill>
                          <a:effectLst/>
                          <a:latin typeface="Arial Narrow" pitchFamily="34" charset="0"/>
                          <a:ea typeface="ＭＳ Ｐゴシック" pitchFamily="-111" charset="-128"/>
                          <a:cs typeface="+mn-cs"/>
                        </a:rPr>
                        <a:t>Las Vegas, USA</a:t>
                      </a:r>
                    </a:p>
                  </a:txBody>
                  <a:tcPr marL="92660" marR="92660" marT="45517" marB="45517" horzOverflow="overflow">
                    <a:lnL>
                      <a:noFill/>
                    </a:lnL>
                    <a:lnR>
                      <a:noFill/>
                    </a:lnR>
                    <a:lnT>
                      <a:noFill/>
                    </a:lnT>
                    <a:lnB>
                      <a:noFill/>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sz="2400" b="1" i="1" u="none" strike="noStrike" kern="1200" cap="none" normalizeH="0" baseline="0" smtClean="0">
                          <a:ln>
                            <a:noFill/>
                          </a:ln>
                          <a:solidFill>
                            <a:srgbClr val="CC0000"/>
                          </a:solidFill>
                          <a:effectLst/>
                          <a:latin typeface="Arial Narrow" pitchFamily="34" charset="0"/>
                          <a:ea typeface="ＭＳ Ｐゴシック" pitchFamily="-111" charset="-128"/>
                          <a:cs typeface="+mn-cs"/>
                        </a:rPr>
                        <a:t>(BOD, WG)</a:t>
                      </a:r>
                    </a:p>
                  </a:txBody>
                  <a:tcPr marL="92660" marR="92660" marT="45517" marB="45517" horzOverflow="overflow">
                    <a:lnL>
                      <a:noFill/>
                    </a:lnL>
                    <a:lnR>
                      <a:noFill/>
                    </a:lnR>
                    <a:lnT>
                      <a:noFill/>
                    </a:lnT>
                    <a:lnB>
                      <a:noFill/>
                    </a:lnB>
                    <a:lnTlToBr>
                      <a:noFill/>
                    </a:lnTlToBr>
                    <a:lnBlToTr>
                      <a:noFill/>
                    </a:lnBlToTr>
                    <a:noFill/>
                  </a:tcPr>
                </a:tc>
              </a:tr>
              <a:tr h="180975">
                <a:tc>
                  <a:txBody>
                    <a:bodyPr/>
                    <a:lstStyle/>
                    <a:p>
                      <a:pPr marL="0" marR="0" lvl="0" indent="0" algn="l" defTabSz="762000" rtl="0" eaLnBrk="0" fontAlgn="base" latinLnBrk="0" hangingPunct="0">
                        <a:lnSpc>
                          <a:spcPct val="100000"/>
                        </a:lnSpc>
                        <a:spcBef>
                          <a:spcPct val="25000"/>
                        </a:spcBef>
                        <a:spcAft>
                          <a:spcPct val="0"/>
                        </a:spcAft>
                        <a:buClr>
                          <a:schemeClr val="tx1"/>
                        </a:buClr>
                        <a:buSzPct val="80000"/>
                        <a:buFontTx/>
                        <a:buNone/>
                        <a:tabLst/>
                      </a:pPr>
                      <a:endParaRPr kumimoji="0" lang="en-GB" sz="2400" b="1" i="1" u="none" strike="noStrike" kern="1200" cap="none" normalizeH="0" baseline="0" dirty="0" smtClean="0">
                        <a:ln>
                          <a:noFill/>
                        </a:ln>
                        <a:solidFill>
                          <a:srgbClr val="CC0000"/>
                        </a:solidFill>
                        <a:effectLst/>
                        <a:latin typeface="Arial Narrow" pitchFamily="34" charset="0"/>
                        <a:ea typeface="ＭＳ Ｐゴシック" pitchFamily="-111" charset="-128"/>
                        <a:cs typeface="+mn-cs"/>
                      </a:endParaRPr>
                    </a:p>
                  </a:txBody>
                  <a:tcPr marL="92660" marR="92660" marT="45517" marB="45517" horzOverflow="overflow">
                    <a:lnL>
                      <a:noFill/>
                    </a:lnL>
                    <a:lnR>
                      <a:noFill/>
                    </a:lnR>
                    <a:lnT>
                      <a:noFill/>
                    </a:lnT>
                    <a:lnB>
                      <a:noFill/>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endParaRPr kumimoji="0" lang="en-GB" sz="2400" b="1" i="1" u="none" strike="noStrike" kern="1200" cap="none" normalizeH="0" baseline="0" smtClean="0">
                        <a:ln>
                          <a:noFill/>
                        </a:ln>
                        <a:solidFill>
                          <a:srgbClr val="CC0000"/>
                        </a:solidFill>
                        <a:effectLst/>
                        <a:latin typeface="Arial Narrow" pitchFamily="34" charset="0"/>
                        <a:ea typeface="ＭＳ Ｐゴシック" pitchFamily="-111" charset="-128"/>
                        <a:cs typeface="+mn-cs"/>
                      </a:endParaRPr>
                    </a:p>
                  </a:txBody>
                  <a:tcPr marL="92660" marR="92660" marT="45517" marB="45517" horzOverflow="overflow">
                    <a:lnL>
                      <a:noFill/>
                    </a:lnL>
                    <a:lnR>
                      <a:noFill/>
                    </a:lnR>
                    <a:lnT>
                      <a:noFill/>
                    </a:lnT>
                    <a:lnB>
                      <a:noFill/>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endParaRPr kumimoji="0" lang="en-GB" sz="2400" b="1" i="1" u="none" strike="noStrike" kern="1200" cap="none" normalizeH="0" baseline="0" smtClean="0">
                        <a:ln>
                          <a:noFill/>
                        </a:ln>
                        <a:solidFill>
                          <a:srgbClr val="CC0000"/>
                        </a:solidFill>
                        <a:effectLst/>
                        <a:latin typeface="Arial Narrow" pitchFamily="34" charset="0"/>
                        <a:ea typeface="ＭＳ Ｐゴシック" pitchFamily="-111" charset="-128"/>
                        <a:cs typeface="+mn-cs"/>
                      </a:endParaRPr>
                    </a:p>
                  </a:txBody>
                  <a:tcPr marL="92660" marR="92660" marT="45517" marB="45517" horzOverflow="overflow">
                    <a:lnL>
                      <a:noFill/>
                    </a:lnL>
                    <a:lnR>
                      <a:noFill/>
                    </a:lnR>
                    <a:lnT>
                      <a:noFill/>
                    </a:lnT>
                    <a:lnB>
                      <a:noFill/>
                    </a:lnB>
                    <a:lnTlToBr>
                      <a:noFill/>
                    </a:lnTlToBr>
                    <a:lnBlToTr>
                      <a:noFill/>
                    </a:lnBlToTr>
                    <a:noFill/>
                  </a:tcPr>
                </a:tc>
              </a:tr>
              <a:tr h="392113">
                <a:tc>
                  <a:txBody>
                    <a:bodyPr/>
                    <a:lstStyle/>
                    <a:p>
                      <a:pPr marL="0" marR="0" lvl="0" indent="0" algn="l" defTabSz="762000" rtl="0" eaLnBrk="0" fontAlgn="base" latinLnBrk="0" hangingPunct="0">
                        <a:lnSpc>
                          <a:spcPct val="100000"/>
                        </a:lnSpc>
                        <a:spcBef>
                          <a:spcPct val="25000"/>
                        </a:spcBef>
                        <a:spcAft>
                          <a:spcPct val="0"/>
                        </a:spcAft>
                        <a:buClr>
                          <a:schemeClr val="tx1"/>
                        </a:buClr>
                        <a:buSzPct val="80000"/>
                        <a:buFontTx/>
                        <a:buNone/>
                        <a:tabLst/>
                      </a:pPr>
                      <a:r>
                        <a:rPr kumimoji="0" lang="en-US" sz="2400" b="1" i="1" u="none" strike="noStrike" kern="1200" cap="none" normalizeH="0" baseline="0" dirty="0" smtClean="0">
                          <a:ln>
                            <a:noFill/>
                          </a:ln>
                          <a:solidFill>
                            <a:srgbClr val="CC0000"/>
                          </a:solidFill>
                          <a:effectLst/>
                          <a:latin typeface="Arial Narrow" pitchFamily="34" charset="0"/>
                          <a:ea typeface="ＭＳ Ｐゴシック" pitchFamily="-111" charset="-128"/>
                          <a:cs typeface="+mn-cs"/>
                        </a:rPr>
                        <a:t>29 Aug-3 Sept</a:t>
                      </a:r>
                    </a:p>
                  </a:txBody>
                  <a:tcPr marL="92660" marR="92660" marT="45517" marB="45517" horzOverflow="overflow">
                    <a:lnL>
                      <a:noFill/>
                    </a:lnL>
                    <a:lnR>
                      <a:noFill/>
                    </a:lnR>
                    <a:lnT>
                      <a:noFill/>
                    </a:lnT>
                    <a:lnB>
                      <a:noFill/>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sz="2400" b="1" i="1" u="none" strike="noStrike" kern="1200" cap="none" normalizeH="0" baseline="0" dirty="0" smtClean="0">
                          <a:ln>
                            <a:noFill/>
                          </a:ln>
                          <a:solidFill>
                            <a:srgbClr val="CC0000"/>
                          </a:solidFill>
                          <a:effectLst/>
                          <a:latin typeface="Arial Narrow" pitchFamily="34" charset="0"/>
                          <a:ea typeface="ＭＳ Ｐゴシック" pitchFamily="-111" charset="-128"/>
                          <a:cs typeface="+mn-cs"/>
                        </a:rPr>
                        <a:t>Budapest, Hungary</a:t>
                      </a:r>
                    </a:p>
                  </a:txBody>
                  <a:tcPr marL="92660" marR="92660" marT="45517" marB="45517" horzOverflow="overflow">
                    <a:lnL>
                      <a:noFill/>
                    </a:lnL>
                    <a:lnR>
                      <a:noFill/>
                    </a:lnR>
                    <a:lnT>
                      <a:noFill/>
                    </a:lnT>
                    <a:lnB>
                      <a:noFill/>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sz="2400" b="1" i="1" u="none" strike="noStrike" kern="1200" cap="none" normalizeH="0" baseline="0" dirty="0" smtClean="0">
                          <a:ln>
                            <a:noFill/>
                          </a:ln>
                          <a:solidFill>
                            <a:srgbClr val="CC0000"/>
                          </a:solidFill>
                          <a:effectLst/>
                          <a:latin typeface="Arial Narrow" pitchFamily="34" charset="0"/>
                          <a:ea typeface="ＭＳ Ｐゴシック" pitchFamily="-111" charset="-128"/>
                          <a:cs typeface="+mn-cs"/>
                        </a:rPr>
                        <a:t>(TP, WG)</a:t>
                      </a:r>
                    </a:p>
                  </a:txBody>
                  <a:tcPr marL="92660" marR="92660" marT="45517" marB="45517" horzOverflow="overflow">
                    <a:lnL>
                      <a:noFill/>
                    </a:lnL>
                    <a:lnR>
                      <a:noFill/>
                    </a:lnR>
                    <a:lnT>
                      <a:noFill/>
                    </a:lnT>
                    <a:lnB>
                      <a:noFill/>
                    </a:lnB>
                    <a:lnTlToBr>
                      <a:noFill/>
                    </a:lnTlToBr>
                    <a:lnBlToTr>
                      <a:noFill/>
                    </a:lnBlToTr>
                    <a:noFill/>
                  </a:tcPr>
                </a:tc>
              </a:tr>
              <a:tr h="180975">
                <a:tc>
                  <a:txBody>
                    <a:bodyPr/>
                    <a:lstStyle/>
                    <a:p>
                      <a:pPr marL="0" marR="0" lvl="0" indent="0" algn="l" defTabSz="762000" rtl="0" eaLnBrk="0" fontAlgn="base" latinLnBrk="0" hangingPunct="0">
                        <a:lnSpc>
                          <a:spcPct val="100000"/>
                        </a:lnSpc>
                        <a:spcBef>
                          <a:spcPct val="25000"/>
                        </a:spcBef>
                        <a:spcAft>
                          <a:spcPct val="0"/>
                        </a:spcAft>
                        <a:buClr>
                          <a:schemeClr val="tx1"/>
                        </a:buClr>
                        <a:buSzPct val="80000"/>
                        <a:buFontTx/>
                        <a:buNone/>
                        <a:tabLst/>
                      </a:pPr>
                      <a:endParaRPr kumimoji="0" lang="en-GB" sz="2400" b="1" i="0" u="none" strike="noStrike" cap="none" normalizeH="0" baseline="0" smtClean="0">
                        <a:ln>
                          <a:noFill/>
                        </a:ln>
                        <a:solidFill>
                          <a:srgbClr val="008000"/>
                        </a:solidFill>
                        <a:effectLst/>
                        <a:latin typeface="Arial Narrow" pitchFamily="34" charset="0"/>
                        <a:ea typeface="ＭＳ Ｐゴシック" pitchFamily="-111" charset="-128"/>
                      </a:endParaRPr>
                    </a:p>
                  </a:txBody>
                  <a:tcPr marL="92660" marR="92660" marT="45517" marB="45517" horzOverflow="overflow">
                    <a:lnL>
                      <a:noFill/>
                    </a:lnL>
                    <a:lnR>
                      <a:noFill/>
                    </a:lnR>
                    <a:lnT>
                      <a:noFill/>
                    </a:lnT>
                    <a:lnB>
                      <a:noFill/>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endParaRPr kumimoji="0" lang="en-GB" sz="2400" b="1" i="1" u="none" strike="noStrike" cap="none" normalizeH="0" baseline="0" smtClean="0">
                        <a:ln>
                          <a:noFill/>
                        </a:ln>
                        <a:solidFill>
                          <a:srgbClr val="008000"/>
                        </a:solidFill>
                        <a:effectLst/>
                        <a:latin typeface="Arial Narrow" pitchFamily="34" charset="0"/>
                        <a:ea typeface="ＭＳ Ｐゴシック" pitchFamily="-111" charset="-128"/>
                      </a:endParaRPr>
                    </a:p>
                  </a:txBody>
                  <a:tcPr marL="92660" marR="92660" marT="45517" marB="45517" horzOverflow="overflow">
                    <a:lnL>
                      <a:noFill/>
                    </a:lnL>
                    <a:lnR>
                      <a:noFill/>
                    </a:lnR>
                    <a:lnT>
                      <a:noFill/>
                    </a:lnT>
                    <a:lnB>
                      <a:noFill/>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endParaRPr kumimoji="0" lang="en-GB" sz="2400" b="1" i="0" u="none" strike="noStrike" cap="none" normalizeH="0" baseline="0" smtClean="0">
                        <a:ln>
                          <a:noFill/>
                        </a:ln>
                        <a:solidFill>
                          <a:srgbClr val="008000"/>
                        </a:solidFill>
                        <a:effectLst/>
                        <a:latin typeface="Arial Narrow" pitchFamily="34" charset="0"/>
                        <a:ea typeface="ＭＳ Ｐゴシック" pitchFamily="-111" charset="-128"/>
                      </a:endParaRPr>
                    </a:p>
                  </a:txBody>
                  <a:tcPr marL="92660" marR="92660" marT="45517" marB="45517" horzOverflow="overflow">
                    <a:lnL>
                      <a:noFill/>
                    </a:lnL>
                    <a:lnR>
                      <a:noFill/>
                    </a:lnR>
                    <a:lnT>
                      <a:noFill/>
                    </a:lnT>
                    <a:lnB>
                      <a:noFill/>
                    </a:lnB>
                    <a:lnTlToBr>
                      <a:noFill/>
                    </a:lnTlToBr>
                    <a:lnBlToTr>
                      <a:noFill/>
                    </a:lnBlToTr>
                    <a:noFill/>
                  </a:tcPr>
                </a:tc>
              </a:tr>
              <a:tr h="400050">
                <a:tc>
                  <a:txBody>
                    <a:bodyPr/>
                    <a:lstStyle/>
                    <a:p>
                      <a:pPr marL="0" marR="0" lvl="0" indent="0" algn="l" defTabSz="762000" rtl="0" eaLnBrk="0" fontAlgn="base" latinLnBrk="0" hangingPunct="0">
                        <a:lnSpc>
                          <a:spcPct val="100000"/>
                        </a:lnSpc>
                        <a:spcBef>
                          <a:spcPct val="25000"/>
                        </a:spcBef>
                        <a:spcAft>
                          <a:spcPct val="0"/>
                        </a:spcAft>
                        <a:buClr>
                          <a:schemeClr val="tx1"/>
                        </a:buClr>
                        <a:buSzPct val="80000"/>
                        <a:buFontTx/>
                        <a:buNone/>
                        <a:tabLst/>
                      </a:pPr>
                      <a:r>
                        <a:rPr kumimoji="0" lang="en-US" sz="2400" b="1" i="0" u="none" strike="noStrike" cap="none" normalizeH="0" baseline="0" smtClean="0">
                          <a:ln>
                            <a:noFill/>
                          </a:ln>
                          <a:solidFill>
                            <a:srgbClr val="008000"/>
                          </a:solidFill>
                          <a:effectLst/>
                          <a:latin typeface="Arial Narrow" pitchFamily="34" charset="0"/>
                          <a:ea typeface="ＭＳ Ｐゴシック" pitchFamily="-111" charset="-128"/>
                        </a:rPr>
                        <a:t>14-19 Nov</a:t>
                      </a:r>
                    </a:p>
                  </a:txBody>
                  <a:tcPr marL="92660" marR="92660" marT="45517" marB="45517" horzOverflow="overflow">
                    <a:lnL>
                      <a:noFill/>
                    </a:lnL>
                    <a:lnR>
                      <a:noFill/>
                    </a:lnR>
                    <a:lnT>
                      <a:noFill/>
                    </a:lnT>
                    <a:lnB>
                      <a:noFill/>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sz="2400" b="1" i="0" u="none" strike="noStrike" cap="none" normalizeH="0" baseline="0" smtClean="0">
                          <a:ln>
                            <a:noFill/>
                          </a:ln>
                          <a:solidFill>
                            <a:srgbClr val="008000"/>
                          </a:solidFill>
                          <a:effectLst/>
                          <a:latin typeface="Arial Narrow" pitchFamily="34" charset="0"/>
                          <a:ea typeface="ＭＳ Ｐゴシック" pitchFamily="-111" charset="-128"/>
                        </a:rPr>
                        <a:t>Seoul, Korea</a:t>
                      </a:r>
                    </a:p>
                  </a:txBody>
                  <a:tcPr marL="92660" marR="92660" marT="45517" marB="45517" horzOverflow="overflow">
                    <a:lnL>
                      <a:noFill/>
                    </a:lnL>
                    <a:lnR>
                      <a:noFill/>
                    </a:lnR>
                    <a:lnT>
                      <a:noFill/>
                    </a:lnT>
                    <a:lnB>
                      <a:noFill/>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sz="2400" b="1" i="0" u="none" strike="noStrike" cap="none" normalizeH="0" baseline="0" smtClean="0">
                          <a:ln>
                            <a:noFill/>
                          </a:ln>
                          <a:solidFill>
                            <a:srgbClr val="008000"/>
                          </a:solidFill>
                          <a:effectLst/>
                          <a:latin typeface="Arial Narrow" pitchFamily="34" charset="0"/>
                          <a:ea typeface="ＭＳ Ｐゴシック" pitchFamily="-111" charset="-128"/>
                        </a:rPr>
                        <a:t>(BOD, WG, AGM)</a:t>
                      </a:r>
                    </a:p>
                  </a:txBody>
                  <a:tcPr marL="92660" marR="92660" marT="45517" marB="45517" horzOverflow="overflow">
                    <a:lnL>
                      <a:noFill/>
                    </a:lnL>
                    <a:lnR>
                      <a:noFill/>
                    </a:lnR>
                    <a:lnT>
                      <a:noFill/>
                    </a:lnT>
                    <a:lnB>
                      <a:noFill/>
                    </a:lnB>
                    <a:lnTlToBr>
                      <a:noFill/>
                    </a:lnTlToBr>
                    <a:lnBlToTr>
                      <a:noFill/>
                    </a:lnBlToTr>
                    <a:noFill/>
                  </a:tcPr>
                </a:tc>
              </a:tr>
            </a:tbl>
          </a:graphicData>
        </a:graphic>
      </p:graphicFrame>
      <p:sp>
        <p:nvSpPr>
          <p:cNvPr id="50211" name="Rectangle 35"/>
          <p:cNvSpPr>
            <a:spLocks noChangeArrowheads="1"/>
          </p:cNvSpPr>
          <p:nvPr/>
        </p:nvSpPr>
        <p:spPr bwMode="auto">
          <a:xfrm>
            <a:off x="642938" y="5035550"/>
            <a:ext cx="7959725" cy="1506538"/>
          </a:xfrm>
          <a:prstGeom prst="rect">
            <a:avLst/>
          </a:prstGeom>
          <a:noFill/>
          <a:ln w="12700">
            <a:noFill/>
            <a:miter lim="800000"/>
            <a:headEnd/>
            <a:tailEnd/>
          </a:ln>
        </p:spPr>
        <p:txBody>
          <a:bodyPr lIns="90483" tIns="44447" rIns="90483" bIns="44447" anchor="ctr"/>
          <a:lstStyle/>
          <a:p>
            <a:pPr algn="ctr" defTabSz="762000"/>
            <a:endParaRPr lang="en-GB" sz="3200" b="1">
              <a:latin typeface="Tahoma" pitchFamily="34"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Seoul Meeting Satellite Event</a:t>
            </a:r>
          </a:p>
        </p:txBody>
      </p:sp>
      <p:sp>
        <p:nvSpPr>
          <p:cNvPr id="27651" name="Rectangle 3"/>
          <p:cNvSpPr>
            <a:spLocks noGrp="1" noChangeArrowheads="1"/>
          </p:cNvSpPr>
          <p:nvPr>
            <p:ph type="body" idx="1"/>
          </p:nvPr>
        </p:nvSpPr>
        <p:spPr>
          <a:xfrm>
            <a:off x="261937" y="1073150"/>
            <a:ext cx="8778875" cy="5383212"/>
          </a:xfrm>
        </p:spPr>
        <p:txBody>
          <a:bodyPr/>
          <a:lstStyle/>
          <a:p>
            <a:pPr marL="495300" indent="-495300"/>
            <a:r>
              <a:rPr lang="en-GB" sz="2400" dirty="0" smtClean="0"/>
              <a:t>The Board has agreed to support a satellite event which will be hosted by KWISA on 17th November at the </a:t>
            </a:r>
            <a:r>
              <a:rPr lang="en-GB" sz="2400" dirty="0" err="1" smtClean="0"/>
              <a:t>Lotte</a:t>
            </a:r>
            <a:r>
              <a:rPr lang="en-GB" sz="2400" dirty="0" smtClean="0"/>
              <a:t> Hotel (OMA meeting venue)</a:t>
            </a:r>
          </a:p>
          <a:p>
            <a:pPr marL="766763" lvl="1" indent="-495300"/>
            <a:r>
              <a:rPr lang="en-GB" dirty="0" smtClean="0"/>
              <a:t>A conference open to Korean Wireless Industry — expect ~ 200 attendees</a:t>
            </a:r>
          </a:p>
          <a:p>
            <a:pPr marL="954088" lvl="2" indent="-495300">
              <a:spcBef>
                <a:spcPts val="0"/>
              </a:spcBef>
            </a:pPr>
            <a:r>
              <a:rPr lang="en-GB" dirty="0" smtClean="0"/>
              <a:t>Conference title</a:t>
            </a:r>
            <a:r>
              <a:rPr lang="en-GB" sz="2600" dirty="0" smtClean="0">
                <a:solidFill>
                  <a:srgbClr val="480024"/>
                </a:solidFill>
                <a:ea typeface="Times New Roman"/>
              </a:rPr>
              <a:t> </a:t>
            </a:r>
            <a:r>
              <a:rPr lang="en-GB" dirty="0" smtClean="0"/>
              <a:t>“Prospects for the Smart Phone Big-Bang Using Next Generation Mobile Technology and Standardization” OMA will send four topic experts from across the work program with presentations relevant to the Korean market</a:t>
            </a:r>
          </a:p>
          <a:p>
            <a:pPr marL="766763" lvl="1" indent="-495300"/>
            <a:r>
              <a:rPr lang="en-GB" dirty="0" smtClean="0"/>
              <a:t>A concurrent symposium to showcase solutions using OMA Enablers</a:t>
            </a:r>
          </a:p>
          <a:p>
            <a:pPr marL="954088" lvl="2" indent="-495300"/>
            <a:r>
              <a:rPr lang="en-GB" dirty="0" smtClean="0"/>
              <a:t>4 Korean and 4 non-Korean companies will be chosen after submission of proposals. Each company will offer a 20 minute product demonstration in a classroom setting open to press, analysts and OMA delegates. Eight booths available outside classroom for ongoing demonstrations and marketing</a:t>
            </a:r>
          </a:p>
          <a:p>
            <a:pPr marL="766763" lvl="1" indent="-495300"/>
            <a:r>
              <a:rPr lang="en-GB" dirty="0" smtClean="0"/>
              <a:t>Evening </a:t>
            </a:r>
            <a:r>
              <a:rPr lang="en-GB" sz="2400" dirty="0" smtClean="0">
                <a:solidFill>
                  <a:srgbClr val="480024"/>
                </a:solidFill>
                <a:ea typeface="Times New Roman"/>
                <a:cs typeface="Times New Roman"/>
              </a:rPr>
              <a:t>social event (open and free to OMA delegates)</a:t>
            </a:r>
            <a:endParaRPr lang="en-GB" dirty="0" smtClean="0"/>
          </a:p>
          <a:p>
            <a:pPr marL="495300" indent="-495300"/>
            <a:r>
              <a:rPr lang="en-GB" sz="2400" dirty="0" smtClean="0"/>
              <a:t>The Board has established a Task Force which will work with KWISA to establish  processes to determine the content for the event</a:t>
            </a:r>
          </a:p>
          <a:p>
            <a:pPr marL="495300" indent="-495300">
              <a:buNone/>
            </a:pPr>
            <a:endParaRPr lang="en-GB" sz="1600" dirty="0" smtClean="0"/>
          </a:p>
          <a:p>
            <a:pPr marL="495300" indent="-495300"/>
            <a:endParaRPr lang="en-GB" dirty="0" smtClean="0"/>
          </a:p>
          <a:p>
            <a:pPr marL="495300" indent="-495300"/>
            <a:endParaRPr lang="en-GB" sz="2400" dirty="0" smtClean="0">
              <a:solidFill>
                <a:srgbClr val="480024"/>
              </a:solidFill>
            </a:endParaRPr>
          </a:p>
        </p:txBody>
      </p:sp>
      <p:sp>
        <p:nvSpPr>
          <p:cNvPr id="4" name="TextBox 3"/>
          <p:cNvSpPr txBox="1"/>
          <p:nvPr/>
        </p:nvSpPr>
        <p:spPr>
          <a:xfrm>
            <a:off x="261937" y="6336000"/>
            <a:ext cx="6570260" cy="618631"/>
          </a:xfrm>
          <a:prstGeom prst="rect">
            <a:avLst/>
          </a:prstGeom>
          <a:noFill/>
        </p:spPr>
        <p:txBody>
          <a:bodyPr wrap="none" rtlCol="0">
            <a:spAutoFit/>
          </a:bodyPr>
          <a:lstStyle/>
          <a:p>
            <a:r>
              <a:rPr lang="en-GB" sz="1400" dirty="0" smtClean="0"/>
              <a:t>Note:  KWISA is the Korea Wireless Internet Solution Association </a:t>
            </a:r>
            <a:r>
              <a:rPr lang="en-GB" sz="1400" dirty="0" smtClean="0">
                <a:hlinkClick r:id="rId2"/>
              </a:rPr>
              <a:t>www.kwisa.org</a:t>
            </a:r>
            <a:endParaRPr lang="en-GB" sz="1400" dirty="0" smtClean="0"/>
          </a:p>
          <a:p>
            <a:endParaRPr lang="en-GB" dirty="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1"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1"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8321</TotalTime>
  <Pages>15</Pages>
  <Words>1074</Words>
  <Application>Microsoft Office PowerPoint</Application>
  <PresentationFormat>Custom</PresentationFormat>
  <Paragraphs>95</Paragraphs>
  <Slides>10</Slides>
  <Notes>2</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OMA Template</vt:lpstr>
      <vt:lpstr>OMA-TP-2010-0393    Technical Plenary Presentation Update from OMA Board of Directors </vt:lpstr>
      <vt:lpstr>Board Focus on Delivery and New Opportunities</vt:lpstr>
      <vt:lpstr>API Task Force</vt:lpstr>
      <vt:lpstr>M2M Task Force</vt:lpstr>
      <vt:lpstr>IOP Strategy</vt:lpstr>
      <vt:lpstr>Recent Board Decisions and Approvals</vt:lpstr>
      <vt:lpstr>Recent Board Decisions and Approvals (2)</vt:lpstr>
      <vt:lpstr>2010 Event Dates</vt:lpstr>
      <vt:lpstr>Seoul Meeting Satellite Event</vt:lpstr>
      <vt:lpstr>Slide 10</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subject/>
  <dc:creator>OMA</dc:creator>
  <cp:keywords/>
  <dc:description/>
  <cp:lastModifiedBy>Harrison</cp:lastModifiedBy>
  <cp:revision>373</cp:revision>
  <cp:lastPrinted>1999-04-27T06:51:51Z</cp:lastPrinted>
  <dcterms:created xsi:type="dcterms:W3CDTF">2008-10-22T23:20:15Z</dcterms:created>
  <dcterms:modified xsi:type="dcterms:W3CDTF">2010-08-31T07:14:24Z</dcterms:modified>
</cp:coreProperties>
</file>