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3" r:id="rId1"/>
  </p:sldMasterIdLst>
  <p:notesMasterIdLst>
    <p:notesMasterId r:id="rId19"/>
  </p:notesMasterIdLst>
  <p:handoutMasterIdLst>
    <p:handoutMasterId r:id="rId20"/>
  </p:handoutMasterIdLst>
  <p:sldIdLst>
    <p:sldId id="273" r:id="rId2"/>
    <p:sldId id="274" r:id="rId3"/>
    <p:sldId id="275" r:id="rId4"/>
    <p:sldId id="259" r:id="rId5"/>
    <p:sldId id="276" r:id="rId6"/>
    <p:sldId id="277" r:id="rId7"/>
    <p:sldId id="278" r:id="rId8"/>
    <p:sldId id="260" r:id="rId9"/>
    <p:sldId id="269" r:id="rId10"/>
    <p:sldId id="261" r:id="rId11"/>
    <p:sldId id="262" r:id="rId12"/>
    <p:sldId id="263" r:id="rId13"/>
    <p:sldId id="279" r:id="rId14"/>
    <p:sldId id="280" r:id="rId15"/>
    <p:sldId id="281" r:id="rId16"/>
    <p:sldId id="267" r:id="rId17"/>
    <p:sldId id="268" r:id="rId1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rasniqi" initials="X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1F29"/>
    <a:srgbClr val="AEA797"/>
    <a:srgbClr val="FFFFFF"/>
    <a:srgbClr val="ADADAD"/>
    <a:srgbClr val="535044"/>
    <a:srgbClr val="B6AFA4"/>
    <a:srgbClr val="B5AFA4"/>
    <a:srgbClr val="B5B0A5"/>
    <a:srgbClr val="B7AFA4"/>
    <a:srgbClr val="E3DAC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napToObjects="1">
      <p:cViewPr>
        <p:scale>
          <a:sx n="100" d="100"/>
          <a:sy n="100" d="100"/>
        </p:scale>
        <p:origin x="-324" y="474"/>
      </p:cViewPr>
      <p:guideLst>
        <p:guide orient="horz" pos="912"/>
        <p:guide pos="12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71E5B39-2EEB-0043-87D2-DAE6B302B47D}" type="datetime1">
              <a:rPr lang="en-US"/>
              <a:pPr>
                <a:defRPr/>
              </a:pPr>
              <a:t>2/1/2011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C2FBEC9-C566-8F45-B434-31E631652B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E5F8CCE-953C-6E47-80BE-CC3FDD1C7F44}" type="datetime1">
              <a:rPr lang="en-US"/>
              <a:pPr>
                <a:defRPr/>
              </a:pPr>
              <a:t>2/1/2011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08EEF16-4860-684C-9F00-4388EE71FD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95" charset="-128"/>
        <a:cs typeface="ＭＳ Ｐゴシック" pitchFamily="9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95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95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95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9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GB"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CC1CBB1-6629-9C44-A82C-810438E33BA5}" type="slidenum">
              <a:rPr lang="en-US">
                <a:latin typeface="Arial" charset="0"/>
                <a:ea typeface="ＭＳ Ｐゴシック" charset="-128"/>
                <a:cs typeface="ＭＳ Ｐゴシック" charset="-128"/>
              </a:rPr>
              <a:pPr/>
              <a:t>1</a:t>
            </a:fld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OMA CPNS - Seoul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F2861-52D8-E342-BFF9-5560D2DA39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OMA CPNS - Seoul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17A98-E276-8B49-9A23-4513E0F6C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OMA CPNS - Seoul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6BEFD-4C05-D04A-B85B-47EC3DE007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OMA CPNS - Seoul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4BC13-16DE-0B48-ADBC-107EE40A7B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OMA CPNS - Seoul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49E0F-518E-F44A-BF02-D75C77792A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OMA CPNS - Seoul 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6E6EE-141D-2D46-9A07-5278770B6A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OMA CPNS - Seoul 2010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70231-6717-1A4F-BC25-5AB8EE249F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OMA CPNS - Seoul 2010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8FDAB-AED9-DC46-9115-18FE6CD4A4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OMA CPNS - Seoul 2010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12DBE-0516-1144-89A4-A8DCCDB86E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OMA CPNS - Seoul 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7B08C-7B13-104A-9246-8DAB6E094E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OMA CPNS - Seoul 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2ECC5-6FE5-4748-99CE-976A525833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r>
              <a:rPr lang="en-US" smtClean="0"/>
              <a:t>OMA CPNS - Seoul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0A0BAFB-9D44-3A4E-97B7-4E322D8C84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  <p:sldLayoutId id="2147483929" r:id="rId12"/>
  </p:sldLayoutIdLst>
  <p:hf sldNum="0"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95" charset="-128"/>
          <a:cs typeface="ＭＳ Ｐゴシック" pitchFamily="95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95" charset="0"/>
          <a:ea typeface="ＭＳ Ｐゴシック" pitchFamily="95" charset="-128"/>
          <a:cs typeface="ＭＳ Ｐゴシック" pitchFamily="95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95" charset="0"/>
          <a:ea typeface="ＭＳ Ｐゴシック" pitchFamily="95" charset="-128"/>
          <a:cs typeface="ＭＳ Ｐゴシック" pitchFamily="95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95" charset="0"/>
          <a:ea typeface="ＭＳ Ｐゴシック" pitchFamily="95" charset="-128"/>
          <a:cs typeface="ＭＳ Ｐゴシック" pitchFamily="95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95" charset="0"/>
          <a:ea typeface="ＭＳ Ｐゴシック" pitchFamily="95" charset="-128"/>
          <a:cs typeface="ＭＳ Ｐゴシック" pitchFamily="95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95" charset="0"/>
          <a:ea typeface="ＭＳ Ｐゴシック" pitchFamily="95" charset="-128"/>
          <a:cs typeface="ＭＳ Ｐゴシック" pitchFamily="95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95" charset="0"/>
          <a:ea typeface="ＭＳ Ｐゴシック" pitchFamily="95" charset="-128"/>
          <a:cs typeface="ＭＳ Ｐゴシック" pitchFamily="95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95" charset="0"/>
          <a:ea typeface="ＭＳ Ｐゴシック" pitchFamily="95" charset="-128"/>
          <a:cs typeface="ＭＳ Ｐゴシック" pitchFamily="95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95" charset="0"/>
          <a:ea typeface="ＭＳ Ｐゴシック" pitchFamily="95" charset="-128"/>
          <a:cs typeface="ＭＳ Ｐゴシック" pitchFamily="9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95" charset="-128"/>
          <a:cs typeface="ＭＳ Ｐゴシック" pitchFamily="95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95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95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95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9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5" descr="oma logo 3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533400"/>
            <a:ext cx="198120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6"/>
          <p:cNvSpPr>
            <a:spLocks noChangeArrowheads="1"/>
          </p:cNvSpPr>
          <p:nvPr/>
        </p:nvSpPr>
        <p:spPr bwMode="auto">
          <a:xfrm>
            <a:off x="0" y="1447800"/>
            <a:ext cx="9144000" cy="206375"/>
          </a:xfrm>
          <a:prstGeom prst="rect">
            <a:avLst/>
          </a:prstGeom>
          <a:solidFill>
            <a:srgbClr val="ADA79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 dirty="0">
              <a:latin typeface="Calibri" charset="0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990600" y="3399234"/>
            <a:ext cx="7620000" cy="2744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ko-KR" sz="2800" b="1" baseline="30000" dirty="0" smtClean="0">
                <a:solidFill>
                  <a:srgbClr val="AE1F29"/>
                </a:solidFill>
                <a:ea typeface="Arial" pitchFamily="30" charset="0"/>
                <a:cs typeface="Arial" pitchFamily="30" charset="0"/>
              </a:rPr>
              <a:t>OMA TP Workshop on Home Environment Services</a:t>
            </a:r>
            <a:endParaRPr lang="en-US" altLang="ko-KR" sz="2800" b="1" dirty="0" smtClean="0">
              <a:solidFill>
                <a:srgbClr val="AE1F29"/>
              </a:solidFill>
              <a:ea typeface="Arial" pitchFamily="30" charset="0"/>
              <a:cs typeface="Arial" pitchFamily="30" charset="0"/>
            </a:endParaRPr>
          </a:p>
          <a:p>
            <a:pPr>
              <a:lnSpc>
                <a:spcPts val="2600"/>
              </a:lnSpc>
            </a:pPr>
            <a:r>
              <a:rPr lang="en-US" sz="2000" b="1" dirty="0" smtClean="0">
                <a:latin typeface="Arial"/>
                <a:ea typeface="Arial" charset="0"/>
                <a:cs typeface="Arial"/>
              </a:rPr>
              <a:t>Converged Personal Network Services (CPNS)</a:t>
            </a:r>
          </a:p>
          <a:p>
            <a:pPr>
              <a:spcBef>
                <a:spcPct val="50000"/>
              </a:spcBef>
            </a:pPr>
            <a:r>
              <a:rPr lang="en-US" sz="1400" i="1" dirty="0" smtClean="0">
                <a:latin typeface="Arial"/>
                <a:cs typeface="Arial"/>
              </a:rPr>
              <a:t>11 February 2011</a:t>
            </a:r>
          </a:p>
          <a:p>
            <a:pPr>
              <a:spcBef>
                <a:spcPct val="50000"/>
              </a:spcBef>
            </a:pPr>
            <a:r>
              <a:rPr lang="en-US" sz="1400" i="1" dirty="0" smtClean="0">
                <a:latin typeface="Arial"/>
                <a:cs typeface="Arial"/>
              </a:rPr>
              <a:t>Honolulu, USA </a:t>
            </a:r>
          </a:p>
          <a:p>
            <a:pPr>
              <a:spcBef>
                <a:spcPct val="50000"/>
              </a:spcBef>
            </a:pPr>
            <a:r>
              <a:rPr lang="en-US" sz="1400" b="1" dirty="0" err="1" smtClean="0">
                <a:latin typeface="Arial"/>
                <a:ea typeface="Arial" charset="0"/>
                <a:cs typeface="Arial"/>
              </a:rPr>
              <a:t>Jeonghoon</a:t>
            </a:r>
            <a:r>
              <a:rPr lang="en-US" sz="1400" b="1" dirty="0" smtClean="0">
                <a:latin typeface="Arial"/>
                <a:ea typeface="Arial" charset="0"/>
                <a:cs typeface="Arial"/>
              </a:rPr>
              <a:t> Lee, Chair OMA CPNS Working Group – Manager, SK Telecom</a:t>
            </a:r>
          </a:p>
          <a:p>
            <a:pPr>
              <a:spcBef>
                <a:spcPct val="50000"/>
              </a:spcBef>
            </a:pPr>
            <a:r>
              <a:rPr lang="en-US" sz="1400" b="1" dirty="0" smtClean="0">
                <a:latin typeface="Arial"/>
                <a:ea typeface="Arial" charset="0"/>
                <a:cs typeface="Arial"/>
              </a:rPr>
              <a:t>Xhafer Krasniqi, OMA CPNS Working Group – Senior Consultant, NEC</a:t>
            </a:r>
          </a:p>
          <a:p>
            <a:pPr>
              <a:spcBef>
                <a:spcPct val="50000"/>
              </a:spcBef>
            </a:pPr>
            <a:endParaRPr lang="en-GB" b="1" dirty="0" smtClean="0">
              <a:latin typeface="Arial"/>
              <a:ea typeface="Arial" charset="0"/>
              <a:cs typeface="Arial"/>
            </a:endParaRPr>
          </a:p>
          <a:p>
            <a:endParaRPr lang="en-US" dirty="0">
              <a:latin typeface="Calibri" charset="0"/>
            </a:endParaRPr>
          </a:p>
        </p:txBody>
      </p:sp>
      <p:pic>
        <p:nvPicPr>
          <p:cNvPr id="16390" name="Picture 5" descr="bottom bar.psd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0350" y="6477000"/>
            <a:ext cx="86233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Footer Placeholder 6"/>
          <p:cNvSpPr txBox="1">
            <a:spLocks/>
          </p:cNvSpPr>
          <p:nvPr/>
        </p:nvSpPr>
        <p:spPr bwMode="auto">
          <a:xfrm>
            <a:off x="457200" y="6416675"/>
            <a:ext cx="84264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sz="1100">
                <a:solidFill>
                  <a:srgbClr val="989287"/>
                </a:solidFill>
                <a:latin typeface="Verdana" charset="0"/>
              </a:rPr>
              <a:t>											www.openmobilealliance.org</a:t>
            </a:r>
          </a:p>
        </p:txBody>
      </p:sp>
      <p:pic>
        <p:nvPicPr>
          <p:cNvPr id="8" name="Picture 7" descr="oma homepage image.psd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120775"/>
            <a:ext cx="9144000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oma logo 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1295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E2DACA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1508" name="Text Box 7"/>
          <p:cNvSpPr txBox="1">
            <a:spLocks noChangeArrowheads="1"/>
          </p:cNvSpPr>
          <p:nvPr/>
        </p:nvSpPr>
        <p:spPr bwMode="auto">
          <a:xfrm>
            <a:off x="609600" y="1295400"/>
            <a:ext cx="7696200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Aft>
                <a:spcPts val="1200"/>
              </a:spcAft>
            </a:pPr>
            <a:r>
              <a:rPr lang="en-US" sz="1400" dirty="0" smtClean="0">
                <a:ea typeface="Arial" charset="0"/>
                <a:cs typeface="Arial" charset="0"/>
              </a:rPr>
              <a:t>• </a:t>
            </a:r>
            <a:r>
              <a:rPr lang="en-US" sz="1600" dirty="0">
                <a:ea typeface="Arial" charset="0"/>
                <a:cs typeface="Arial" charset="0"/>
              </a:rPr>
              <a:t>With an OMA CPNS enabled mobile phone connected to both a non-cellular navigation device and an MP3 player with wireless personal access, a user can simultaneously request relevant traffic updates and navigation information while downloading music files.</a:t>
            </a:r>
          </a:p>
          <a:p>
            <a:pPr>
              <a:spcAft>
                <a:spcPts val="1200"/>
              </a:spcAft>
            </a:pPr>
            <a:r>
              <a:rPr lang="en-US" sz="1600" dirty="0">
                <a:ea typeface="Arial" charset="0"/>
                <a:cs typeface="Arial" charset="0"/>
              </a:rPr>
              <a:t>• To provide multiple services simultaneously, OMA CPNS manages various factors such as the personal network setup, service profiles, device profiles, and </a:t>
            </a:r>
            <a:r>
              <a:rPr lang="en-US" sz="1600" dirty="0" smtClean="0">
                <a:ea typeface="Arial" charset="0"/>
                <a:cs typeface="Arial" charset="0"/>
              </a:rPr>
              <a:t>usage </a:t>
            </a:r>
            <a:r>
              <a:rPr lang="en-US" sz="1600" dirty="0">
                <a:ea typeface="Arial" charset="0"/>
                <a:cs typeface="Arial" charset="0"/>
              </a:rPr>
              <a:t>statistics.</a:t>
            </a:r>
          </a:p>
        </p:txBody>
      </p:sp>
      <p:pic>
        <p:nvPicPr>
          <p:cNvPr id="21512" name="Picture 10" descr="cpns 2.pdf"/>
          <p:cNvPicPr>
            <a:picLocks noChangeAspect="1"/>
          </p:cNvPicPr>
          <p:nvPr/>
        </p:nvPicPr>
        <p:blipFill>
          <a:blip r:embed="rId3"/>
          <a:srcRect l="16667" t="31969" r="36667" b="33258"/>
          <a:stretch>
            <a:fillRect/>
          </a:stretch>
        </p:blipFill>
        <p:spPr bwMode="auto">
          <a:xfrm>
            <a:off x="1524000" y="3051175"/>
            <a:ext cx="6315075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3" name="TextBox 8"/>
          <p:cNvSpPr txBox="1">
            <a:spLocks noChangeArrowheads="1"/>
          </p:cNvSpPr>
          <p:nvPr/>
        </p:nvSpPr>
        <p:spPr bwMode="auto">
          <a:xfrm>
            <a:off x="3175000" y="6034088"/>
            <a:ext cx="36576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000" i="1" dirty="0"/>
              <a:t>Figure </a:t>
            </a:r>
            <a:r>
              <a:rPr lang="en-US" sz="1000" i="1" dirty="0" smtClean="0"/>
              <a:t>5: </a:t>
            </a:r>
            <a:r>
              <a:rPr lang="en-US" sz="1000" i="1" dirty="0"/>
              <a:t>Simultaneous Content Delivery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66725" y="855663"/>
            <a:ext cx="8229600" cy="563562"/>
          </a:xfrm>
        </p:spPr>
        <p:txBody>
          <a:bodyPr/>
          <a:lstStyle/>
          <a:p>
            <a:r>
              <a:rPr lang="en-US" sz="2800" baseline="30000" dirty="0" smtClean="0">
                <a:solidFill>
                  <a:srgbClr val="AE1F29"/>
                </a:solidFill>
                <a:ea typeface="Arial" charset="0"/>
                <a:cs typeface="Arial" charset="0"/>
              </a:rPr>
              <a:t>OMA CPNS Use Cases – </a:t>
            </a:r>
            <a:r>
              <a:rPr lang="en-US" sz="2800" baseline="30000" dirty="0" smtClean="0">
                <a:solidFill>
                  <a:srgbClr val="AE1F29"/>
                </a:solidFill>
                <a:ea typeface="Arial" charset="0"/>
                <a:cs typeface="Arial" charset="0"/>
              </a:rPr>
              <a:t>Multimedia Content Delivery (cont.)</a:t>
            </a:r>
            <a:endParaRPr lang="en-GB" sz="2800" dirty="0"/>
          </a:p>
        </p:txBody>
      </p:sp>
      <p:grpSp>
        <p:nvGrpSpPr>
          <p:cNvPr id="10" name="Group 9"/>
          <p:cNvGrpSpPr/>
          <p:nvPr/>
        </p:nvGrpSpPr>
        <p:grpSpPr>
          <a:xfrm>
            <a:off x="260350" y="6356350"/>
            <a:ext cx="8632825" cy="365125"/>
            <a:chOff x="260350" y="6356350"/>
            <a:chExt cx="8632825" cy="365125"/>
          </a:xfrm>
        </p:grpSpPr>
        <p:pic>
          <p:nvPicPr>
            <p:cNvPr id="11" name="Picture 5" descr="bottom bar.psd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9875" y="6394449"/>
              <a:ext cx="8623300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Footer Placeholder 7"/>
            <p:cNvSpPr txBox="1">
              <a:spLocks/>
            </p:cNvSpPr>
            <p:nvPr/>
          </p:nvSpPr>
          <p:spPr>
            <a:xfrm>
              <a:off x="260350" y="6356350"/>
              <a:ext cx="5759450" cy="365125"/>
            </a:xfrm>
            <a:prstGeom prst="rect">
              <a:avLst/>
            </a:prstGeom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8989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ＭＳ Ｐゴシック" charset="-128"/>
                </a:rPr>
                <a:t>OMA TP Workshop on Home Environment Services- Honolulu 2011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oma logo 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1295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6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E2DACA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2532" name="Text Box 7"/>
          <p:cNvSpPr txBox="1">
            <a:spLocks noChangeArrowheads="1"/>
          </p:cNvSpPr>
          <p:nvPr/>
        </p:nvSpPr>
        <p:spPr bwMode="auto">
          <a:xfrm>
            <a:off x="609600" y="1419224"/>
            <a:ext cx="75438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1200"/>
              </a:spcBef>
            </a:pPr>
            <a:r>
              <a:rPr lang="en-US" sz="1400" dirty="0" smtClean="0">
                <a:ea typeface="Arial" charset="0"/>
                <a:cs typeface="Arial" charset="0"/>
              </a:rPr>
              <a:t>• </a:t>
            </a:r>
            <a:r>
              <a:rPr lang="en-US" sz="1600" dirty="0">
                <a:ea typeface="Arial" charset="0"/>
                <a:cs typeface="Arial" charset="0"/>
              </a:rPr>
              <a:t>OMA </a:t>
            </a:r>
            <a:r>
              <a:rPr lang="en-US" sz="1600" dirty="0" smtClean="0">
                <a:ea typeface="Arial" charset="0"/>
                <a:cs typeface="Arial" charset="0"/>
              </a:rPr>
              <a:t>CPNS </a:t>
            </a:r>
            <a:r>
              <a:rPr lang="en-US" sz="1600" dirty="0">
                <a:ea typeface="Arial" charset="0"/>
                <a:cs typeface="Arial" charset="0"/>
              </a:rPr>
              <a:t>enables extension of Internet-based services to home appliances. This extension</a:t>
            </a:r>
            <a:r>
              <a:rPr lang="en-US" sz="1600" dirty="0" smtClean="0">
                <a:ea typeface="Arial" charset="0"/>
                <a:cs typeface="Arial" charset="0"/>
              </a:rPr>
              <a:t> enables interaction </a:t>
            </a:r>
            <a:r>
              <a:rPr lang="en-US" sz="1600" dirty="0">
                <a:ea typeface="Arial" charset="0"/>
                <a:cs typeface="Arial" charset="0"/>
              </a:rPr>
              <a:t>with M2M services and applications.</a:t>
            </a:r>
          </a:p>
          <a:p>
            <a:pPr>
              <a:spcBef>
                <a:spcPts val="1200"/>
              </a:spcBef>
            </a:pPr>
            <a:r>
              <a:rPr lang="en-US" sz="1600" dirty="0">
                <a:ea typeface="Arial" charset="0"/>
                <a:cs typeface="Arial" charset="0"/>
              </a:rPr>
              <a:t>• An end user can access</a:t>
            </a:r>
            <a:r>
              <a:rPr lang="en-US" sz="1600" dirty="0" smtClean="0">
                <a:ea typeface="Arial" charset="0"/>
                <a:cs typeface="Arial" charset="0"/>
              </a:rPr>
              <a:t> in-home </a:t>
            </a:r>
            <a:r>
              <a:rPr lang="en-US" sz="1600" dirty="0">
                <a:ea typeface="Arial" charset="0"/>
                <a:cs typeface="Arial" charset="0"/>
              </a:rPr>
              <a:t>appliances</a:t>
            </a:r>
            <a:r>
              <a:rPr lang="en-US" sz="1600" dirty="0" smtClean="0">
                <a:ea typeface="Arial" charset="0"/>
                <a:cs typeface="Arial" charset="0"/>
              </a:rPr>
              <a:t> from </a:t>
            </a:r>
            <a:r>
              <a:rPr lang="en-US" sz="1600" dirty="0">
                <a:ea typeface="Arial" charset="0"/>
                <a:cs typeface="Arial" charset="0"/>
              </a:rPr>
              <a:t>outside</a:t>
            </a:r>
            <a:r>
              <a:rPr lang="en-US" sz="1600" dirty="0" smtClean="0">
                <a:ea typeface="Arial" charset="0"/>
                <a:cs typeface="Arial" charset="0"/>
              </a:rPr>
              <a:t> the home using CPNS </a:t>
            </a:r>
            <a:r>
              <a:rPr lang="en-US" sz="1600" dirty="0">
                <a:ea typeface="Arial" charset="0"/>
                <a:cs typeface="Arial" charset="0"/>
              </a:rPr>
              <a:t>connections between</a:t>
            </a:r>
            <a:r>
              <a:rPr lang="en-US" sz="1600" dirty="0" smtClean="0">
                <a:ea typeface="Arial" charset="0"/>
                <a:cs typeface="Arial" charset="0"/>
              </a:rPr>
              <a:t> personal networks </a:t>
            </a:r>
            <a:r>
              <a:rPr lang="en-US" sz="1600" dirty="0">
                <a:ea typeface="Arial" charset="0"/>
                <a:cs typeface="Arial" charset="0"/>
              </a:rPr>
              <a:t>and</a:t>
            </a:r>
            <a:r>
              <a:rPr lang="en-US" sz="1600" dirty="0" smtClean="0">
                <a:ea typeface="Arial" charset="0"/>
                <a:cs typeface="Arial" charset="0"/>
              </a:rPr>
              <a:t> the CPNS </a:t>
            </a:r>
            <a:r>
              <a:rPr lang="en-US" sz="1600" dirty="0">
                <a:ea typeface="Arial" charset="0"/>
                <a:cs typeface="Arial" charset="0"/>
              </a:rPr>
              <a:t>Server.</a:t>
            </a:r>
            <a:r>
              <a:rPr lang="en-US" sz="1600" dirty="0" smtClean="0">
                <a:ea typeface="Arial" charset="0"/>
                <a:cs typeface="Arial" charset="0"/>
              </a:rPr>
              <a:t> This allows for remote </a:t>
            </a:r>
            <a:r>
              <a:rPr lang="en-US" sz="1600" dirty="0">
                <a:ea typeface="Arial" charset="0"/>
                <a:cs typeface="Arial" charset="0"/>
              </a:rPr>
              <a:t>control, monitoring and content </a:t>
            </a:r>
            <a:r>
              <a:rPr lang="en-US" sz="1600" dirty="0" smtClean="0">
                <a:ea typeface="Arial" charset="0"/>
                <a:cs typeface="Arial" charset="0"/>
              </a:rPr>
              <a:t>delivery.</a:t>
            </a:r>
            <a:endParaRPr lang="en-US" sz="1600" dirty="0">
              <a:ea typeface="Arial" charset="0"/>
              <a:cs typeface="Arial" charset="0"/>
            </a:endParaRPr>
          </a:p>
        </p:txBody>
      </p:sp>
      <p:pic>
        <p:nvPicPr>
          <p:cNvPr id="22536" name="Picture 11" descr="cpns 3.pdf"/>
          <p:cNvPicPr>
            <a:picLocks noChangeAspect="1"/>
          </p:cNvPicPr>
          <p:nvPr/>
        </p:nvPicPr>
        <p:blipFill>
          <a:blip r:embed="rId3"/>
          <a:srcRect l="22501" t="46191" r="26666" b="17802"/>
          <a:stretch>
            <a:fillRect/>
          </a:stretch>
        </p:blipFill>
        <p:spPr bwMode="auto">
          <a:xfrm>
            <a:off x="1219200" y="3235325"/>
            <a:ext cx="6643688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7" name="TextBox 8"/>
          <p:cNvSpPr txBox="1">
            <a:spLocks noChangeArrowheads="1"/>
          </p:cNvSpPr>
          <p:nvPr/>
        </p:nvSpPr>
        <p:spPr bwMode="auto">
          <a:xfrm>
            <a:off x="2438400" y="6034088"/>
            <a:ext cx="36576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000" i="1" dirty="0"/>
              <a:t>Figure </a:t>
            </a:r>
            <a:r>
              <a:rPr lang="en-US" sz="1000" i="1" dirty="0" smtClean="0"/>
              <a:t>6: </a:t>
            </a:r>
            <a:r>
              <a:rPr lang="en-US" sz="1000" i="1" dirty="0"/>
              <a:t>Remote Connection of Personal Networks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66725" y="855663"/>
            <a:ext cx="8229600" cy="563562"/>
          </a:xfrm>
        </p:spPr>
        <p:txBody>
          <a:bodyPr/>
          <a:lstStyle/>
          <a:p>
            <a:r>
              <a:rPr lang="en-US" sz="2800" baseline="30000" dirty="0" smtClean="0">
                <a:solidFill>
                  <a:srgbClr val="AE1F29"/>
                </a:solidFill>
                <a:ea typeface="Arial" charset="0"/>
                <a:cs typeface="Arial" charset="0"/>
              </a:rPr>
              <a:t>OMA CPNS Use Cases – </a:t>
            </a:r>
            <a:r>
              <a:rPr lang="en-US" sz="2800" baseline="30000" dirty="0" smtClean="0">
                <a:solidFill>
                  <a:srgbClr val="AE1F29"/>
                </a:solidFill>
                <a:ea typeface="Arial" charset="0"/>
                <a:cs typeface="Arial" charset="0"/>
              </a:rPr>
              <a:t>In-Home Network</a:t>
            </a:r>
            <a:endParaRPr lang="en-GB" sz="2800" dirty="0"/>
          </a:p>
        </p:txBody>
      </p:sp>
      <p:grpSp>
        <p:nvGrpSpPr>
          <p:cNvPr id="10" name="Group 9"/>
          <p:cNvGrpSpPr/>
          <p:nvPr/>
        </p:nvGrpSpPr>
        <p:grpSpPr>
          <a:xfrm>
            <a:off x="260350" y="6356350"/>
            <a:ext cx="8632825" cy="365125"/>
            <a:chOff x="260350" y="6356350"/>
            <a:chExt cx="8632825" cy="365125"/>
          </a:xfrm>
        </p:grpSpPr>
        <p:pic>
          <p:nvPicPr>
            <p:cNvPr id="11" name="Picture 5" descr="bottom bar.psd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9875" y="6394449"/>
              <a:ext cx="8623300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Footer Placeholder 7"/>
            <p:cNvSpPr txBox="1">
              <a:spLocks/>
            </p:cNvSpPr>
            <p:nvPr/>
          </p:nvSpPr>
          <p:spPr>
            <a:xfrm>
              <a:off x="260350" y="6356350"/>
              <a:ext cx="5759450" cy="365125"/>
            </a:xfrm>
            <a:prstGeom prst="rect">
              <a:avLst/>
            </a:prstGeom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8989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ＭＳ Ｐゴシック" charset="-128"/>
                </a:rPr>
                <a:t>OMA TP Workshop on Home Environment Services- Honolulu 2011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oma logo 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1295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6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E2DACA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3556" name="Text Box 7"/>
          <p:cNvSpPr txBox="1">
            <a:spLocks noChangeArrowheads="1"/>
          </p:cNvSpPr>
          <p:nvPr/>
        </p:nvSpPr>
        <p:spPr bwMode="auto">
          <a:xfrm>
            <a:off x="609600" y="1419225"/>
            <a:ext cx="76962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400" dirty="0" smtClean="0">
                <a:ea typeface="Arial" charset="0"/>
                <a:cs typeface="Arial" charset="0"/>
              </a:rPr>
              <a:t>• </a:t>
            </a:r>
            <a:r>
              <a:rPr lang="en-US" sz="1600" dirty="0" smtClean="0">
                <a:ea typeface="Arial" charset="0"/>
                <a:cs typeface="Arial" charset="0"/>
              </a:rPr>
              <a:t>OMA CPNS provides an extension </a:t>
            </a:r>
            <a:r>
              <a:rPr lang="en-US" sz="1600" dirty="0">
                <a:ea typeface="Arial" charset="0"/>
                <a:cs typeface="Arial" charset="0"/>
              </a:rPr>
              <a:t>for e-health scenarios.</a:t>
            </a:r>
            <a:r>
              <a:rPr lang="en-US" sz="1600" dirty="0" smtClean="0">
                <a:ea typeface="Arial" charset="0"/>
                <a:cs typeface="Arial" charset="0"/>
              </a:rPr>
              <a:t> Using a PN GW, Health Sensors can </a:t>
            </a:r>
            <a:r>
              <a:rPr lang="en-US" sz="1600" dirty="0">
                <a:ea typeface="Arial" charset="0"/>
                <a:cs typeface="Arial" charset="0"/>
              </a:rPr>
              <a:t>access</a:t>
            </a:r>
            <a:r>
              <a:rPr lang="en-US" sz="1600" dirty="0" smtClean="0">
                <a:ea typeface="Arial" charset="0"/>
                <a:cs typeface="Arial" charset="0"/>
              </a:rPr>
              <a:t> the </a:t>
            </a:r>
            <a:r>
              <a:rPr lang="en-US" sz="1600" dirty="0">
                <a:ea typeface="Arial" charset="0"/>
                <a:cs typeface="Arial" charset="0"/>
              </a:rPr>
              <a:t>CPNS server in the global network.</a:t>
            </a:r>
            <a:r>
              <a:rPr lang="en-US" sz="1600" dirty="0" smtClean="0">
                <a:ea typeface="Arial" charset="0"/>
                <a:cs typeface="Arial" charset="0"/>
              </a:rPr>
              <a:t> This enables regular </a:t>
            </a:r>
            <a:r>
              <a:rPr lang="en-US" sz="1600" dirty="0">
                <a:ea typeface="Arial" charset="0"/>
                <a:cs typeface="Arial" charset="0"/>
              </a:rPr>
              <a:t>monitoring and simple daily </a:t>
            </a:r>
            <a:r>
              <a:rPr lang="en-US" sz="1600" dirty="0" smtClean="0">
                <a:ea typeface="Arial" charset="0"/>
                <a:cs typeface="Arial" charset="0"/>
              </a:rPr>
              <a:t>care.</a:t>
            </a:r>
          </a:p>
          <a:p>
            <a:endParaRPr lang="en-US" sz="1600" dirty="0" smtClean="0">
              <a:ea typeface="Arial" charset="0"/>
              <a:cs typeface="Arial" charset="0"/>
            </a:endParaRPr>
          </a:p>
          <a:p>
            <a:r>
              <a:rPr lang="en-US" sz="1600" dirty="0">
                <a:ea typeface="Arial" charset="0"/>
                <a:cs typeface="Arial" charset="0"/>
              </a:rPr>
              <a:t>• </a:t>
            </a:r>
            <a:r>
              <a:rPr lang="en-US" sz="1600" dirty="0" smtClean="0">
                <a:ea typeface="Arial" charset="0"/>
                <a:cs typeface="Arial" charset="0"/>
              </a:rPr>
              <a:t> Businesses such as hospitals and pharmacies can access </a:t>
            </a:r>
            <a:r>
              <a:rPr lang="en-US" sz="1600" dirty="0">
                <a:ea typeface="Arial" charset="0"/>
                <a:cs typeface="Arial" charset="0"/>
              </a:rPr>
              <a:t>information</a:t>
            </a:r>
            <a:r>
              <a:rPr lang="en-US" sz="1600" dirty="0" smtClean="0">
                <a:ea typeface="Arial" charset="0"/>
                <a:cs typeface="Arial" charset="0"/>
              </a:rPr>
              <a:t> from </a:t>
            </a:r>
            <a:r>
              <a:rPr lang="en-US" sz="1600" dirty="0">
                <a:ea typeface="Arial" charset="0"/>
                <a:cs typeface="Arial" charset="0"/>
              </a:rPr>
              <a:t>monitoring devices</a:t>
            </a:r>
            <a:r>
              <a:rPr lang="en-US" sz="1600" dirty="0" smtClean="0">
                <a:ea typeface="Arial" charset="0"/>
                <a:cs typeface="Arial" charset="0"/>
              </a:rPr>
              <a:t> attached to patients.</a:t>
            </a:r>
          </a:p>
          <a:p>
            <a:pPr>
              <a:buFont typeface="Arial"/>
              <a:buChar char="•"/>
            </a:pPr>
            <a:r>
              <a:rPr lang="en-US" sz="1600" dirty="0" smtClean="0">
                <a:ea typeface="Arial" charset="0"/>
                <a:cs typeface="Arial" charset="0"/>
              </a:rPr>
              <a:t>  Other </a:t>
            </a:r>
            <a:r>
              <a:rPr lang="en-US" sz="1600" dirty="0" err="1" smtClean="0">
                <a:ea typeface="Arial" charset="0"/>
                <a:cs typeface="Arial" charset="0"/>
              </a:rPr>
              <a:t>eHealth</a:t>
            </a:r>
            <a:r>
              <a:rPr lang="en-US" sz="1600" dirty="0" smtClean="0">
                <a:ea typeface="Arial" charset="0"/>
                <a:cs typeface="Arial" charset="0"/>
              </a:rPr>
              <a:t> </a:t>
            </a:r>
            <a:r>
              <a:rPr lang="en-US" sz="1600" dirty="0" smtClean="0">
                <a:ea typeface="Arial" charset="0"/>
                <a:cs typeface="Arial" charset="0"/>
              </a:rPr>
              <a:t>uses could allow parents to access health sensors for their children remotely.</a:t>
            </a:r>
            <a:endParaRPr lang="en-US" sz="1600" dirty="0">
              <a:ea typeface="Arial" charset="0"/>
              <a:cs typeface="Arial" charset="0"/>
            </a:endParaRPr>
          </a:p>
        </p:txBody>
      </p:sp>
      <p:pic>
        <p:nvPicPr>
          <p:cNvPr id="23560" name="Picture 8" descr="cpns 4.pdf"/>
          <p:cNvPicPr>
            <a:picLocks noChangeAspect="1"/>
          </p:cNvPicPr>
          <p:nvPr/>
        </p:nvPicPr>
        <p:blipFill>
          <a:blip r:embed="rId3"/>
          <a:srcRect l="26666" t="47424" r="30833" b="30682"/>
          <a:stretch>
            <a:fillRect/>
          </a:stretch>
        </p:blipFill>
        <p:spPr bwMode="auto">
          <a:xfrm>
            <a:off x="1219200" y="3276600"/>
            <a:ext cx="6400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TextBox 9"/>
          <p:cNvSpPr txBox="1">
            <a:spLocks noChangeArrowheads="1"/>
          </p:cNvSpPr>
          <p:nvPr/>
        </p:nvSpPr>
        <p:spPr bwMode="auto">
          <a:xfrm>
            <a:off x="2971800" y="5562600"/>
            <a:ext cx="36576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000" i="1" dirty="0"/>
              <a:t>Figure </a:t>
            </a:r>
            <a:r>
              <a:rPr lang="en-US" sz="1000" i="1" dirty="0" smtClean="0"/>
              <a:t>7: </a:t>
            </a:r>
            <a:r>
              <a:rPr lang="en-US" sz="1000" i="1" dirty="0"/>
              <a:t>CPNS Application for e-Health Services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66725" y="855663"/>
            <a:ext cx="8229600" cy="563562"/>
          </a:xfrm>
        </p:spPr>
        <p:txBody>
          <a:bodyPr/>
          <a:lstStyle/>
          <a:p>
            <a:r>
              <a:rPr lang="en-US" sz="2800" baseline="30000" dirty="0" smtClean="0">
                <a:solidFill>
                  <a:srgbClr val="AE1F29"/>
                </a:solidFill>
                <a:ea typeface="Arial" charset="0"/>
                <a:cs typeface="Arial" charset="0"/>
              </a:rPr>
              <a:t>OMA CPNS Use Cases – </a:t>
            </a:r>
            <a:r>
              <a:rPr lang="en-US" sz="2800" baseline="30000" dirty="0" err="1" smtClean="0">
                <a:solidFill>
                  <a:srgbClr val="AE1F29"/>
                </a:solidFill>
                <a:ea typeface="Arial" charset="0"/>
                <a:cs typeface="Arial" charset="0"/>
              </a:rPr>
              <a:t>eHealth</a:t>
            </a:r>
            <a:endParaRPr lang="en-GB" sz="2800" dirty="0"/>
          </a:p>
        </p:txBody>
      </p:sp>
      <p:grpSp>
        <p:nvGrpSpPr>
          <p:cNvPr id="10" name="Group 9"/>
          <p:cNvGrpSpPr/>
          <p:nvPr/>
        </p:nvGrpSpPr>
        <p:grpSpPr>
          <a:xfrm>
            <a:off x="260350" y="6356350"/>
            <a:ext cx="8632825" cy="365125"/>
            <a:chOff x="260350" y="6356350"/>
            <a:chExt cx="8632825" cy="365125"/>
          </a:xfrm>
        </p:grpSpPr>
        <p:pic>
          <p:nvPicPr>
            <p:cNvPr id="11" name="Picture 5" descr="bottom bar.psd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9875" y="6394449"/>
              <a:ext cx="8623300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Footer Placeholder 7"/>
            <p:cNvSpPr txBox="1">
              <a:spLocks/>
            </p:cNvSpPr>
            <p:nvPr/>
          </p:nvSpPr>
          <p:spPr>
            <a:xfrm>
              <a:off x="260350" y="6356350"/>
              <a:ext cx="5759450" cy="365125"/>
            </a:xfrm>
            <a:prstGeom prst="rect">
              <a:avLst/>
            </a:prstGeom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8989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ＭＳ Ｐゴシック" charset="-128"/>
                </a:rPr>
                <a:t>OMA TP Workshop on Home Environment Services- Honolulu 2011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oma logo 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1295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E2DACA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609600" y="1419225"/>
            <a:ext cx="76962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Aft>
                <a:spcPts val="1200"/>
              </a:spcAft>
            </a:pPr>
            <a:r>
              <a:rPr lang="en-US" sz="1400" dirty="0" smtClean="0">
                <a:ea typeface="Arial" charset="0"/>
                <a:cs typeface="Arial" charset="0"/>
              </a:rPr>
              <a:t>• </a:t>
            </a:r>
            <a:r>
              <a:rPr lang="en-US" sz="1400" b="1" dirty="0">
                <a:ea typeface="Arial" charset="0"/>
                <a:cs typeface="Arial" charset="0"/>
              </a:rPr>
              <a:t>CPNS Server:</a:t>
            </a:r>
            <a:r>
              <a:rPr lang="en-US" sz="1400" b="1" dirty="0" smtClean="0">
                <a:ea typeface="Arial" charset="0"/>
                <a:cs typeface="Arial" charset="0"/>
              </a:rPr>
              <a:t> </a:t>
            </a:r>
            <a:r>
              <a:rPr lang="en-US" sz="1400" dirty="0" smtClean="0">
                <a:ea typeface="Arial" charset="0"/>
                <a:cs typeface="Arial" charset="0"/>
              </a:rPr>
              <a:t>Is a functional entity that provides resources to CPNS entities either in response to requests or in a Push mode.  In addition, it interacts with other external entities, such as Content Provider Servers for the purpose of service provisioning.</a:t>
            </a:r>
            <a:endParaRPr lang="en-US" sz="1400" dirty="0">
              <a:ea typeface="Arial" charset="0"/>
              <a:cs typeface="Arial" charset="0"/>
            </a:endParaRPr>
          </a:p>
          <a:p>
            <a:pPr>
              <a:spcAft>
                <a:spcPts val="1200"/>
              </a:spcAft>
            </a:pPr>
            <a:r>
              <a:rPr lang="en-US" sz="1400" dirty="0">
                <a:ea typeface="Arial" charset="0"/>
                <a:cs typeface="Arial" charset="0"/>
              </a:rPr>
              <a:t>•</a:t>
            </a:r>
            <a:r>
              <a:rPr lang="en-US" sz="1400" dirty="0" smtClean="0">
                <a:ea typeface="Arial" charset="0"/>
                <a:cs typeface="Arial" charset="0"/>
              </a:rPr>
              <a:t> </a:t>
            </a:r>
            <a:r>
              <a:rPr lang="en-US" sz="1400" b="1" dirty="0" smtClean="0">
                <a:ea typeface="Arial" charset="0"/>
                <a:cs typeface="Arial" charset="0"/>
              </a:rPr>
              <a:t>Personal Network Gateway (PN GW): </a:t>
            </a:r>
            <a:r>
              <a:rPr lang="en-US" sz="1400" dirty="0" smtClean="0">
                <a:ea typeface="Arial" charset="0"/>
                <a:cs typeface="Arial" charset="0"/>
              </a:rPr>
              <a:t>A functional entity that </a:t>
            </a:r>
            <a:r>
              <a:rPr lang="en-US" sz="1400" dirty="0">
                <a:ea typeface="Arial" charset="0"/>
                <a:cs typeface="Arial" charset="0"/>
              </a:rPr>
              <a:t>interconnects entities that reside in personal networks and wide area networks, </a:t>
            </a:r>
            <a:r>
              <a:rPr lang="en-US" sz="1400" dirty="0" smtClean="0">
                <a:ea typeface="Arial" charset="0"/>
                <a:cs typeface="Arial" charset="0"/>
              </a:rPr>
              <a:t>instantiating </a:t>
            </a:r>
            <a:r>
              <a:rPr lang="en-US" sz="1400" dirty="0">
                <a:ea typeface="Arial" charset="0"/>
                <a:cs typeface="Arial" charset="0"/>
              </a:rPr>
              <a:t>a converged network that provides CPNS services.</a:t>
            </a:r>
          </a:p>
          <a:p>
            <a:pPr>
              <a:spcAft>
                <a:spcPts val="1200"/>
              </a:spcAft>
            </a:pPr>
            <a:r>
              <a:rPr lang="en-US" sz="1400" dirty="0">
                <a:ea typeface="Arial" charset="0"/>
                <a:cs typeface="Arial" charset="0"/>
              </a:rPr>
              <a:t>•</a:t>
            </a:r>
            <a:r>
              <a:rPr lang="en-US" sz="1400" b="1" dirty="0" smtClean="0">
                <a:ea typeface="Arial" charset="0"/>
                <a:cs typeface="Arial" charset="0"/>
              </a:rPr>
              <a:t> Personal Network Entity (PNE): </a:t>
            </a:r>
            <a:r>
              <a:rPr lang="en-US" sz="1400" dirty="0">
                <a:ea typeface="Arial" charset="0"/>
                <a:cs typeface="Arial" charset="0"/>
              </a:rPr>
              <a:t>A functional entity making up a Personal Network. It</a:t>
            </a:r>
            <a:r>
              <a:rPr lang="en-US" sz="1400" dirty="0" smtClean="0">
                <a:ea typeface="Arial" charset="0"/>
                <a:cs typeface="Arial" charset="0"/>
              </a:rPr>
              <a:t> may be used either to consume or provide </a:t>
            </a:r>
            <a:r>
              <a:rPr lang="en-US" sz="1400" dirty="0">
                <a:ea typeface="Arial" charset="0"/>
                <a:cs typeface="Arial" charset="0"/>
              </a:rPr>
              <a:t>content and/or services, simultaneously or separately.</a:t>
            </a:r>
          </a:p>
        </p:txBody>
      </p:sp>
      <p:pic>
        <p:nvPicPr>
          <p:cNvPr id="24584" name="Picture 11" descr="cpns 5.pdf"/>
          <p:cNvPicPr>
            <a:picLocks noChangeAspect="1"/>
          </p:cNvPicPr>
          <p:nvPr/>
        </p:nvPicPr>
        <p:blipFill>
          <a:blip r:embed="rId3"/>
          <a:srcRect l="33333" t="48712" r="28333" b="21667"/>
          <a:stretch>
            <a:fillRect/>
          </a:stretch>
        </p:blipFill>
        <p:spPr bwMode="auto">
          <a:xfrm>
            <a:off x="1752600" y="3200400"/>
            <a:ext cx="5605463" cy="280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5" name="TextBox 8"/>
          <p:cNvSpPr txBox="1">
            <a:spLocks noChangeArrowheads="1"/>
          </p:cNvSpPr>
          <p:nvPr/>
        </p:nvSpPr>
        <p:spPr bwMode="auto">
          <a:xfrm>
            <a:off x="2743200" y="6003925"/>
            <a:ext cx="36576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000" i="1" dirty="0"/>
              <a:t>Figure </a:t>
            </a:r>
            <a:r>
              <a:rPr lang="en-US" sz="1000" i="1" dirty="0" smtClean="0"/>
              <a:t>8: </a:t>
            </a:r>
            <a:r>
              <a:rPr lang="en-US" sz="1000" i="1" dirty="0"/>
              <a:t>CPNS Architecture Diagram</a:t>
            </a:r>
          </a:p>
        </p:txBody>
      </p:sp>
      <p:grpSp>
        <p:nvGrpSpPr>
          <p:cNvPr id="2" name="Group 8"/>
          <p:cNvGrpSpPr/>
          <p:nvPr/>
        </p:nvGrpSpPr>
        <p:grpSpPr>
          <a:xfrm>
            <a:off x="260350" y="6356350"/>
            <a:ext cx="8632825" cy="365125"/>
            <a:chOff x="260350" y="6356350"/>
            <a:chExt cx="8632825" cy="365125"/>
          </a:xfrm>
        </p:grpSpPr>
        <p:pic>
          <p:nvPicPr>
            <p:cNvPr id="10" name="Picture 5" descr="bottom bar.psd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9875" y="6394449"/>
              <a:ext cx="8623300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Footer Placeholder 7"/>
            <p:cNvSpPr txBox="1">
              <a:spLocks/>
            </p:cNvSpPr>
            <p:nvPr/>
          </p:nvSpPr>
          <p:spPr>
            <a:xfrm>
              <a:off x="260350" y="6356350"/>
              <a:ext cx="5759450" cy="365125"/>
            </a:xfrm>
            <a:prstGeom prst="rect">
              <a:avLst/>
            </a:prstGeom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8989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ＭＳ Ｐゴシック" charset="-128"/>
                </a:rPr>
                <a:t>OMA TP Workshop on Home Environment Services- Honolulu 2011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6725" y="855663"/>
            <a:ext cx="8229600" cy="563562"/>
          </a:xfrm>
        </p:spPr>
        <p:txBody>
          <a:bodyPr/>
          <a:lstStyle/>
          <a:p>
            <a:r>
              <a:rPr lang="en-US" sz="2800" baseline="30000" dirty="0" smtClean="0">
                <a:solidFill>
                  <a:srgbClr val="AE1F29"/>
                </a:solidFill>
                <a:ea typeface="Arial" charset="0"/>
                <a:cs typeface="Arial" charset="0"/>
              </a:rPr>
              <a:t>OMA CPNS Architecture </a:t>
            </a:r>
            <a:r>
              <a:rPr lang="en-US" sz="2800" baseline="30000" dirty="0" smtClean="0">
                <a:solidFill>
                  <a:srgbClr val="AE1F29"/>
                </a:solidFill>
                <a:ea typeface="Arial" charset="0"/>
                <a:cs typeface="Arial" charset="0"/>
              </a:rPr>
              <a:t>Diagram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oma logo 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1295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E2DACA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5604" name="Text Box 7"/>
          <p:cNvSpPr txBox="1">
            <a:spLocks noChangeArrowheads="1"/>
          </p:cNvSpPr>
          <p:nvPr/>
        </p:nvSpPr>
        <p:spPr bwMode="auto">
          <a:xfrm>
            <a:off x="609600" y="1419224"/>
            <a:ext cx="76962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Aft>
                <a:spcPts val="1200"/>
              </a:spcAft>
            </a:pPr>
            <a:r>
              <a:rPr lang="en-US" sz="1400" dirty="0" smtClean="0">
                <a:ea typeface="Arial" charset="0"/>
                <a:cs typeface="Arial" charset="0"/>
              </a:rPr>
              <a:t>• </a:t>
            </a:r>
            <a:r>
              <a:rPr lang="en-US" sz="1400" dirty="0">
                <a:ea typeface="Arial" charset="0"/>
                <a:cs typeface="Arial" charset="0"/>
              </a:rPr>
              <a:t>CPNS Entity Discovery &amp; </a:t>
            </a:r>
            <a:r>
              <a:rPr lang="en-US" sz="1400" dirty="0" smtClean="0">
                <a:ea typeface="Arial" charset="0"/>
                <a:cs typeface="Arial" charset="0"/>
              </a:rPr>
              <a:t>Personal Network </a:t>
            </a:r>
            <a:r>
              <a:rPr lang="en-US" sz="1400" dirty="0">
                <a:ea typeface="Arial" charset="0"/>
                <a:cs typeface="Arial" charset="0"/>
              </a:rPr>
              <a:t>Registration</a:t>
            </a:r>
          </a:p>
          <a:p>
            <a:pPr>
              <a:spcAft>
                <a:spcPts val="1200"/>
              </a:spcAft>
            </a:pPr>
            <a:r>
              <a:rPr lang="en-US" sz="1400" dirty="0">
                <a:ea typeface="Arial" charset="0"/>
                <a:cs typeface="Arial" charset="0"/>
              </a:rPr>
              <a:t>	Performs</a:t>
            </a:r>
            <a:r>
              <a:rPr lang="en-US" sz="1400" dirty="0" smtClean="0">
                <a:ea typeface="Arial" charset="0"/>
                <a:cs typeface="Arial" charset="0"/>
              </a:rPr>
              <a:t> the discovery </a:t>
            </a:r>
            <a:r>
              <a:rPr lang="en-US" sz="1400" dirty="0">
                <a:ea typeface="Arial" charset="0"/>
                <a:cs typeface="Arial" charset="0"/>
              </a:rPr>
              <a:t>of operational modes and registration of </a:t>
            </a:r>
            <a:r>
              <a:rPr lang="en-US" sz="1400" dirty="0" err="1">
                <a:ea typeface="Arial" charset="0"/>
                <a:cs typeface="Arial" charset="0"/>
              </a:rPr>
              <a:t>PNs</a:t>
            </a:r>
            <a:r>
              <a:rPr lang="en-US" sz="1400" dirty="0">
                <a:ea typeface="Arial" charset="0"/>
                <a:cs typeface="Arial" charset="0"/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en-US" sz="1400" dirty="0">
                <a:ea typeface="Arial" charset="0"/>
                <a:cs typeface="Arial" charset="0"/>
              </a:rPr>
              <a:t>• Service/Content Delivery</a:t>
            </a:r>
          </a:p>
          <a:p>
            <a:pPr>
              <a:spcAft>
                <a:spcPts val="1200"/>
              </a:spcAft>
            </a:pPr>
            <a:r>
              <a:rPr lang="en-US" sz="1400" dirty="0">
                <a:ea typeface="Arial" charset="0"/>
                <a:cs typeface="Arial" charset="0"/>
              </a:rPr>
              <a:t>	Facilitates the delivery of </a:t>
            </a:r>
            <a:r>
              <a:rPr lang="en-US" sz="1400" dirty="0" smtClean="0">
                <a:ea typeface="Arial" charset="0"/>
                <a:cs typeface="Arial" charset="0"/>
              </a:rPr>
              <a:t>content or services to and from </a:t>
            </a:r>
            <a:r>
              <a:rPr lang="en-US" sz="1400" dirty="0">
                <a:ea typeface="Arial" charset="0"/>
                <a:cs typeface="Arial" charset="0"/>
              </a:rPr>
              <a:t>the CPNS and external entities</a:t>
            </a:r>
          </a:p>
          <a:p>
            <a:pPr>
              <a:spcAft>
                <a:spcPts val="1200"/>
              </a:spcAft>
            </a:pPr>
            <a:r>
              <a:rPr lang="en-US" sz="1400" dirty="0">
                <a:ea typeface="Arial" charset="0"/>
                <a:cs typeface="Arial" charset="0"/>
              </a:rPr>
              <a:t>• Device Capabilities</a:t>
            </a:r>
          </a:p>
          <a:p>
            <a:pPr>
              <a:spcAft>
                <a:spcPts val="1200"/>
              </a:spcAft>
            </a:pPr>
            <a:r>
              <a:rPr lang="en-US" sz="1400" dirty="0">
                <a:ea typeface="Arial" charset="0"/>
                <a:cs typeface="Arial" charset="0"/>
              </a:rPr>
              <a:t>	Delivers and manages the information</a:t>
            </a:r>
            <a:r>
              <a:rPr lang="en-US" sz="1400" dirty="0" smtClean="0">
                <a:ea typeface="Arial" charset="0"/>
                <a:cs typeface="Arial" charset="0"/>
              </a:rPr>
              <a:t> about </a:t>
            </a:r>
            <a:r>
              <a:rPr lang="en-US" sz="1400" dirty="0">
                <a:ea typeface="Arial" charset="0"/>
                <a:cs typeface="Arial" charset="0"/>
              </a:rPr>
              <a:t>device capabilities,</a:t>
            </a:r>
            <a:r>
              <a:rPr lang="en-US" sz="1400" dirty="0" smtClean="0">
                <a:ea typeface="Arial" charset="0"/>
                <a:cs typeface="Arial" charset="0"/>
              </a:rPr>
              <a:t> such as hardware, 	firmware </a:t>
            </a:r>
            <a:r>
              <a:rPr lang="en-US" sz="1400" dirty="0">
                <a:ea typeface="Arial" charset="0"/>
                <a:cs typeface="Arial" charset="0"/>
              </a:rPr>
              <a:t>and</a:t>
            </a:r>
            <a:r>
              <a:rPr lang="en-US" sz="1400" dirty="0" smtClean="0">
                <a:ea typeface="Arial" charset="0"/>
                <a:cs typeface="Arial" charset="0"/>
              </a:rPr>
              <a:t> software </a:t>
            </a:r>
            <a:endParaRPr lang="en-US" sz="1400" dirty="0">
              <a:ea typeface="Arial" charset="0"/>
              <a:cs typeface="Arial" charset="0"/>
            </a:endParaRPr>
          </a:p>
          <a:p>
            <a:pPr>
              <a:spcAft>
                <a:spcPts val="1200"/>
              </a:spcAft>
            </a:pPr>
            <a:r>
              <a:rPr lang="en-US" sz="1400" dirty="0">
                <a:ea typeface="Arial" charset="0"/>
                <a:cs typeface="Arial" charset="0"/>
              </a:rPr>
              <a:t>• Service Publication &amp; Discovery</a:t>
            </a:r>
            <a:endParaRPr lang="en-US" sz="1400" dirty="0" smtClean="0">
              <a:ea typeface="Arial" charset="0"/>
              <a:cs typeface="Arial" charset="0"/>
            </a:endParaRPr>
          </a:p>
          <a:p>
            <a:pPr>
              <a:spcAft>
                <a:spcPts val="1200"/>
              </a:spcAft>
            </a:pPr>
            <a:r>
              <a:rPr lang="en-US" sz="1400" dirty="0" smtClean="0">
                <a:ea typeface="Arial" charset="0"/>
                <a:cs typeface="Arial" charset="0"/>
              </a:rPr>
              <a:t>• Collection </a:t>
            </a:r>
            <a:r>
              <a:rPr lang="en-US" sz="1400" dirty="0">
                <a:ea typeface="Arial" charset="0"/>
                <a:cs typeface="Arial" charset="0"/>
              </a:rPr>
              <a:t>and </a:t>
            </a:r>
            <a:r>
              <a:rPr lang="en-US" sz="1400" dirty="0" smtClean="0">
                <a:ea typeface="Arial" charset="0"/>
                <a:cs typeface="Arial" charset="0"/>
              </a:rPr>
              <a:t>Reporting of Usage Statistics</a:t>
            </a:r>
          </a:p>
          <a:p>
            <a:pPr>
              <a:spcAft>
                <a:spcPts val="1200"/>
              </a:spcAft>
            </a:pPr>
            <a:r>
              <a:rPr lang="en-US" sz="1400" dirty="0" smtClean="0">
                <a:ea typeface="Arial" charset="0"/>
                <a:cs typeface="Arial" charset="0"/>
              </a:rPr>
              <a:t>	Informs the content selection process</a:t>
            </a:r>
            <a:endParaRPr lang="en-US" sz="1400" dirty="0">
              <a:ea typeface="Arial" charset="0"/>
              <a:cs typeface="Arial" charset="0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260350" y="6356350"/>
            <a:ext cx="8632825" cy="365125"/>
            <a:chOff x="260350" y="6356350"/>
            <a:chExt cx="8632825" cy="365125"/>
          </a:xfrm>
        </p:grpSpPr>
        <p:pic>
          <p:nvPicPr>
            <p:cNvPr id="8" name="Picture 5" descr="bottom bar.psd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9875" y="6394449"/>
              <a:ext cx="8623300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Footer Placeholder 7"/>
            <p:cNvSpPr txBox="1">
              <a:spLocks/>
            </p:cNvSpPr>
            <p:nvPr/>
          </p:nvSpPr>
          <p:spPr>
            <a:xfrm>
              <a:off x="260350" y="6356350"/>
              <a:ext cx="5759450" cy="365125"/>
            </a:xfrm>
            <a:prstGeom prst="rect">
              <a:avLst/>
            </a:prstGeom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8989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ＭＳ Ｐゴシック" charset="-128"/>
                </a:rPr>
                <a:t>OMA TP Workshop on Home Environment Services- Honolulu 2011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66725" y="855663"/>
            <a:ext cx="8229600" cy="563562"/>
          </a:xfrm>
        </p:spPr>
        <p:txBody>
          <a:bodyPr/>
          <a:lstStyle/>
          <a:p>
            <a:r>
              <a:rPr lang="en-US" sz="2800" baseline="30000" dirty="0" smtClean="0">
                <a:solidFill>
                  <a:srgbClr val="AE1F29"/>
                </a:solidFill>
                <a:ea typeface="Arial" charset="0"/>
                <a:cs typeface="Arial" charset="0"/>
              </a:rPr>
              <a:t>Functional Modules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oma logo 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1295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5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E2DACA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6628" name="Text Box 7"/>
          <p:cNvSpPr txBox="1">
            <a:spLocks noChangeArrowheads="1"/>
          </p:cNvSpPr>
          <p:nvPr/>
        </p:nvSpPr>
        <p:spPr bwMode="auto">
          <a:xfrm>
            <a:off x="609600" y="1419224"/>
            <a:ext cx="76962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Aft>
                <a:spcPts val="1200"/>
              </a:spcAft>
            </a:pPr>
            <a:r>
              <a:rPr lang="en-US" sz="1400" dirty="0" smtClean="0">
                <a:ea typeface="Arial" charset="0"/>
                <a:cs typeface="Arial" charset="0"/>
              </a:rPr>
              <a:t>• </a:t>
            </a:r>
            <a:r>
              <a:rPr lang="en-US" sz="1400" dirty="0">
                <a:ea typeface="Arial" charset="0"/>
                <a:cs typeface="Arial" charset="0"/>
              </a:rPr>
              <a:t>Service Group Management</a:t>
            </a:r>
          </a:p>
          <a:p>
            <a:pPr>
              <a:spcAft>
                <a:spcPts val="1200"/>
              </a:spcAft>
            </a:pPr>
            <a:r>
              <a:rPr lang="en-US" sz="1400" dirty="0">
                <a:ea typeface="Arial" charset="0"/>
                <a:cs typeface="Arial" charset="0"/>
              </a:rPr>
              <a:t>	Manages service groups as a set of </a:t>
            </a:r>
            <a:r>
              <a:rPr lang="en-US" sz="1400" dirty="0" err="1">
                <a:ea typeface="Arial" charset="0"/>
                <a:cs typeface="Arial" charset="0"/>
              </a:rPr>
              <a:t>PNEs</a:t>
            </a:r>
            <a:r>
              <a:rPr lang="en-US" sz="1400" dirty="0">
                <a:ea typeface="Arial" charset="0"/>
                <a:cs typeface="Arial" charset="0"/>
              </a:rPr>
              <a:t> sharing the same service and content</a:t>
            </a:r>
            <a:r>
              <a:rPr lang="en-US" sz="1400" dirty="0" smtClean="0">
                <a:ea typeface="Arial" charset="0"/>
                <a:cs typeface="Arial" charset="0"/>
              </a:rPr>
              <a:t> 	that 	stretches </a:t>
            </a:r>
            <a:r>
              <a:rPr lang="en-US" sz="1400" dirty="0">
                <a:ea typeface="Arial" charset="0"/>
                <a:cs typeface="Arial" charset="0"/>
              </a:rPr>
              <a:t>over multiple personal networks</a:t>
            </a:r>
          </a:p>
          <a:p>
            <a:pPr>
              <a:spcAft>
                <a:spcPts val="1200"/>
              </a:spcAft>
            </a:pPr>
            <a:r>
              <a:rPr lang="en-US" sz="1400" dirty="0">
                <a:ea typeface="Arial" charset="0"/>
                <a:cs typeface="Arial" charset="0"/>
              </a:rPr>
              <a:t>• PN Management</a:t>
            </a:r>
          </a:p>
          <a:p>
            <a:pPr>
              <a:spcAft>
                <a:spcPts val="1200"/>
              </a:spcAft>
            </a:pPr>
            <a:r>
              <a:rPr lang="en-US" sz="1400" dirty="0">
                <a:ea typeface="Arial" charset="0"/>
                <a:cs typeface="Arial" charset="0"/>
              </a:rPr>
              <a:t>	Manages personal networks and updates PN inventory</a:t>
            </a:r>
          </a:p>
          <a:p>
            <a:pPr>
              <a:spcAft>
                <a:spcPts val="1200"/>
              </a:spcAft>
            </a:pPr>
            <a:r>
              <a:rPr lang="en-US" sz="1400" dirty="0">
                <a:ea typeface="Arial" charset="0"/>
                <a:cs typeface="Arial" charset="0"/>
              </a:rPr>
              <a:t>• Security</a:t>
            </a:r>
          </a:p>
          <a:p>
            <a:pPr>
              <a:spcAft>
                <a:spcPts val="1200"/>
              </a:spcAft>
            </a:pPr>
            <a:r>
              <a:rPr lang="en-US" sz="1400" dirty="0">
                <a:ea typeface="Arial" charset="0"/>
                <a:cs typeface="Arial" charset="0"/>
              </a:rPr>
              <a:t>	Provides the security required for CPNS when the required level of security is not</a:t>
            </a:r>
            <a:r>
              <a:rPr lang="en-US" sz="1400" dirty="0" smtClean="0">
                <a:ea typeface="Arial" charset="0"/>
                <a:cs typeface="Arial" charset="0"/>
              </a:rPr>
              <a:t> 	provided </a:t>
            </a:r>
            <a:r>
              <a:rPr lang="en-US" sz="1400" dirty="0">
                <a:ea typeface="Arial" charset="0"/>
                <a:cs typeface="Arial" charset="0"/>
              </a:rPr>
              <a:t>by the underlying technology</a:t>
            </a:r>
          </a:p>
          <a:p>
            <a:pPr>
              <a:spcAft>
                <a:spcPts val="1200"/>
              </a:spcAft>
            </a:pPr>
            <a:r>
              <a:rPr lang="en-US" sz="1400" dirty="0">
                <a:ea typeface="Arial" charset="0"/>
                <a:cs typeface="Arial" charset="0"/>
              </a:rPr>
              <a:t>• Status Management</a:t>
            </a:r>
          </a:p>
          <a:p>
            <a:pPr>
              <a:spcAft>
                <a:spcPts val="1200"/>
              </a:spcAft>
            </a:pPr>
            <a:r>
              <a:rPr lang="en-US" sz="1400" dirty="0">
                <a:ea typeface="Arial" charset="0"/>
                <a:cs typeface="Arial" charset="0"/>
              </a:rPr>
              <a:t>	Manages the status and status information of CPNS entities, such as presence</a:t>
            </a:r>
            <a:r>
              <a:rPr lang="en-US" sz="1400" dirty="0" smtClean="0">
                <a:ea typeface="Arial" charset="0"/>
                <a:cs typeface="Arial" charset="0"/>
              </a:rPr>
              <a:t> 	information </a:t>
            </a:r>
            <a:r>
              <a:rPr lang="en-US" sz="1400" dirty="0">
                <a:ea typeface="Arial" charset="0"/>
                <a:cs typeface="Arial" charset="0"/>
              </a:rPr>
              <a:t>of PNE and PN </a:t>
            </a:r>
            <a:r>
              <a:rPr lang="en-US" sz="1400" dirty="0" smtClean="0">
                <a:ea typeface="Arial" charset="0"/>
                <a:cs typeface="Arial" charset="0"/>
              </a:rPr>
              <a:t>GW -- online</a:t>
            </a:r>
            <a:r>
              <a:rPr lang="en-US" sz="1400" dirty="0">
                <a:ea typeface="Arial" charset="0"/>
                <a:cs typeface="Arial" charset="0"/>
              </a:rPr>
              <a:t>, offline, busy etc.  </a:t>
            </a:r>
          </a:p>
          <a:p>
            <a:pPr>
              <a:spcAft>
                <a:spcPts val="1200"/>
              </a:spcAft>
            </a:pPr>
            <a:r>
              <a:rPr lang="en-US" sz="1400" dirty="0">
                <a:ea typeface="Arial" charset="0"/>
                <a:cs typeface="Arial" charset="0"/>
              </a:rPr>
              <a:t>• Non-CPNS Device Proxy</a:t>
            </a:r>
          </a:p>
          <a:p>
            <a:pPr>
              <a:spcAft>
                <a:spcPts val="1200"/>
              </a:spcAft>
            </a:pPr>
            <a:r>
              <a:rPr lang="en-US" sz="1400" dirty="0">
                <a:ea typeface="Arial" charset="0"/>
                <a:cs typeface="Arial" charset="0"/>
              </a:rPr>
              <a:t>	Facilitates interaction between non-CPNS and CPNS devices </a:t>
            </a:r>
          </a:p>
        </p:txBody>
      </p:sp>
      <p:grpSp>
        <p:nvGrpSpPr>
          <p:cNvPr id="2" name="Group 6"/>
          <p:cNvGrpSpPr/>
          <p:nvPr/>
        </p:nvGrpSpPr>
        <p:grpSpPr>
          <a:xfrm>
            <a:off x="260350" y="6356350"/>
            <a:ext cx="8632825" cy="365125"/>
            <a:chOff x="260350" y="6356350"/>
            <a:chExt cx="8632825" cy="365125"/>
          </a:xfrm>
        </p:grpSpPr>
        <p:pic>
          <p:nvPicPr>
            <p:cNvPr id="8" name="Picture 5" descr="bottom bar.psd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9875" y="6394449"/>
              <a:ext cx="8623300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Footer Placeholder 7"/>
            <p:cNvSpPr txBox="1">
              <a:spLocks/>
            </p:cNvSpPr>
            <p:nvPr/>
          </p:nvSpPr>
          <p:spPr>
            <a:xfrm>
              <a:off x="260350" y="6356350"/>
              <a:ext cx="5759450" cy="365125"/>
            </a:xfrm>
            <a:prstGeom prst="rect">
              <a:avLst/>
            </a:prstGeom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8989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ＭＳ Ｐゴシック" charset="-128"/>
                </a:rPr>
                <a:t>OMA TP Workshop on Home Environment Services- Honolulu 2011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66725" y="855663"/>
            <a:ext cx="8229600" cy="563562"/>
          </a:xfrm>
        </p:spPr>
        <p:txBody>
          <a:bodyPr/>
          <a:lstStyle/>
          <a:p>
            <a:r>
              <a:rPr lang="en-US" sz="2800" baseline="30000" dirty="0" smtClean="0">
                <a:solidFill>
                  <a:srgbClr val="AE1F29"/>
                </a:solidFill>
                <a:ea typeface="Arial" charset="0"/>
                <a:cs typeface="Arial" charset="0"/>
              </a:rPr>
              <a:t>Functional Modules (cont.)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 descr="oma logo 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1295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Rectangle 6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E2DACA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30724" name="Text Box 7"/>
          <p:cNvSpPr txBox="1">
            <a:spLocks noChangeArrowheads="1"/>
          </p:cNvSpPr>
          <p:nvPr/>
        </p:nvSpPr>
        <p:spPr bwMode="auto">
          <a:xfrm>
            <a:off x="609600" y="1419225"/>
            <a:ext cx="7696200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1200"/>
              </a:spcBef>
            </a:pPr>
            <a:r>
              <a:rPr lang="en-US" sz="1400" dirty="0" smtClean="0">
                <a:ea typeface="Arial" charset="0"/>
                <a:cs typeface="Arial" charset="0"/>
              </a:rPr>
              <a:t>• </a:t>
            </a:r>
            <a:r>
              <a:rPr lang="en-US" sz="1600" dirty="0">
                <a:ea typeface="Arial" charset="0"/>
                <a:cs typeface="Arial" charset="0"/>
              </a:rPr>
              <a:t>Market share of smart phones which can serve as a PN GW will increase gradually</a:t>
            </a:r>
            <a:r>
              <a:rPr lang="en-US" sz="1600" dirty="0" smtClean="0">
                <a:ea typeface="Arial" charset="0"/>
                <a:cs typeface="Arial" charset="0"/>
              </a:rPr>
              <a:t>. </a:t>
            </a:r>
            <a:r>
              <a:rPr lang="en-US" sz="1600" dirty="0">
                <a:ea typeface="Arial" charset="0"/>
                <a:cs typeface="Arial" charset="0"/>
              </a:rPr>
              <a:t>With this trend, the</a:t>
            </a:r>
            <a:r>
              <a:rPr lang="en-US" sz="1600" dirty="0" smtClean="0">
                <a:ea typeface="Arial" charset="0"/>
                <a:cs typeface="Arial" charset="0"/>
              </a:rPr>
              <a:t> interoperable </a:t>
            </a:r>
            <a:r>
              <a:rPr lang="en-US" sz="1600" dirty="0">
                <a:ea typeface="Arial" charset="0"/>
                <a:cs typeface="Arial" charset="0"/>
              </a:rPr>
              <a:t>services between smart phone and</a:t>
            </a:r>
            <a:r>
              <a:rPr lang="en-US" sz="1600" dirty="0" smtClean="0">
                <a:ea typeface="Arial" charset="0"/>
                <a:cs typeface="Arial" charset="0"/>
              </a:rPr>
              <a:t> consumer electronic devices will become </a:t>
            </a:r>
            <a:r>
              <a:rPr lang="en-US" sz="1600" dirty="0">
                <a:ea typeface="Arial" charset="0"/>
                <a:cs typeface="Arial" charset="0"/>
              </a:rPr>
              <a:t>popular</a:t>
            </a:r>
            <a:r>
              <a:rPr lang="en-US" sz="1600" dirty="0" smtClean="0">
                <a:ea typeface="Arial" charset="0"/>
                <a:cs typeface="Arial" charset="0"/>
              </a:rPr>
              <a:t> in both home and personal networks.</a:t>
            </a:r>
            <a:endParaRPr lang="en-US" sz="1600" dirty="0">
              <a:ea typeface="Arial" charset="0"/>
              <a:cs typeface="Arial" charset="0"/>
            </a:endParaRPr>
          </a:p>
          <a:p>
            <a:pPr>
              <a:spcBef>
                <a:spcPts val="1200"/>
              </a:spcBef>
            </a:pPr>
            <a:r>
              <a:rPr lang="en-US" sz="1600" dirty="0">
                <a:ea typeface="Arial" charset="0"/>
                <a:cs typeface="Arial" charset="0"/>
              </a:rPr>
              <a:t>• Data traffic</a:t>
            </a:r>
            <a:r>
              <a:rPr lang="en-US" sz="1600" dirty="0" smtClean="0">
                <a:ea typeface="Arial" charset="0"/>
                <a:cs typeface="Arial" charset="0"/>
              </a:rPr>
              <a:t> on smart phones </a:t>
            </a:r>
            <a:r>
              <a:rPr lang="en-US" sz="1600" dirty="0">
                <a:ea typeface="Arial" charset="0"/>
                <a:cs typeface="Arial" charset="0"/>
              </a:rPr>
              <a:t>will</a:t>
            </a:r>
            <a:r>
              <a:rPr lang="en-US" sz="1600" dirty="0" smtClean="0">
                <a:ea typeface="Arial" charset="0"/>
                <a:cs typeface="Arial" charset="0"/>
              </a:rPr>
              <a:t> continue to increase. Applications and content for these smart phones will </a:t>
            </a:r>
            <a:r>
              <a:rPr lang="en-US" sz="1600" dirty="0">
                <a:ea typeface="Arial" charset="0"/>
                <a:cs typeface="Arial" charset="0"/>
              </a:rPr>
              <a:t>expand their </a:t>
            </a:r>
            <a:r>
              <a:rPr lang="en-US" sz="1600" dirty="0" smtClean="0">
                <a:ea typeface="Arial" charset="0"/>
                <a:cs typeface="Arial" charset="0"/>
              </a:rPr>
              <a:t>target markets. </a:t>
            </a:r>
            <a:r>
              <a:rPr lang="en-US" sz="1600" dirty="0">
                <a:ea typeface="Arial" charset="0"/>
                <a:cs typeface="Arial" charset="0"/>
              </a:rPr>
              <a:t>With these</a:t>
            </a:r>
            <a:r>
              <a:rPr lang="en-US" sz="1600" dirty="0" smtClean="0">
                <a:ea typeface="Arial" charset="0"/>
                <a:cs typeface="Arial" charset="0"/>
              </a:rPr>
              <a:t> innovations, OMA CPNS is poised to have great impact and relevance in the growing markets.</a:t>
            </a:r>
            <a:endParaRPr lang="en-US" sz="1600" dirty="0">
              <a:ea typeface="Arial" charset="0"/>
              <a:cs typeface="Arial" charset="0"/>
            </a:endParaRPr>
          </a:p>
        </p:txBody>
      </p:sp>
      <p:pic>
        <p:nvPicPr>
          <p:cNvPr id="30728" name="Picture 11" descr="cpns 6.pdf"/>
          <p:cNvPicPr>
            <a:picLocks noChangeAspect="1"/>
          </p:cNvPicPr>
          <p:nvPr/>
        </p:nvPicPr>
        <p:blipFill>
          <a:blip r:embed="rId3"/>
          <a:srcRect l="25000" t="51288" r="14999" b="16515"/>
          <a:stretch>
            <a:fillRect/>
          </a:stretch>
        </p:blipFill>
        <p:spPr bwMode="auto">
          <a:xfrm>
            <a:off x="854075" y="3429000"/>
            <a:ext cx="768032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TextBox 8"/>
          <p:cNvSpPr txBox="1">
            <a:spLocks noChangeArrowheads="1"/>
          </p:cNvSpPr>
          <p:nvPr/>
        </p:nvSpPr>
        <p:spPr bwMode="auto">
          <a:xfrm>
            <a:off x="3352800" y="6003925"/>
            <a:ext cx="32004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000" i="1"/>
              <a:t>Figure 9: Market Trends for Data traffic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60350" y="6356350"/>
            <a:ext cx="8632825" cy="365125"/>
            <a:chOff x="260350" y="6356350"/>
            <a:chExt cx="8632825" cy="365125"/>
          </a:xfrm>
        </p:grpSpPr>
        <p:pic>
          <p:nvPicPr>
            <p:cNvPr id="10" name="Picture 5" descr="bottom bar.psd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9875" y="6394449"/>
              <a:ext cx="8623300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Footer Placeholder 7"/>
            <p:cNvSpPr txBox="1">
              <a:spLocks/>
            </p:cNvSpPr>
            <p:nvPr/>
          </p:nvSpPr>
          <p:spPr>
            <a:xfrm>
              <a:off x="260350" y="6356350"/>
              <a:ext cx="5759450" cy="365125"/>
            </a:xfrm>
            <a:prstGeom prst="rect">
              <a:avLst/>
            </a:prstGeom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8989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ＭＳ Ｐゴシック" charset="-128"/>
                </a:rPr>
                <a:t>OMA TP Workshop on Home Environment Services- Honolulu 2011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6725" y="855663"/>
            <a:ext cx="8229600" cy="563562"/>
          </a:xfrm>
        </p:spPr>
        <p:txBody>
          <a:bodyPr/>
          <a:lstStyle/>
          <a:p>
            <a:r>
              <a:rPr lang="en-US" sz="2800" baseline="30000" dirty="0" smtClean="0">
                <a:solidFill>
                  <a:srgbClr val="AE1F29"/>
                </a:solidFill>
                <a:ea typeface="Arial" charset="0"/>
                <a:cs typeface="Arial" charset="0"/>
              </a:rPr>
              <a:t>Market trends and main drivers for CPNS takeoff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7" descr="oma logo 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1295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8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E2DACA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31748" name="Text Box 7"/>
          <p:cNvSpPr txBox="1">
            <a:spLocks noChangeArrowheads="1"/>
          </p:cNvSpPr>
          <p:nvPr/>
        </p:nvSpPr>
        <p:spPr bwMode="auto">
          <a:xfrm>
            <a:off x="466725" y="1295402"/>
            <a:ext cx="8067675" cy="5242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1000"/>
              </a:spcAft>
            </a:pPr>
            <a:r>
              <a:rPr lang="en-US" sz="1400" dirty="0" smtClean="0">
                <a:ea typeface="Arial" charset="0"/>
                <a:cs typeface="Arial" charset="0"/>
              </a:rPr>
              <a:t>• </a:t>
            </a:r>
            <a:r>
              <a:rPr lang="en-US" sz="1600" dirty="0" smtClean="0">
                <a:ea typeface="Arial" charset="0"/>
                <a:cs typeface="Arial" charset="0"/>
              </a:rPr>
              <a:t>OMA CPNS enables full </a:t>
            </a:r>
            <a:r>
              <a:rPr lang="en-US" sz="1600" dirty="0">
                <a:ea typeface="Arial" charset="0"/>
                <a:cs typeface="Arial" charset="0"/>
              </a:rPr>
              <a:t>convergence between Cellular/WAN and </a:t>
            </a:r>
            <a:r>
              <a:rPr lang="en-US" sz="1600" dirty="0" smtClean="0">
                <a:ea typeface="Arial" charset="0"/>
                <a:cs typeface="Arial" charset="0"/>
              </a:rPr>
              <a:t>Home Electronic Devices</a:t>
            </a:r>
            <a:endParaRPr lang="en-US" sz="1600" dirty="0">
              <a:ea typeface="Arial" charset="0"/>
              <a:cs typeface="Arial" charset="0"/>
            </a:endParaRPr>
          </a:p>
          <a:p>
            <a:pPr>
              <a:spcBef>
                <a:spcPts val="600"/>
              </a:spcBef>
              <a:spcAft>
                <a:spcPts val="1000"/>
              </a:spcAft>
            </a:pPr>
            <a:r>
              <a:rPr lang="en-US" sz="1600" dirty="0">
                <a:ea typeface="Arial" charset="0"/>
                <a:cs typeface="Arial" charset="0"/>
              </a:rPr>
              <a:t>•</a:t>
            </a:r>
            <a:r>
              <a:rPr lang="en-US" sz="1600" dirty="0" smtClean="0">
                <a:ea typeface="Arial" charset="0"/>
                <a:cs typeface="Arial" charset="0"/>
              </a:rPr>
              <a:t> OMA CPNS </a:t>
            </a:r>
            <a:r>
              <a:rPr lang="en-US" sz="1600" dirty="0">
                <a:ea typeface="Arial" charset="0"/>
                <a:cs typeface="Arial" charset="0"/>
              </a:rPr>
              <a:t>achieves better management of</a:t>
            </a:r>
            <a:r>
              <a:rPr lang="en-US" sz="1600" dirty="0" smtClean="0">
                <a:ea typeface="Arial" charset="0"/>
                <a:cs typeface="Arial" charset="0"/>
              </a:rPr>
              <a:t> the device and service </a:t>
            </a:r>
            <a:r>
              <a:rPr lang="en-US" sz="1600" dirty="0">
                <a:ea typeface="Arial" charset="0"/>
                <a:cs typeface="Arial" charset="0"/>
              </a:rPr>
              <a:t>relationship</a:t>
            </a:r>
          </a:p>
          <a:p>
            <a:pPr>
              <a:spcBef>
                <a:spcPts val="600"/>
              </a:spcBef>
              <a:spcAft>
                <a:spcPts val="1000"/>
              </a:spcAft>
            </a:pPr>
            <a:r>
              <a:rPr lang="en-US" sz="1600" dirty="0">
                <a:ea typeface="Arial" charset="0"/>
                <a:cs typeface="Arial" charset="0"/>
              </a:rPr>
              <a:t>•</a:t>
            </a:r>
            <a:r>
              <a:rPr lang="en-US" sz="1600" dirty="0" smtClean="0">
                <a:ea typeface="Arial" charset="0"/>
                <a:cs typeface="Arial" charset="0"/>
              </a:rPr>
              <a:t> OMA CPNS facilitates </a:t>
            </a:r>
            <a:r>
              <a:rPr lang="en-US" sz="1600" dirty="0">
                <a:ea typeface="Arial" charset="0"/>
                <a:cs typeface="Arial" charset="0"/>
              </a:rPr>
              <a:t>seamless integration of IP and non-IP </a:t>
            </a:r>
            <a:r>
              <a:rPr lang="en-US" sz="1600" dirty="0" smtClean="0">
                <a:ea typeface="Arial" charset="0"/>
                <a:cs typeface="Arial" charset="0"/>
              </a:rPr>
              <a:t>networks</a:t>
            </a:r>
          </a:p>
          <a:p>
            <a:pPr>
              <a:spcBef>
                <a:spcPts val="600"/>
              </a:spcBef>
              <a:spcAft>
                <a:spcPts val="1000"/>
              </a:spcAft>
              <a:buFont typeface="Arial" pitchFamily="34" charset="0"/>
              <a:buChar char="•"/>
            </a:pPr>
            <a:r>
              <a:rPr lang="en-US" sz="1600" dirty="0" smtClean="0">
                <a:ea typeface="Arial" charset="0"/>
                <a:cs typeface="Arial" charset="0"/>
              </a:rPr>
              <a:t>Increasing demand for home network multimedia content will be the primary driver for CPNS</a:t>
            </a:r>
            <a:endParaRPr lang="en-US" sz="1600" dirty="0">
              <a:ea typeface="Arial" charset="0"/>
              <a:cs typeface="Arial" charset="0"/>
            </a:endParaRPr>
          </a:p>
          <a:p>
            <a:pPr>
              <a:spcBef>
                <a:spcPts val="600"/>
              </a:spcBef>
              <a:spcAft>
                <a:spcPts val="1000"/>
              </a:spcAft>
            </a:pPr>
            <a:r>
              <a:rPr lang="en-US" sz="1600" dirty="0">
                <a:ea typeface="Arial" charset="0"/>
                <a:cs typeface="Arial" charset="0"/>
              </a:rPr>
              <a:t>•</a:t>
            </a:r>
            <a:r>
              <a:rPr lang="en-US" sz="1600" dirty="0" smtClean="0">
                <a:ea typeface="Arial" charset="0"/>
                <a:cs typeface="Arial" charset="0"/>
              </a:rPr>
              <a:t> OMA CPNS </a:t>
            </a:r>
            <a:r>
              <a:rPr lang="en-US" sz="1600" dirty="0" smtClean="0">
                <a:ea typeface="Arial" charset="0"/>
                <a:cs typeface="Arial" charset="0"/>
              </a:rPr>
              <a:t>working group will </a:t>
            </a:r>
            <a:r>
              <a:rPr lang="en-US" sz="1600" dirty="0" smtClean="0">
                <a:ea typeface="Arial" charset="0"/>
                <a:cs typeface="Arial" charset="0"/>
              </a:rPr>
              <a:t>closely collaborate with other standards organizations to enhance the </a:t>
            </a:r>
            <a:r>
              <a:rPr lang="en-US" sz="1600" dirty="0" smtClean="0">
                <a:ea typeface="Arial" charset="0"/>
                <a:cs typeface="Arial" charset="0"/>
              </a:rPr>
              <a:t>co-existence </a:t>
            </a:r>
            <a:r>
              <a:rPr lang="en-US" sz="1600" dirty="0" smtClean="0">
                <a:ea typeface="Arial" charset="0"/>
                <a:cs typeface="Arial" charset="0"/>
              </a:rPr>
              <a:t>between similar technologies, such as M2M and </a:t>
            </a:r>
            <a:r>
              <a:rPr lang="en-US" sz="1600" dirty="0" smtClean="0">
                <a:ea typeface="Arial" charset="0"/>
                <a:cs typeface="Arial" charset="0"/>
              </a:rPr>
              <a:t>DLNA/UPnP</a:t>
            </a:r>
          </a:p>
          <a:p>
            <a:pPr lvl="1">
              <a:spcBef>
                <a:spcPts val="600"/>
              </a:spcBef>
              <a:spcAft>
                <a:spcPts val="1000"/>
              </a:spcAft>
              <a:buFont typeface="Arial" pitchFamily="34" charset="0"/>
              <a:buChar char="•"/>
            </a:pPr>
            <a:r>
              <a:rPr lang="en-US" sz="1400" dirty="0" smtClean="0">
                <a:ea typeface="Arial" charset="0"/>
                <a:cs typeface="Arial" charset="0"/>
              </a:rPr>
              <a:t>OMA and ETSI M2M are already collaborating on CPNS and ETSI M2M considers </a:t>
            </a:r>
            <a:r>
              <a:rPr lang="en-US" sz="1400" dirty="0" smtClean="0">
                <a:ea typeface="Arial" charset="0"/>
                <a:cs typeface="Arial" charset="0"/>
              </a:rPr>
              <a:t>CPNS </a:t>
            </a:r>
            <a:r>
              <a:rPr lang="en-US" sz="1400" dirty="0" smtClean="0">
                <a:ea typeface="Arial" charset="0"/>
                <a:cs typeface="Arial" charset="0"/>
              </a:rPr>
              <a:t>as one of the enablers to be used for </a:t>
            </a:r>
            <a:r>
              <a:rPr lang="en-US" sz="1400" dirty="0" smtClean="0">
                <a:ea typeface="Arial" charset="0"/>
                <a:cs typeface="Arial" charset="0"/>
              </a:rPr>
              <a:t>M2M</a:t>
            </a:r>
          </a:p>
          <a:p>
            <a:pPr lvl="1">
              <a:spcBef>
                <a:spcPts val="600"/>
              </a:spcBef>
              <a:spcAft>
                <a:spcPts val="1000"/>
              </a:spcAft>
              <a:buFont typeface="Arial" pitchFamily="34" charset="0"/>
              <a:buChar char="•"/>
            </a:pPr>
            <a:r>
              <a:rPr lang="en-US" sz="1400" dirty="0" smtClean="0">
                <a:ea typeface="Arial" charset="0"/>
                <a:cs typeface="Arial" charset="0"/>
              </a:rPr>
              <a:t>OMA CPNS complements and can co-exist with </a:t>
            </a:r>
            <a:r>
              <a:rPr lang="en-US" sz="1400" dirty="0" smtClean="0">
                <a:ea typeface="Arial" charset="0"/>
                <a:cs typeface="Arial" charset="0"/>
              </a:rPr>
              <a:t>M2M</a:t>
            </a:r>
          </a:p>
          <a:p>
            <a:pPr lvl="1">
              <a:spcBef>
                <a:spcPts val="600"/>
              </a:spcBef>
              <a:spcAft>
                <a:spcPts val="1000"/>
              </a:spcAft>
              <a:buFont typeface="Arial" pitchFamily="34" charset="0"/>
              <a:buChar char="•"/>
            </a:pPr>
            <a:r>
              <a:rPr lang="en-US" sz="1400" dirty="0" smtClean="0">
                <a:ea typeface="Arial" charset="0"/>
                <a:cs typeface="Arial" charset="0"/>
              </a:rPr>
              <a:t>CPNS can also co-exists with DLNA and can make use of </a:t>
            </a:r>
            <a:r>
              <a:rPr lang="en-US" sz="1400" dirty="0" smtClean="0">
                <a:ea typeface="Arial" charset="0"/>
                <a:cs typeface="Arial" charset="0"/>
              </a:rPr>
              <a:t>DLNA</a:t>
            </a:r>
          </a:p>
          <a:p>
            <a:pPr lvl="1">
              <a:spcBef>
                <a:spcPts val="600"/>
              </a:spcBef>
              <a:spcAft>
                <a:spcPts val="1000"/>
              </a:spcAft>
              <a:buFont typeface="Arial" pitchFamily="34" charset="0"/>
              <a:buChar char="•"/>
            </a:pPr>
            <a:r>
              <a:rPr lang="en-US" sz="1400" dirty="0" smtClean="0">
                <a:ea typeface="Arial" charset="0"/>
                <a:cs typeface="Arial" charset="0"/>
              </a:rPr>
              <a:t>In particular, CPNS plays a key role when it comes to interaction with mobile handset and non-CPNS </a:t>
            </a:r>
            <a:r>
              <a:rPr lang="en-US" sz="1400" dirty="0" smtClean="0">
                <a:ea typeface="Arial" charset="0"/>
                <a:cs typeface="Arial" charset="0"/>
              </a:rPr>
              <a:t>proxy</a:t>
            </a:r>
            <a:r>
              <a:rPr lang="en-US" sz="1400" dirty="0" smtClean="0">
                <a:ea typeface="Arial" charset="0"/>
                <a:cs typeface="Arial" charset="0"/>
              </a:rPr>
              <a:t>		</a:t>
            </a:r>
            <a:endParaRPr lang="en-US" sz="1400" dirty="0">
              <a:ea typeface="Arial" charset="0"/>
              <a:cs typeface="Arial" charset="0"/>
            </a:endParaRPr>
          </a:p>
        </p:txBody>
      </p:sp>
      <p:sp>
        <p:nvSpPr>
          <p:cNvPr id="31751" name="Footer Placeholder 6"/>
          <p:cNvSpPr txBox="1">
            <a:spLocks/>
          </p:cNvSpPr>
          <p:nvPr/>
        </p:nvSpPr>
        <p:spPr bwMode="auto">
          <a:xfrm>
            <a:off x="8153400" y="6416675"/>
            <a:ext cx="381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endParaRPr lang="en-US" sz="1100" dirty="0">
              <a:solidFill>
                <a:srgbClr val="989287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60350" y="6356350"/>
            <a:ext cx="8632825" cy="365125"/>
            <a:chOff x="260350" y="6356350"/>
            <a:chExt cx="8632825" cy="365125"/>
          </a:xfrm>
        </p:grpSpPr>
        <p:pic>
          <p:nvPicPr>
            <p:cNvPr id="9" name="Picture 5" descr="bottom bar.psd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9875" y="6394449"/>
              <a:ext cx="8623300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Footer Placeholder 7"/>
            <p:cNvSpPr txBox="1">
              <a:spLocks/>
            </p:cNvSpPr>
            <p:nvPr/>
          </p:nvSpPr>
          <p:spPr>
            <a:xfrm>
              <a:off x="260350" y="6356350"/>
              <a:ext cx="5759450" cy="365125"/>
            </a:xfrm>
            <a:prstGeom prst="rect">
              <a:avLst/>
            </a:prstGeom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8989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ＭＳ Ｐゴシック" charset="-128"/>
                </a:rPr>
                <a:t>OMA TP Workshop on Home Environment Services- Honolulu 2011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66725" y="855663"/>
            <a:ext cx="8229600" cy="563562"/>
          </a:xfrm>
        </p:spPr>
        <p:txBody>
          <a:bodyPr/>
          <a:lstStyle/>
          <a:p>
            <a:r>
              <a:rPr lang="en-US" sz="2800" baseline="30000" dirty="0" smtClean="0">
                <a:solidFill>
                  <a:srgbClr val="AE1F29"/>
                </a:solidFill>
                <a:ea typeface="Arial" charset="0"/>
                <a:cs typeface="Arial" charset="0"/>
              </a:rPr>
              <a:t>Summary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oma logo 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1295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6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E2DACA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latin typeface="Calibri" charset="0"/>
            </a:endParaRPr>
          </a:p>
        </p:txBody>
      </p:sp>
      <p:sp>
        <p:nvSpPr>
          <p:cNvPr id="18436" name="Text Box 7"/>
          <p:cNvSpPr txBox="1">
            <a:spLocks noChangeArrowheads="1"/>
          </p:cNvSpPr>
          <p:nvPr/>
        </p:nvSpPr>
        <p:spPr bwMode="auto">
          <a:xfrm>
            <a:off x="609600" y="1868479"/>
            <a:ext cx="7620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prstTxWarp prst="textNoShape">
              <a:avLst/>
            </a:prstTxWarp>
            <a:spAutoFit/>
          </a:bodyPr>
          <a:lstStyle/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en-US" sz="2400" dirty="0" smtClean="0">
                <a:solidFill>
                  <a:srgbClr val="AEA797"/>
                </a:solidFill>
                <a:latin typeface="Arial"/>
                <a:cs typeface="Arial"/>
              </a:rPr>
              <a:t>Introduction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en-US" sz="2400" dirty="0" smtClean="0">
                <a:solidFill>
                  <a:srgbClr val="AEA797"/>
                </a:solidFill>
                <a:latin typeface="Arial"/>
                <a:cs typeface="Arial"/>
              </a:rPr>
              <a:t>What is CPNS?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en-US" sz="2400" dirty="0" smtClean="0">
                <a:solidFill>
                  <a:srgbClr val="AEA797"/>
                </a:solidFill>
                <a:latin typeface="Arial"/>
                <a:cs typeface="Arial"/>
              </a:rPr>
              <a:t>Where does CPNS fit in the Home Environment?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en-US" sz="2400" dirty="0" smtClean="0">
                <a:solidFill>
                  <a:srgbClr val="AEA797"/>
                </a:solidFill>
                <a:latin typeface="Arial"/>
                <a:cs typeface="Arial"/>
              </a:rPr>
              <a:t>Who are the main stakeholders?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en-US" sz="2400" dirty="0" smtClean="0">
                <a:solidFill>
                  <a:srgbClr val="AEA797"/>
                </a:solidFill>
                <a:latin typeface="Arial"/>
                <a:cs typeface="Arial"/>
              </a:rPr>
              <a:t>Main use cases of CPNS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en-US" sz="2400" dirty="0" smtClean="0">
                <a:solidFill>
                  <a:srgbClr val="AEA797"/>
                </a:solidFill>
                <a:latin typeface="Arial"/>
                <a:cs typeface="Arial"/>
              </a:rPr>
              <a:t>CPNS architecture and main interfaces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en-US" sz="2400" dirty="0" smtClean="0">
                <a:solidFill>
                  <a:srgbClr val="AEA797"/>
                </a:solidFill>
                <a:latin typeface="Arial"/>
                <a:cs typeface="Arial"/>
              </a:rPr>
              <a:t>Functional Modules of CPNS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en-US" sz="2400" dirty="0" smtClean="0">
                <a:solidFill>
                  <a:srgbClr val="AEA797"/>
                </a:solidFill>
                <a:latin typeface="Arial"/>
                <a:cs typeface="Arial"/>
              </a:rPr>
              <a:t>Market trends and main drivers for CPNS takeoff </a:t>
            </a:r>
            <a:endParaRPr lang="en-US" sz="2400" dirty="0" smtClean="0">
              <a:solidFill>
                <a:srgbClr val="AEA797"/>
              </a:solidFill>
              <a:latin typeface="Arial"/>
              <a:cs typeface="Arial"/>
            </a:endParaRP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r>
              <a:rPr lang="en-US" sz="2400" dirty="0" smtClean="0">
                <a:solidFill>
                  <a:srgbClr val="AEA797"/>
                </a:solidFill>
                <a:latin typeface="Arial"/>
                <a:cs typeface="Arial"/>
              </a:rPr>
              <a:t>Summary</a:t>
            </a:r>
            <a:endParaRPr lang="en-US" sz="2400" dirty="0" smtClean="0">
              <a:solidFill>
                <a:srgbClr val="AEA797"/>
              </a:solidFill>
              <a:latin typeface="Arial"/>
              <a:cs typeface="Arial"/>
            </a:endParaRPr>
          </a:p>
        </p:txBody>
      </p:sp>
      <p:pic>
        <p:nvPicPr>
          <p:cNvPr id="18437" name="Picture 5" descr="bottom bar.psd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0350" y="6477000"/>
            <a:ext cx="86233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7"/>
          <p:cNvSpPr txBox="1">
            <a:spLocks/>
          </p:cNvSpPr>
          <p:nvPr/>
        </p:nvSpPr>
        <p:spPr>
          <a:xfrm>
            <a:off x="260350" y="6356350"/>
            <a:ext cx="57594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rPr>
              <a:t>OMA TP Workshop on Home Environment Services- Honolulu 2011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563562"/>
          </a:xfrm>
        </p:spPr>
        <p:txBody>
          <a:bodyPr/>
          <a:lstStyle/>
          <a:p>
            <a:r>
              <a:rPr lang="en-US" sz="2800" baseline="30000" dirty="0" smtClean="0">
                <a:solidFill>
                  <a:srgbClr val="AE1F29"/>
                </a:solidFill>
              </a:rPr>
              <a:t>Content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 bar.ps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75" y="6394449"/>
            <a:ext cx="8623300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sz="2800" baseline="30000" dirty="0" smtClean="0">
                <a:solidFill>
                  <a:srgbClr val="AE1F29"/>
                </a:solidFill>
              </a:rPr>
              <a:t>Introduction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r>
              <a:rPr lang="en-GB" sz="1800" dirty="0" smtClean="0"/>
              <a:t>We all hear buzzwords or expressions</a:t>
            </a:r>
          </a:p>
          <a:p>
            <a:pPr lvl="1"/>
            <a:r>
              <a:rPr lang="en-GB" sz="1600" dirty="0" smtClean="0"/>
              <a:t>Internet for everything</a:t>
            </a:r>
          </a:p>
          <a:p>
            <a:pPr lvl="1"/>
            <a:r>
              <a:rPr lang="en-GB" sz="1600" dirty="0" smtClean="0"/>
              <a:t>All-IP services</a:t>
            </a:r>
          </a:p>
          <a:p>
            <a:pPr lvl="1"/>
            <a:r>
              <a:rPr lang="en-GB" sz="1600" dirty="0" smtClean="0"/>
              <a:t>Enhancement of home networks services</a:t>
            </a:r>
          </a:p>
          <a:p>
            <a:pPr lvl="1"/>
            <a:r>
              <a:rPr lang="en-GB" sz="1600" dirty="0" smtClean="0"/>
              <a:t>M2M services</a:t>
            </a:r>
          </a:p>
          <a:p>
            <a:pPr lvl="1"/>
            <a:r>
              <a:rPr lang="en-GB" sz="1600" dirty="0" smtClean="0"/>
              <a:t>Connectivity of home electronics between each other and with other devices outside home etc</a:t>
            </a:r>
          </a:p>
          <a:p>
            <a:pPr lvl="1"/>
            <a:r>
              <a:rPr lang="en-GB" sz="1600" dirty="0" smtClean="0"/>
              <a:t>Need to run across different devices and networks</a:t>
            </a:r>
          </a:p>
          <a:p>
            <a:r>
              <a:rPr lang="en-GB" sz="1800" dirty="0" smtClean="0"/>
              <a:t>All these buzzwords and expressions in one way or the other lead to a concept known as ‘Home Environment Services’</a:t>
            </a:r>
          </a:p>
          <a:p>
            <a:r>
              <a:rPr lang="en-GB" sz="1800" dirty="0" smtClean="0"/>
              <a:t>One OMA enabler that can leverage other existing enablers and offer these home-based services is CPNS </a:t>
            </a:r>
            <a:endParaRPr lang="en-GB" sz="2000" dirty="0"/>
          </a:p>
        </p:txBody>
      </p:sp>
      <p:sp>
        <p:nvSpPr>
          <p:cNvPr id="5" name="Footer Placeholder 7"/>
          <p:cNvSpPr txBox="1">
            <a:spLocks/>
          </p:cNvSpPr>
          <p:nvPr/>
        </p:nvSpPr>
        <p:spPr>
          <a:xfrm>
            <a:off x="260350" y="6356350"/>
            <a:ext cx="57594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rPr>
              <a:t>OMA TP Workshop on Home Environment Services- Honolulu 2011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oma logo 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1295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6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E2DACA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18436" name="Text Box 7"/>
          <p:cNvSpPr txBox="1">
            <a:spLocks noChangeArrowheads="1"/>
          </p:cNvSpPr>
          <p:nvPr/>
        </p:nvSpPr>
        <p:spPr bwMode="auto">
          <a:xfrm>
            <a:off x="609600" y="1276350"/>
            <a:ext cx="76962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ko-KR" sz="1400" dirty="0" smtClean="0">
                <a:ea typeface="Arial" charset="0"/>
                <a:cs typeface="Arial" charset="0"/>
              </a:rPr>
              <a:t>• </a:t>
            </a:r>
            <a:r>
              <a:rPr lang="en-US" altLang="ko-KR" sz="1400" dirty="0">
                <a:ea typeface="Arial" charset="0"/>
                <a:cs typeface="Arial" charset="0"/>
              </a:rPr>
              <a:t>OMA CPNS enables</a:t>
            </a:r>
            <a:r>
              <a:rPr lang="en-US" altLang="ko-KR" sz="1400" dirty="0" smtClean="0">
                <a:ea typeface="Arial" charset="0"/>
                <a:cs typeface="Arial" charset="0"/>
              </a:rPr>
              <a:t> </a:t>
            </a:r>
            <a:r>
              <a:rPr lang="en-US" altLang="ko-KR" sz="1400" dirty="0" smtClean="0">
                <a:ea typeface="Arial" charset="0"/>
                <a:cs typeface="Arial" charset="0"/>
              </a:rPr>
              <a:t>universal </a:t>
            </a:r>
            <a:r>
              <a:rPr lang="en-US" altLang="ko-KR" sz="1400" dirty="0">
                <a:ea typeface="Arial" charset="0"/>
                <a:cs typeface="Arial" charset="0"/>
              </a:rPr>
              <a:t>access to services across a convergence of Personal </a:t>
            </a:r>
            <a:r>
              <a:rPr lang="en-US" altLang="ko-KR" sz="1400" dirty="0" smtClean="0">
                <a:ea typeface="Arial" charset="0"/>
                <a:cs typeface="Arial" charset="0"/>
              </a:rPr>
              <a:t>Networks </a:t>
            </a:r>
            <a:r>
              <a:rPr lang="en-US" altLang="ko-KR" sz="1400" dirty="0">
                <a:ea typeface="Arial" charset="0"/>
                <a:cs typeface="Arial" charset="0"/>
              </a:rPr>
              <a:t>and Wide Area </a:t>
            </a:r>
            <a:r>
              <a:rPr lang="en-US" altLang="ko-KR" sz="1400" dirty="0" smtClean="0">
                <a:ea typeface="Arial" charset="0"/>
                <a:cs typeface="Arial" charset="0"/>
              </a:rPr>
              <a:t>Networks/</a:t>
            </a:r>
            <a:r>
              <a:rPr lang="en-US" altLang="ko-KR" sz="1400" dirty="0">
                <a:ea typeface="Arial" charset="0"/>
                <a:cs typeface="Arial" charset="0"/>
              </a:rPr>
              <a:t>Cellular </a:t>
            </a:r>
            <a:r>
              <a:rPr lang="en-US" altLang="ko-KR" sz="1400" dirty="0" smtClean="0">
                <a:ea typeface="Arial" charset="0"/>
                <a:cs typeface="Arial" charset="0"/>
              </a:rPr>
              <a:t>Networks. </a:t>
            </a:r>
            <a:endParaRPr lang="en-US" altLang="ko-KR" sz="1400" dirty="0">
              <a:ea typeface="Arial" charset="0"/>
              <a:cs typeface="Arial" charset="0"/>
            </a:endParaRPr>
          </a:p>
          <a:p>
            <a:endParaRPr lang="en-US" altLang="ko-KR" sz="1400" dirty="0">
              <a:ea typeface="Arial" charset="0"/>
              <a:cs typeface="Arial" charset="0"/>
            </a:endParaRPr>
          </a:p>
          <a:p>
            <a:r>
              <a:rPr lang="en-US" altLang="ko-KR" sz="1400" dirty="0">
                <a:ea typeface="Arial" charset="0"/>
                <a:cs typeface="Arial" charset="0"/>
              </a:rPr>
              <a:t>• </a:t>
            </a:r>
            <a:r>
              <a:rPr lang="en-US" altLang="ko-KR" sz="1400" dirty="0" smtClean="0">
                <a:ea typeface="Arial" charset="0"/>
                <a:cs typeface="Arial" charset="0"/>
              </a:rPr>
              <a:t> OMA CPNS </a:t>
            </a:r>
            <a:r>
              <a:rPr lang="en-GB" altLang="ko-KR" sz="1400" dirty="0" smtClean="0">
                <a:ea typeface="Arial" charset="0"/>
                <a:cs typeface="Arial" charset="0"/>
              </a:rPr>
              <a:t>facilitates the service provision between two different networks</a:t>
            </a:r>
            <a:r>
              <a:rPr lang="en-US" altLang="ko-KR" sz="1400" dirty="0" smtClean="0">
                <a:ea typeface="Arial" charset="0"/>
                <a:cs typeface="Arial" charset="0"/>
              </a:rPr>
              <a:t> </a:t>
            </a:r>
            <a:r>
              <a:rPr lang="en-US" altLang="ko-KR" sz="1400" dirty="0">
                <a:ea typeface="Arial" charset="0"/>
                <a:cs typeface="Arial" charset="0"/>
              </a:rPr>
              <a:t>that can be interconnected by means of</a:t>
            </a:r>
            <a:r>
              <a:rPr lang="en-US" altLang="ko-KR" sz="1400" dirty="0" smtClean="0">
                <a:ea typeface="Arial" charset="0"/>
                <a:cs typeface="Arial" charset="0"/>
              </a:rPr>
              <a:t> a Personal </a:t>
            </a:r>
            <a:r>
              <a:rPr lang="en-US" altLang="ko-KR" sz="1400" dirty="0">
                <a:ea typeface="Arial" charset="0"/>
                <a:cs typeface="Arial" charset="0"/>
              </a:rPr>
              <a:t>Network Gateway (PN GW) using a variety of mobile and fixed </a:t>
            </a:r>
            <a:r>
              <a:rPr lang="en-US" altLang="ko-KR" sz="1400" dirty="0" smtClean="0">
                <a:ea typeface="Arial" charset="0"/>
                <a:cs typeface="Arial" charset="0"/>
              </a:rPr>
              <a:t>devices.</a:t>
            </a:r>
          </a:p>
          <a:p>
            <a:endParaRPr lang="en-US" altLang="ko-KR" sz="3000" baseline="30000" dirty="0">
              <a:solidFill>
                <a:srgbClr val="AE1F29"/>
              </a:solidFill>
              <a:ea typeface="Arial" charset="0"/>
              <a:cs typeface="Arial" charset="0"/>
            </a:endParaRPr>
          </a:p>
        </p:txBody>
      </p:sp>
      <p:pic>
        <p:nvPicPr>
          <p:cNvPr id="18440" name="Picture 36" descr="cpns 1.pdf"/>
          <p:cNvPicPr>
            <a:picLocks noChangeAspect="1"/>
          </p:cNvPicPr>
          <p:nvPr/>
        </p:nvPicPr>
        <p:blipFill>
          <a:blip r:embed="rId3"/>
          <a:srcRect l="20833" t="20380" r="28333" b="30682"/>
          <a:stretch>
            <a:fillRect/>
          </a:stretch>
        </p:blipFill>
        <p:spPr bwMode="auto">
          <a:xfrm>
            <a:off x="1524000" y="2743200"/>
            <a:ext cx="5461000" cy="340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1" name="TextBox 8"/>
          <p:cNvSpPr txBox="1">
            <a:spLocks noChangeArrowheads="1"/>
          </p:cNvSpPr>
          <p:nvPr/>
        </p:nvSpPr>
        <p:spPr bwMode="auto">
          <a:xfrm>
            <a:off x="3175000" y="6034088"/>
            <a:ext cx="36576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000" i="1"/>
              <a:t>Figure 1: High Level CPNS Diagram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60350" y="6356350"/>
            <a:ext cx="8632825" cy="365125"/>
            <a:chOff x="260350" y="6356350"/>
            <a:chExt cx="8632825" cy="365125"/>
          </a:xfrm>
        </p:grpSpPr>
        <p:pic>
          <p:nvPicPr>
            <p:cNvPr id="8" name="Picture 5" descr="bottom bar.psd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9875" y="6394449"/>
              <a:ext cx="8623300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Footer Placeholder 7"/>
            <p:cNvSpPr txBox="1">
              <a:spLocks/>
            </p:cNvSpPr>
            <p:nvPr/>
          </p:nvSpPr>
          <p:spPr>
            <a:xfrm>
              <a:off x="260350" y="6356350"/>
              <a:ext cx="5759450" cy="365125"/>
            </a:xfrm>
            <a:prstGeom prst="rect">
              <a:avLst/>
            </a:prstGeom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8989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ＭＳ Ｐゴシック" charset="-128"/>
                </a:rPr>
                <a:t>OMA TP Workshop on Home Environment Services- Honolulu 2011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712788"/>
            <a:ext cx="8229600" cy="563562"/>
          </a:xfrm>
        </p:spPr>
        <p:txBody>
          <a:bodyPr/>
          <a:lstStyle/>
          <a:p>
            <a:r>
              <a:rPr lang="en-US" sz="2800" baseline="30000" dirty="0" smtClean="0">
                <a:solidFill>
                  <a:srgbClr val="AE1F29"/>
                </a:solidFill>
              </a:rPr>
              <a:t>What is CPNS?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OMA CPNS - Seoul 2010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712788"/>
            <a:ext cx="8229600" cy="563562"/>
          </a:xfrm>
        </p:spPr>
        <p:txBody>
          <a:bodyPr/>
          <a:lstStyle/>
          <a:p>
            <a:r>
              <a:rPr lang="en-US" sz="2800" baseline="30000" dirty="0" smtClean="0">
                <a:solidFill>
                  <a:srgbClr val="AE1F29"/>
                </a:solidFill>
              </a:rPr>
              <a:t>Where does CPNS fit in the Home Environment?</a:t>
            </a:r>
            <a:endParaRPr lang="en-GB" sz="2800" dirty="0"/>
          </a:p>
        </p:txBody>
      </p:sp>
      <p:pic>
        <p:nvPicPr>
          <p:cNvPr id="6" name="Picture 4" descr="oma logo 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1295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E2DACA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22288" y="1295400"/>
            <a:ext cx="32766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1400" b="1" dirty="0" smtClean="0">
                <a:ea typeface="Arial" charset="0"/>
                <a:cs typeface="Arial" charset="0"/>
              </a:rPr>
              <a:t> </a:t>
            </a:r>
            <a:r>
              <a:rPr lang="en-US" sz="1400" dirty="0" smtClean="0">
                <a:ea typeface="Arial" charset="0"/>
                <a:cs typeface="Arial" charset="0"/>
              </a:rPr>
              <a:t>Customers want their devices to work together any time, any place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ea typeface="Arial" charset="0"/>
                <a:cs typeface="Arial" charset="0"/>
              </a:rPr>
              <a:t>CPNS meets this customer requirement 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ea typeface="Arial" charset="0"/>
                <a:cs typeface="Arial" charset="0"/>
              </a:rPr>
              <a:t>CPNS provides the convergence of these devices and </a:t>
            </a:r>
            <a:r>
              <a:rPr lang="en-US" sz="1400" dirty="0" smtClean="0">
                <a:ea typeface="Arial" charset="0"/>
                <a:cs typeface="Arial" charset="0"/>
              </a:rPr>
              <a:t>appliances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smtClean="0">
                <a:ea typeface="Arial" charset="0"/>
                <a:cs typeface="Arial" charset="0"/>
              </a:rPr>
              <a:t>CPNS provides better management </a:t>
            </a:r>
            <a:r>
              <a:rPr lang="en-US" sz="1400" dirty="0" smtClean="0">
                <a:ea typeface="Arial" charset="0"/>
                <a:cs typeface="Arial" charset="0"/>
              </a:rPr>
              <a:t>of the device and service </a:t>
            </a:r>
            <a:r>
              <a:rPr lang="en-US" sz="1400" dirty="0" smtClean="0">
                <a:ea typeface="Arial" charset="0"/>
                <a:cs typeface="Arial" charset="0"/>
              </a:rPr>
              <a:t>relationship</a:t>
            </a:r>
            <a:endParaRPr lang="en-US" sz="1400" b="1" dirty="0" smtClean="0">
              <a:ea typeface="Arial" charset="0"/>
              <a:cs typeface="Arial" charset="0"/>
            </a:endParaRPr>
          </a:p>
        </p:txBody>
      </p:sp>
      <p:pic>
        <p:nvPicPr>
          <p:cNvPr id="10" name="Picture 11" descr="cpns 8.pdf"/>
          <p:cNvPicPr>
            <a:picLocks noChangeAspect="1"/>
          </p:cNvPicPr>
          <p:nvPr/>
        </p:nvPicPr>
        <p:blipFill>
          <a:blip r:embed="rId3"/>
          <a:srcRect l="14166" t="53864" r="42500" b="15105"/>
          <a:stretch>
            <a:fillRect/>
          </a:stretch>
        </p:blipFill>
        <p:spPr bwMode="auto">
          <a:xfrm>
            <a:off x="3581400" y="1084262"/>
            <a:ext cx="51816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2" descr="cpns 9.pdf"/>
          <p:cNvPicPr>
            <a:picLocks noChangeAspect="1"/>
          </p:cNvPicPr>
          <p:nvPr/>
        </p:nvPicPr>
        <p:blipFill>
          <a:blip r:embed="rId4"/>
          <a:srcRect l="29167" t="43987" r="20833" b="14534"/>
          <a:stretch>
            <a:fillRect/>
          </a:stretch>
        </p:blipFill>
        <p:spPr bwMode="auto">
          <a:xfrm>
            <a:off x="3581400" y="3810000"/>
            <a:ext cx="5181600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4354512" y="3467100"/>
            <a:ext cx="3545711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000" i="1" dirty="0"/>
              <a:t>Figure </a:t>
            </a:r>
            <a:r>
              <a:rPr lang="en-US" sz="1000" i="1" dirty="0" smtClean="0"/>
              <a:t>2: </a:t>
            </a:r>
            <a:r>
              <a:rPr lang="en-US" sz="1000" i="1" dirty="0"/>
              <a:t>CPNS Goals</a:t>
            </a:r>
          </a:p>
        </p:txBody>
      </p:sp>
      <p:sp>
        <p:nvSpPr>
          <p:cNvPr id="13" name="TextBox 14"/>
          <p:cNvSpPr txBox="1">
            <a:spLocks noChangeArrowheads="1"/>
          </p:cNvSpPr>
          <p:nvPr/>
        </p:nvSpPr>
        <p:spPr bwMode="auto">
          <a:xfrm>
            <a:off x="6400800" y="5757863"/>
            <a:ext cx="21336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000" i="1" dirty="0"/>
              <a:t>Figure </a:t>
            </a:r>
            <a:r>
              <a:rPr lang="en-US" sz="1000" i="1" dirty="0" smtClean="0"/>
              <a:t>3: </a:t>
            </a:r>
            <a:r>
              <a:rPr lang="en-US" sz="1000" i="1" dirty="0"/>
              <a:t>CPNS Capabilities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260350" y="6356350"/>
            <a:ext cx="8632825" cy="365125"/>
            <a:chOff x="260350" y="6356350"/>
            <a:chExt cx="8632825" cy="365125"/>
          </a:xfrm>
        </p:grpSpPr>
        <p:pic>
          <p:nvPicPr>
            <p:cNvPr id="15" name="Picture 5" descr="bottom bar.psd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69875" y="6394449"/>
              <a:ext cx="8623300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Footer Placeholder 7"/>
            <p:cNvSpPr txBox="1">
              <a:spLocks/>
            </p:cNvSpPr>
            <p:nvPr/>
          </p:nvSpPr>
          <p:spPr>
            <a:xfrm>
              <a:off x="260350" y="6356350"/>
              <a:ext cx="5759450" cy="365125"/>
            </a:xfrm>
            <a:prstGeom prst="rect">
              <a:avLst/>
            </a:prstGeom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8989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ＭＳ Ｐゴシック" charset="-128"/>
                </a:rPr>
                <a:t>OMA TP Workshop on Home Environment Services- Honolulu 2011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oma logo 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1295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E2DACA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7652" name="Text Box 7"/>
          <p:cNvSpPr txBox="1">
            <a:spLocks noChangeArrowheads="1"/>
          </p:cNvSpPr>
          <p:nvPr/>
        </p:nvSpPr>
        <p:spPr bwMode="auto">
          <a:xfrm>
            <a:off x="609600" y="1295400"/>
            <a:ext cx="7696200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b="1" dirty="0" smtClean="0">
                <a:solidFill>
                  <a:srgbClr val="AE1F29"/>
                </a:solidFill>
                <a:ea typeface="Arial" charset="0"/>
                <a:cs typeface="Arial" charset="0"/>
              </a:rPr>
              <a:t>Operators</a:t>
            </a:r>
            <a:endParaRPr lang="en-US" sz="1400" b="1" dirty="0">
              <a:solidFill>
                <a:srgbClr val="AE1F29"/>
              </a:solidFill>
              <a:ea typeface="Arial" charset="0"/>
              <a:cs typeface="Arial" charset="0"/>
            </a:endParaRPr>
          </a:p>
          <a:p>
            <a:pPr>
              <a:spcBef>
                <a:spcPts val="600"/>
              </a:spcBef>
            </a:pPr>
            <a:r>
              <a:rPr lang="en-US" sz="1400" dirty="0">
                <a:ea typeface="Arial" charset="0"/>
                <a:cs typeface="Arial" charset="0"/>
              </a:rPr>
              <a:t>•</a:t>
            </a:r>
            <a:r>
              <a:rPr lang="en-US" sz="1400" dirty="0" smtClean="0">
                <a:ea typeface="Arial" charset="0"/>
                <a:cs typeface="Arial" charset="0"/>
              </a:rPr>
              <a:t> Enables greater adoption of wireless data services by leveraging fixed network connected devices</a:t>
            </a:r>
          </a:p>
          <a:p>
            <a:pPr>
              <a:spcBef>
                <a:spcPts val="600"/>
              </a:spcBef>
            </a:pPr>
            <a:r>
              <a:rPr lang="en-US" sz="1400" dirty="0">
                <a:ea typeface="Arial" charset="0"/>
                <a:cs typeface="Arial" charset="0"/>
              </a:rPr>
              <a:t>• Enable</a:t>
            </a:r>
            <a:r>
              <a:rPr lang="en-US" sz="1400" dirty="0" smtClean="0">
                <a:ea typeface="Arial" charset="0"/>
                <a:cs typeface="Arial" charset="0"/>
              </a:rPr>
              <a:t> cooperation among </a:t>
            </a:r>
            <a:r>
              <a:rPr lang="en-US" sz="1400" dirty="0">
                <a:ea typeface="Arial" charset="0"/>
                <a:cs typeface="Arial" charset="0"/>
              </a:rPr>
              <a:t>service providers</a:t>
            </a:r>
            <a:r>
              <a:rPr lang="en-US" sz="1400" dirty="0" smtClean="0">
                <a:ea typeface="Arial" charset="0"/>
                <a:cs typeface="Arial" charset="0"/>
              </a:rPr>
              <a:t> interested </a:t>
            </a:r>
            <a:r>
              <a:rPr lang="en-US" sz="1400" dirty="0">
                <a:ea typeface="Arial" charset="0"/>
                <a:cs typeface="Arial" charset="0"/>
              </a:rPr>
              <a:t>in home/personal/M2M network</a:t>
            </a:r>
            <a:r>
              <a:rPr lang="en-US" sz="1400" dirty="0" smtClean="0">
                <a:ea typeface="Arial" charset="0"/>
                <a:cs typeface="Arial" charset="0"/>
              </a:rPr>
              <a:t> services</a:t>
            </a:r>
            <a:endParaRPr lang="en-US" sz="1400" dirty="0">
              <a:ea typeface="Arial" charset="0"/>
              <a:cs typeface="Arial" charset="0"/>
            </a:endParaRPr>
          </a:p>
          <a:p>
            <a:pPr>
              <a:spcBef>
                <a:spcPts val="600"/>
              </a:spcBef>
            </a:pPr>
            <a:r>
              <a:rPr lang="en-US" sz="1400" dirty="0">
                <a:ea typeface="Arial" charset="0"/>
                <a:cs typeface="Arial" charset="0"/>
              </a:rPr>
              <a:t>•</a:t>
            </a:r>
            <a:r>
              <a:rPr lang="en-US" sz="1400" dirty="0" smtClean="0">
                <a:ea typeface="Arial" charset="0"/>
                <a:cs typeface="Arial" charset="0"/>
              </a:rPr>
              <a:t> Allows operators to differentiate services and prevent or minimize </a:t>
            </a:r>
            <a:r>
              <a:rPr lang="en-US" sz="1400" dirty="0">
                <a:ea typeface="Arial" charset="0"/>
                <a:cs typeface="Arial" charset="0"/>
              </a:rPr>
              <a:t>the customer</a:t>
            </a:r>
            <a:r>
              <a:rPr lang="en-US" sz="1400" dirty="0" smtClean="0">
                <a:ea typeface="Arial" charset="0"/>
                <a:cs typeface="Arial" charset="0"/>
              </a:rPr>
              <a:t> churn</a:t>
            </a:r>
            <a:endParaRPr lang="en-US" sz="1400" dirty="0">
              <a:ea typeface="Arial" charset="0"/>
              <a:cs typeface="Arial" charset="0"/>
            </a:endParaRPr>
          </a:p>
          <a:p>
            <a:pPr>
              <a:spcBef>
                <a:spcPts val="600"/>
              </a:spcBef>
            </a:pPr>
            <a:r>
              <a:rPr lang="en-US" sz="1400" dirty="0">
                <a:ea typeface="Arial" charset="0"/>
                <a:cs typeface="Arial" charset="0"/>
              </a:rPr>
              <a:t>• Expand</a:t>
            </a:r>
            <a:r>
              <a:rPr lang="en-US" sz="1400" dirty="0" smtClean="0">
                <a:ea typeface="Arial" charset="0"/>
                <a:cs typeface="Arial" charset="0"/>
              </a:rPr>
              <a:t> service areas </a:t>
            </a:r>
            <a:r>
              <a:rPr lang="en-US" sz="1400" dirty="0">
                <a:ea typeface="Arial" charset="0"/>
                <a:cs typeface="Arial" charset="0"/>
              </a:rPr>
              <a:t>from cellular </a:t>
            </a:r>
            <a:r>
              <a:rPr lang="en-US" sz="1400" dirty="0" smtClean="0">
                <a:ea typeface="Arial" charset="0"/>
                <a:cs typeface="Arial" charset="0"/>
              </a:rPr>
              <a:t>networks </a:t>
            </a:r>
            <a:r>
              <a:rPr lang="en-US" sz="1400" dirty="0">
                <a:ea typeface="Arial" charset="0"/>
                <a:cs typeface="Arial" charset="0"/>
              </a:rPr>
              <a:t>to</a:t>
            </a:r>
            <a:r>
              <a:rPr lang="en-US" sz="1400" dirty="0" smtClean="0">
                <a:ea typeface="Arial" charset="0"/>
                <a:cs typeface="Arial" charset="0"/>
              </a:rPr>
              <a:t> various local </a:t>
            </a:r>
            <a:r>
              <a:rPr lang="en-US" sz="1400" dirty="0">
                <a:ea typeface="Arial" charset="0"/>
                <a:cs typeface="Arial" charset="0"/>
              </a:rPr>
              <a:t>networks (e.g. Home networks, Office networks)</a:t>
            </a:r>
          </a:p>
          <a:p>
            <a:pPr>
              <a:spcBef>
                <a:spcPts val="600"/>
              </a:spcBef>
            </a:pPr>
            <a:endParaRPr lang="en-US" sz="1400" dirty="0">
              <a:ea typeface="Arial" charset="0"/>
              <a:cs typeface="Arial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solidFill>
                  <a:srgbClr val="AE1F29"/>
                </a:solidFill>
                <a:ea typeface="Arial" charset="0"/>
                <a:cs typeface="Arial" charset="0"/>
              </a:rPr>
              <a:t>Manufacturers</a:t>
            </a:r>
          </a:p>
          <a:p>
            <a:pPr>
              <a:spcBef>
                <a:spcPts val="600"/>
              </a:spcBef>
            </a:pPr>
            <a:r>
              <a:rPr lang="en-US" sz="1400" dirty="0">
                <a:ea typeface="Arial" charset="0"/>
                <a:cs typeface="Arial" charset="0"/>
              </a:rPr>
              <a:t>• Development of new products to</a:t>
            </a:r>
            <a:r>
              <a:rPr lang="en-US" sz="1400" dirty="0" smtClean="0">
                <a:ea typeface="Arial" charset="0"/>
                <a:cs typeface="Arial" charset="0"/>
              </a:rPr>
              <a:t> leverage </a:t>
            </a:r>
            <a:r>
              <a:rPr lang="en-US" sz="1400" dirty="0">
                <a:ea typeface="Arial" charset="0"/>
                <a:cs typeface="Arial" charset="0"/>
              </a:rPr>
              <a:t>convergence</a:t>
            </a:r>
            <a:r>
              <a:rPr lang="en-US" sz="1400" dirty="0" smtClean="0">
                <a:ea typeface="Arial" charset="0"/>
                <a:cs typeface="Arial" charset="0"/>
              </a:rPr>
              <a:t> of cellular </a:t>
            </a:r>
            <a:r>
              <a:rPr lang="en-US" sz="1400" dirty="0">
                <a:ea typeface="Arial" charset="0"/>
                <a:cs typeface="Arial" charset="0"/>
              </a:rPr>
              <a:t>and personal networks  </a:t>
            </a:r>
          </a:p>
          <a:p>
            <a:pPr>
              <a:spcBef>
                <a:spcPts val="600"/>
              </a:spcBef>
            </a:pPr>
            <a:r>
              <a:rPr lang="en-US" sz="1400" dirty="0">
                <a:ea typeface="Arial" charset="0"/>
                <a:cs typeface="Arial" charset="0"/>
              </a:rPr>
              <a:t>• Enables expansion of product portfolio </a:t>
            </a:r>
          </a:p>
          <a:p>
            <a:pPr>
              <a:spcBef>
                <a:spcPts val="600"/>
              </a:spcBef>
            </a:pPr>
            <a:r>
              <a:rPr lang="en-US" sz="1400" dirty="0">
                <a:ea typeface="Arial" charset="0"/>
                <a:cs typeface="Arial" charset="0"/>
              </a:rPr>
              <a:t>• Fosters consumer/retailer confidence in reliable and high-quality products</a:t>
            </a:r>
          </a:p>
          <a:p>
            <a:pPr>
              <a:spcBef>
                <a:spcPts val="600"/>
              </a:spcBef>
            </a:pPr>
            <a:r>
              <a:rPr lang="en-US" sz="1400" dirty="0">
                <a:ea typeface="Arial" charset="0"/>
                <a:cs typeface="Arial" charset="0"/>
              </a:rPr>
              <a:t>• </a:t>
            </a:r>
            <a:r>
              <a:rPr lang="en-US" sz="1400" dirty="0" smtClean="0">
                <a:ea typeface="Arial" charset="0"/>
                <a:cs typeface="Arial" charset="0"/>
              </a:rPr>
              <a:t>Improves vendor </a:t>
            </a:r>
            <a:r>
              <a:rPr lang="en-US" sz="1400" dirty="0">
                <a:ea typeface="Arial" charset="0"/>
                <a:cs typeface="Arial" charset="0"/>
              </a:rPr>
              <a:t>position in the market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6725" y="855663"/>
            <a:ext cx="8229600" cy="563562"/>
          </a:xfrm>
        </p:spPr>
        <p:txBody>
          <a:bodyPr/>
          <a:lstStyle/>
          <a:p>
            <a:r>
              <a:rPr lang="en-US" sz="2800" baseline="30000" dirty="0" smtClean="0">
                <a:solidFill>
                  <a:srgbClr val="AE1F29"/>
                </a:solidFill>
                <a:ea typeface="Arial" charset="0"/>
                <a:cs typeface="Arial" charset="0"/>
              </a:rPr>
              <a:t>Who </a:t>
            </a:r>
            <a:r>
              <a:rPr lang="en-US" sz="2800" baseline="30000" dirty="0" smtClean="0">
                <a:solidFill>
                  <a:srgbClr val="AE1F29"/>
                </a:solidFill>
                <a:ea typeface="Arial" charset="0"/>
                <a:cs typeface="Arial" charset="0"/>
              </a:rPr>
              <a:t>are the main stakeholders of CPNS</a:t>
            </a:r>
            <a:r>
              <a:rPr lang="en-US" sz="2800" baseline="30000" dirty="0" smtClean="0">
                <a:solidFill>
                  <a:srgbClr val="AE1F29"/>
                </a:solidFill>
                <a:ea typeface="Arial" charset="0"/>
                <a:cs typeface="Arial" charset="0"/>
              </a:rPr>
              <a:t>?</a:t>
            </a:r>
            <a:endParaRPr lang="en-GB" sz="2800" dirty="0"/>
          </a:p>
        </p:txBody>
      </p:sp>
      <p:grpSp>
        <p:nvGrpSpPr>
          <p:cNvPr id="2" name="Group 7"/>
          <p:cNvGrpSpPr/>
          <p:nvPr/>
        </p:nvGrpSpPr>
        <p:grpSpPr>
          <a:xfrm>
            <a:off x="260350" y="6356350"/>
            <a:ext cx="8632825" cy="365125"/>
            <a:chOff x="260350" y="6356350"/>
            <a:chExt cx="8632825" cy="365125"/>
          </a:xfrm>
        </p:grpSpPr>
        <p:pic>
          <p:nvPicPr>
            <p:cNvPr id="9" name="Picture 5" descr="bottom bar.psd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9875" y="6394449"/>
              <a:ext cx="8623300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Footer Placeholder 7"/>
            <p:cNvSpPr txBox="1">
              <a:spLocks/>
            </p:cNvSpPr>
            <p:nvPr/>
          </p:nvSpPr>
          <p:spPr>
            <a:xfrm>
              <a:off x="260350" y="6356350"/>
              <a:ext cx="5759450" cy="365125"/>
            </a:xfrm>
            <a:prstGeom prst="rect">
              <a:avLst/>
            </a:prstGeom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8989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ＭＳ Ｐゴシック" charset="-128"/>
                </a:rPr>
                <a:t>OMA TP Workshop on Home Environment Services- Honolulu 2011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oma logo 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1295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E2DACA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8676" name="Text Box 7"/>
          <p:cNvSpPr txBox="1">
            <a:spLocks noChangeArrowheads="1"/>
          </p:cNvSpPr>
          <p:nvPr/>
        </p:nvSpPr>
        <p:spPr bwMode="auto">
          <a:xfrm>
            <a:off x="609600" y="1419224"/>
            <a:ext cx="7696200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b="1" dirty="0" smtClean="0">
                <a:solidFill>
                  <a:srgbClr val="AE1F29"/>
                </a:solidFill>
                <a:ea typeface="Arial" charset="0"/>
                <a:cs typeface="Arial" charset="0"/>
              </a:rPr>
              <a:t>Service/Solution/Content Providers</a:t>
            </a:r>
          </a:p>
          <a:p>
            <a:pPr>
              <a:spcBef>
                <a:spcPts val="600"/>
              </a:spcBef>
            </a:pPr>
            <a:r>
              <a:rPr lang="en-US" sz="1400" dirty="0" smtClean="0">
                <a:ea typeface="Arial" charset="0"/>
                <a:cs typeface="Arial" charset="0"/>
              </a:rPr>
              <a:t>• </a:t>
            </a:r>
            <a:r>
              <a:rPr lang="en-US" sz="1400" dirty="0">
                <a:ea typeface="Arial" charset="0"/>
                <a:cs typeface="Arial" charset="0"/>
              </a:rPr>
              <a:t>Opportunity to develop new applications for services</a:t>
            </a:r>
            <a:r>
              <a:rPr lang="en-US" sz="1400" dirty="0" smtClean="0">
                <a:ea typeface="Arial" charset="0"/>
                <a:cs typeface="Arial" charset="0"/>
              </a:rPr>
              <a:t> targeted at specific devices</a:t>
            </a:r>
            <a:endParaRPr lang="en-US" sz="1400" dirty="0">
              <a:ea typeface="Arial" charset="0"/>
              <a:cs typeface="Arial" charset="0"/>
            </a:endParaRPr>
          </a:p>
          <a:p>
            <a:pPr>
              <a:spcBef>
                <a:spcPts val="600"/>
              </a:spcBef>
            </a:pPr>
            <a:r>
              <a:rPr lang="en-US" sz="1400" dirty="0">
                <a:ea typeface="Arial" charset="0"/>
                <a:cs typeface="Arial" charset="0"/>
              </a:rPr>
              <a:t>• </a:t>
            </a:r>
            <a:r>
              <a:rPr lang="en-US" sz="1400" dirty="0" smtClean="0">
                <a:ea typeface="Arial" charset="0"/>
                <a:cs typeface="Arial" charset="0"/>
              </a:rPr>
              <a:t>Extends access to existing markets by leveraging convergence of cellular and fixed networks</a:t>
            </a:r>
          </a:p>
          <a:p>
            <a:pPr>
              <a:spcBef>
                <a:spcPts val="600"/>
              </a:spcBef>
            </a:pPr>
            <a:r>
              <a:rPr lang="en-US" sz="1400" dirty="0">
                <a:ea typeface="Arial" charset="0"/>
                <a:cs typeface="Arial" charset="0"/>
              </a:rPr>
              <a:t>• Enhancement of</a:t>
            </a:r>
            <a:r>
              <a:rPr lang="en-US" sz="1400" dirty="0" smtClean="0">
                <a:ea typeface="Arial" charset="0"/>
                <a:cs typeface="Arial" charset="0"/>
              </a:rPr>
              <a:t> existing services and content distribution </a:t>
            </a:r>
            <a:r>
              <a:rPr lang="en-US" sz="1400" dirty="0">
                <a:ea typeface="Arial" charset="0"/>
                <a:cs typeface="Arial" charset="0"/>
              </a:rPr>
              <a:t>to end </a:t>
            </a:r>
            <a:r>
              <a:rPr lang="en-US" sz="1400" dirty="0" smtClean="0">
                <a:ea typeface="Arial" charset="0"/>
                <a:cs typeface="Arial" charset="0"/>
              </a:rPr>
              <a:t>users</a:t>
            </a:r>
          </a:p>
          <a:p>
            <a:pPr>
              <a:spcBef>
                <a:spcPts val="600"/>
              </a:spcBef>
            </a:pPr>
            <a:r>
              <a:rPr lang="en-US" sz="1400" dirty="0">
                <a:ea typeface="Arial" charset="0"/>
                <a:cs typeface="Arial" charset="0"/>
              </a:rPr>
              <a:t>•</a:t>
            </a:r>
            <a:r>
              <a:rPr lang="en-US" sz="1400" dirty="0" smtClean="0">
                <a:ea typeface="Arial" charset="0"/>
                <a:cs typeface="Arial" charset="0"/>
              </a:rPr>
              <a:t> Provides consumable </a:t>
            </a:r>
            <a:r>
              <a:rPr lang="en-US" sz="1400" dirty="0">
                <a:ea typeface="Arial" charset="0"/>
                <a:cs typeface="Arial" charset="0"/>
              </a:rPr>
              <a:t>content</a:t>
            </a:r>
            <a:r>
              <a:rPr lang="en-US" sz="1400" dirty="0" smtClean="0">
                <a:ea typeface="Arial" charset="0"/>
                <a:cs typeface="Arial" charset="0"/>
              </a:rPr>
              <a:t> delivery to an increased number of devices </a:t>
            </a:r>
            <a:r>
              <a:rPr lang="en-US" sz="1400" dirty="0">
                <a:ea typeface="Arial" charset="0"/>
                <a:cs typeface="Arial" charset="0"/>
              </a:rPr>
              <a:t>once</a:t>
            </a:r>
            <a:r>
              <a:rPr lang="en-US" sz="1400" dirty="0" smtClean="0">
                <a:ea typeface="Arial" charset="0"/>
                <a:cs typeface="Arial" charset="0"/>
              </a:rPr>
              <a:t> content is delivered </a:t>
            </a:r>
            <a:r>
              <a:rPr lang="en-US" sz="1400" dirty="0">
                <a:ea typeface="Arial" charset="0"/>
                <a:cs typeface="Arial" charset="0"/>
              </a:rPr>
              <a:t>to the CPNS server</a:t>
            </a:r>
          </a:p>
          <a:p>
            <a:pPr>
              <a:spcBef>
                <a:spcPts val="600"/>
              </a:spcBef>
            </a:pPr>
            <a:endParaRPr lang="en-US" sz="1400" dirty="0">
              <a:ea typeface="Arial" charset="0"/>
              <a:cs typeface="Arial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 smtClean="0">
                <a:solidFill>
                  <a:srgbClr val="AE1F29"/>
                </a:solidFill>
                <a:ea typeface="Arial" charset="0"/>
                <a:cs typeface="Arial" charset="0"/>
              </a:rPr>
              <a:t>Users</a:t>
            </a:r>
            <a:endParaRPr lang="en-US" sz="1400" b="1" dirty="0">
              <a:solidFill>
                <a:srgbClr val="000000"/>
              </a:solidFill>
              <a:ea typeface="Arial" charset="0"/>
              <a:cs typeface="Arial" charset="0"/>
            </a:endParaRPr>
          </a:p>
          <a:p>
            <a:pPr>
              <a:spcBef>
                <a:spcPts val="600"/>
              </a:spcBef>
            </a:pPr>
            <a:r>
              <a:rPr lang="en-US" sz="1400" dirty="0">
                <a:ea typeface="Arial" charset="0"/>
                <a:cs typeface="Arial" charset="0"/>
              </a:rPr>
              <a:t>• Seamless access to content throughout their home</a:t>
            </a:r>
          </a:p>
          <a:p>
            <a:pPr>
              <a:spcBef>
                <a:spcPts val="600"/>
              </a:spcBef>
            </a:pPr>
            <a:r>
              <a:rPr lang="en-US" sz="1400" dirty="0">
                <a:ea typeface="Arial" charset="0"/>
                <a:cs typeface="Arial" charset="0"/>
              </a:rPr>
              <a:t>• Better user experience</a:t>
            </a:r>
            <a:r>
              <a:rPr lang="en-US" sz="1400" dirty="0" smtClean="0">
                <a:ea typeface="Arial" charset="0"/>
                <a:cs typeface="Arial" charset="0"/>
              </a:rPr>
              <a:t> across mobiles </a:t>
            </a:r>
            <a:r>
              <a:rPr lang="en-US" sz="1400" dirty="0">
                <a:ea typeface="Arial" charset="0"/>
                <a:cs typeface="Arial" charset="0"/>
              </a:rPr>
              <a:t>and home electronic devices</a:t>
            </a:r>
          </a:p>
          <a:p>
            <a:pPr>
              <a:spcBef>
                <a:spcPts val="600"/>
              </a:spcBef>
            </a:pPr>
            <a:r>
              <a:rPr lang="en-US" sz="1400" dirty="0">
                <a:ea typeface="Arial" charset="0"/>
                <a:cs typeface="Arial" charset="0"/>
              </a:rPr>
              <a:t>• Ability to get more personalized traffic/services/entertainment</a:t>
            </a:r>
          </a:p>
          <a:p>
            <a:pPr>
              <a:spcBef>
                <a:spcPts val="600"/>
              </a:spcBef>
            </a:pPr>
            <a:r>
              <a:rPr lang="en-US" sz="1400" dirty="0">
                <a:ea typeface="Arial" charset="0"/>
                <a:cs typeface="Arial" charset="0"/>
              </a:rPr>
              <a:t>• Enjoy various converged network services independently from</a:t>
            </a:r>
            <a:r>
              <a:rPr lang="en-US" sz="1400" dirty="0" smtClean="0">
                <a:ea typeface="Arial" charset="0"/>
                <a:cs typeface="Arial" charset="0"/>
              </a:rPr>
              <a:t> terminals</a:t>
            </a:r>
            <a:r>
              <a:rPr lang="en-US" sz="1400" dirty="0">
                <a:ea typeface="Arial" charset="0"/>
                <a:cs typeface="Arial" charset="0"/>
              </a:rPr>
              <a:t>, </a:t>
            </a:r>
            <a:r>
              <a:rPr lang="en-US" sz="1400" dirty="0" smtClean="0">
                <a:ea typeface="Arial" charset="0"/>
                <a:cs typeface="Arial" charset="0"/>
              </a:rPr>
              <a:t>operators and manufacturers</a:t>
            </a:r>
            <a:endParaRPr lang="en-US" sz="1400" dirty="0"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6725" y="855663"/>
            <a:ext cx="8229600" cy="563562"/>
          </a:xfrm>
        </p:spPr>
        <p:txBody>
          <a:bodyPr/>
          <a:lstStyle/>
          <a:p>
            <a:r>
              <a:rPr lang="en-US" sz="2800" baseline="30000" dirty="0" smtClean="0">
                <a:solidFill>
                  <a:srgbClr val="AE1F29"/>
                </a:solidFill>
                <a:ea typeface="Arial" charset="0"/>
                <a:cs typeface="Arial" charset="0"/>
              </a:rPr>
              <a:t>Who benefits from CPNS? (cont.)</a:t>
            </a:r>
            <a:endParaRPr lang="en-GB" sz="2800" dirty="0"/>
          </a:p>
        </p:txBody>
      </p:sp>
      <p:grpSp>
        <p:nvGrpSpPr>
          <p:cNvPr id="2" name="Group 7"/>
          <p:cNvGrpSpPr/>
          <p:nvPr/>
        </p:nvGrpSpPr>
        <p:grpSpPr>
          <a:xfrm>
            <a:off x="260350" y="6356350"/>
            <a:ext cx="8632825" cy="365125"/>
            <a:chOff x="260350" y="6356350"/>
            <a:chExt cx="8632825" cy="365125"/>
          </a:xfrm>
        </p:grpSpPr>
        <p:pic>
          <p:nvPicPr>
            <p:cNvPr id="9" name="Picture 5" descr="bottom bar.psd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9875" y="6394449"/>
              <a:ext cx="8623300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Footer Placeholder 7"/>
            <p:cNvSpPr txBox="1">
              <a:spLocks/>
            </p:cNvSpPr>
            <p:nvPr/>
          </p:nvSpPr>
          <p:spPr>
            <a:xfrm>
              <a:off x="260350" y="6356350"/>
              <a:ext cx="5759450" cy="365125"/>
            </a:xfrm>
            <a:prstGeom prst="rect">
              <a:avLst/>
            </a:prstGeom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8989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ＭＳ Ｐゴシック" charset="-128"/>
                </a:rPr>
                <a:t>OMA TP Workshop on Home Environment Services- Honolulu 2011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oma logo 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1295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6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E2DACA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19460" name="Text Box 7"/>
          <p:cNvSpPr txBox="1">
            <a:spLocks noChangeArrowheads="1"/>
          </p:cNvSpPr>
          <p:nvPr/>
        </p:nvSpPr>
        <p:spPr bwMode="auto">
          <a:xfrm>
            <a:off x="609600" y="1419225"/>
            <a:ext cx="7696200" cy="524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dirty="0" smtClean="0">
                <a:ea typeface="Arial" charset="0"/>
                <a:cs typeface="Arial" charset="0"/>
              </a:rPr>
              <a:t>OMA </a:t>
            </a:r>
            <a:r>
              <a:rPr lang="en-US" dirty="0">
                <a:ea typeface="Arial" charset="0"/>
                <a:cs typeface="Arial" charset="0"/>
              </a:rPr>
              <a:t>CPNS has great potential in </a:t>
            </a:r>
            <a:r>
              <a:rPr lang="en-US" dirty="0" smtClean="0">
                <a:ea typeface="Arial" charset="0"/>
                <a:cs typeface="Arial" charset="0"/>
              </a:rPr>
              <a:t>many areas, such as home environment, Machine-to-Machine </a:t>
            </a:r>
            <a:r>
              <a:rPr lang="en-US" dirty="0" smtClean="0">
                <a:ea typeface="Arial" charset="0"/>
                <a:cs typeface="Arial" charset="0"/>
              </a:rPr>
              <a:t>(M2M) </a:t>
            </a:r>
            <a:r>
              <a:rPr lang="en-US" dirty="0" smtClean="0">
                <a:ea typeface="Arial" charset="0"/>
                <a:cs typeface="Arial" charset="0"/>
              </a:rPr>
              <a:t>communication, remote personal networks etc., </a:t>
            </a:r>
            <a:r>
              <a:rPr lang="en-US" dirty="0">
                <a:ea typeface="Arial" charset="0"/>
                <a:cs typeface="Arial" charset="0"/>
              </a:rPr>
              <a:t>and is poised to help enable a wide variety of interaction among the growing number of network connected devices and services. </a:t>
            </a:r>
            <a:endParaRPr lang="en-US" dirty="0" smtClean="0">
              <a:ea typeface="Arial" charset="0"/>
              <a:cs typeface="Arial" charset="0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1600" dirty="0" smtClean="0">
                <a:ea typeface="Arial" charset="0"/>
                <a:cs typeface="Arial" charset="0"/>
              </a:rPr>
              <a:t>•</a:t>
            </a:r>
            <a:r>
              <a:rPr lang="en-US" sz="1600" dirty="0">
                <a:ea typeface="Arial" charset="0"/>
                <a:cs typeface="Arial" charset="0"/>
              </a:rPr>
              <a:t>  From cars to home appliances, Internet-based services to viral content distribution, OMA CPNS will greatly expand access capabilities to users, machines and networks across the globe.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1600" dirty="0">
                <a:ea typeface="Arial" charset="0"/>
                <a:cs typeface="Arial" charset="0"/>
              </a:rPr>
              <a:t>•  </a:t>
            </a:r>
            <a:r>
              <a:rPr lang="en-US" sz="1600" dirty="0" smtClean="0">
                <a:ea typeface="Arial" charset="0"/>
                <a:cs typeface="Arial" charset="0"/>
              </a:rPr>
              <a:t>OMA CPNS provides </a:t>
            </a:r>
            <a:r>
              <a:rPr lang="en-US" sz="1600" dirty="0">
                <a:ea typeface="Arial" charset="0"/>
                <a:cs typeface="Arial" charset="0"/>
              </a:rPr>
              <a:t>a wide range of functionality to support converged-network services, including multimedia content delivery, end-to-end management of service sessions, publication and discovery of services, and customization of service characteristics based upon</a:t>
            </a:r>
            <a:r>
              <a:rPr lang="en-US" sz="1600" dirty="0" smtClean="0">
                <a:ea typeface="Arial" charset="0"/>
                <a:cs typeface="Arial" charset="0"/>
              </a:rPr>
              <a:t> device </a:t>
            </a:r>
            <a:r>
              <a:rPr lang="en-US" sz="1600" dirty="0">
                <a:ea typeface="Arial" charset="0"/>
                <a:cs typeface="Arial" charset="0"/>
              </a:rPr>
              <a:t>capabilities.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6725" y="855663"/>
            <a:ext cx="8229600" cy="563562"/>
          </a:xfrm>
        </p:spPr>
        <p:txBody>
          <a:bodyPr/>
          <a:lstStyle/>
          <a:p>
            <a:r>
              <a:rPr lang="en-US" sz="2800" baseline="30000" dirty="0" smtClean="0">
                <a:solidFill>
                  <a:srgbClr val="AE1F29"/>
                </a:solidFill>
                <a:ea typeface="Arial" charset="0"/>
                <a:cs typeface="Arial" charset="0"/>
              </a:rPr>
              <a:t>OMA CPNS Use Cases – </a:t>
            </a:r>
            <a:r>
              <a:rPr lang="en-US" sz="2800" baseline="30000" dirty="0" smtClean="0">
                <a:solidFill>
                  <a:srgbClr val="AE1F29"/>
                </a:solidFill>
                <a:ea typeface="Arial" charset="0"/>
                <a:cs typeface="Arial" charset="0"/>
              </a:rPr>
              <a:t>General</a:t>
            </a:r>
            <a:endParaRPr lang="en-GB" sz="2800" dirty="0"/>
          </a:p>
        </p:txBody>
      </p:sp>
      <p:grpSp>
        <p:nvGrpSpPr>
          <p:cNvPr id="9" name="Group 8"/>
          <p:cNvGrpSpPr/>
          <p:nvPr/>
        </p:nvGrpSpPr>
        <p:grpSpPr>
          <a:xfrm>
            <a:off x="260350" y="6356350"/>
            <a:ext cx="8632825" cy="365125"/>
            <a:chOff x="260350" y="6356350"/>
            <a:chExt cx="8632825" cy="365125"/>
          </a:xfrm>
        </p:grpSpPr>
        <p:pic>
          <p:nvPicPr>
            <p:cNvPr id="10" name="Picture 5" descr="bottom bar.psd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9875" y="6394449"/>
              <a:ext cx="8623300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Footer Placeholder 7"/>
            <p:cNvSpPr txBox="1">
              <a:spLocks/>
            </p:cNvSpPr>
            <p:nvPr/>
          </p:nvSpPr>
          <p:spPr>
            <a:xfrm>
              <a:off x="260350" y="6356350"/>
              <a:ext cx="5759450" cy="365125"/>
            </a:xfrm>
            <a:prstGeom prst="rect">
              <a:avLst/>
            </a:prstGeom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8989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ＭＳ Ｐゴシック" charset="-128"/>
                </a:rPr>
                <a:t>OMA TP Workshop on Home Environment Services- Honolulu 2011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oma logo 3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1295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E2DACA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bri" charset="0"/>
            </a:endParaRPr>
          </a:p>
        </p:txBody>
      </p:sp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609600" y="1295400"/>
            <a:ext cx="7543800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Aft>
                <a:spcPts val="1200"/>
              </a:spcAft>
            </a:pPr>
            <a:r>
              <a:rPr lang="en-US" sz="1400" dirty="0" smtClean="0">
                <a:ea typeface="Arial" charset="0"/>
                <a:cs typeface="Arial" charset="0"/>
              </a:rPr>
              <a:t>•</a:t>
            </a:r>
            <a:r>
              <a:rPr lang="en-US" sz="1400" dirty="0">
                <a:ea typeface="Arial" charset="0"/>
                <a:cs typeface="Arial" charset="0"/>
              </a:rPr>
              <a:t> </a:t>
            </a:r>
            <a:r>
              <a:rPr lang="en-US" sz="1600" dirty="0">
                <a:ea typeface="Arial" charset="0"/>
                <a:cs typeface="Arial" charset="0"/>
              </a:rPr>
              <a:t>An end user </a:t>
            </a:r>
            <a:r>
              <a:rPr lang="en-US" sz="1600" dirty="0" smtClean="0">
                <a:ea typeface="Arial" charset="0"/>
                <a:cs typeface="Arial" charset="0"/>
              </a:rPr>
              <a:t>can </a:t>
            </a:r>
            <a:r>
              <a:rPr lang="en-US" sz="1600" dirty="0">
                <a:ea typeface="Arial" charset="0"/>
                <a:cs typeface="Arial" charset="0"/>
              </a:rPr>
              <a:t>watch high-quality movies on a big </a:t>
            </a:r>
            <a:r>
              <a:rPr lang="en-US" sz="1600" dirty="0" smtClean="0">
                <a:ea typeface="Arial" charset="0"/>
                <a:cs typeface="Arial" charset="0"/>
              </a:rPr>
              <a:t>screen </a:t>
            </a:r>
            <a:r>
              <a:rPr lang="en-US" sz="1600" dirty="0">
                <a:ea typeface="Arial" charset="0"/>
                <a:cs typeface="Arial" charset="0"/>
              </a:rPr>
              <a:t>using</a:t>
            </a:r>
            <a:r>
              <a:rPr lang="en-US" sz="1600" dirty="0" smtClean="0">
                <a:ea typeface="Arial" charset="0"/>
                <a:cs typeface="Arial" charset="0"/>
              </a:rPr>
              <a:t> a </a:t>
            </a:r>
            <a:r>
              <a:rPr lang="en-US" sz="1600" dirty="0">
                <a:ea typeface="Arial" charset="0"/>
                <a:cs typeface="Arial" charset="0"/>
              </a:rPr>
              <a:t>mobile device serving as a gateway between a movie-streaming server via Cellular network and</a:t>
            </a:r>
            <a:r>
              <a:rPr lang="en-US" sz="1600" dirty="0" smtClean="0">
                <a:ea typeface="Arial" charset="0"/>
                <a:cs typeface="Arial" charset="0"/>
              </a:rPr>
              <a:t> home </a:t>
            </a:r>
            <a:r>
              <a:rPr lang="en-US" sz="1600" dirty="0">
                <a:ea typeface="Arial" charset="0"/>
                <a:cs typeface="Arial" charset="0"/>
              </a:rPr>
              <a:t>consumer electronic device via </a:t>
            </a:r>
            <a:r>
              <a:rPr lang="en-US" sz="1600" dirty="0" smtClean="0">
                <a:ea typeface="Arial" charset="0"/>
                <a:cs typeface="Arial" charset="0"/>
              </a:rPr>
              <a:t>Wireless Personal Access Network </a:t>
            </a:r>
            <a:r>
              <a:rPr lang="en-US" sz="1600" dirty="0">
                <a:ea typeface="Arial" charset="0"/>
                <a:cs typeface="Arial" charset="0"/>
              </a:rPr>
              <a:t>technologies. </a:t>
            </a:r>
          </a:p>
          <a:p>
            <a:pPr>
              <a:spcAft>
                <a:spcPts val="1200"/>
              </a:spcAft>
            </a:pPr>
            <a:r>
              <a:rPr lang="en-US" sz="1600" dirty="0">
                <a:ea typeface="Arial" charset="0"/>
                <a:cs typeface="Arial" charset="0"/>
              </a:rPr>
              <a:t>• The mobile phone or fixed gateway provides access to the global network</a:t>
            </a:r>
            <a:r>
              <a:rPr lang="en-US" sz="1600" dirty="0" smtClean="0">
                <a:ea typeface="Arial" charset="0"/>
                <a:cs typeface="Arial" charset="0"/>
              </a:rPr>
              <a:t> for devices that </a:t>
            </a:r>
            <a:r>
              <a:rPr lang="en-US" sz="1600" dirty="0">
                <a:ea typeface="Arial" charset="0"/>
                <a:cs typeface="Arial" charset="0"/>
              </a:rPr>
              <a:t>only have local area connectivity (e.g. </a:t>
            </a:r>
            <a:r>
              <a:rPr lang="en-US" sz="1600" dirty="0" err="1">
                <a:ea typeface="Arial" charset="0"/>
                <a:cs typeface="Arial" charset="0"/>
              </a:rPr>
              <a:t>WiFi</a:t>
            </a:r>
            <a:r>
              <a:rPr lang="en-US" sz="1600" dirty="0">
                <a:ea typeface="Arial" charset="0"/>
                <a:cs typeface="Arial" charset="0"/>
              </a:rPr>
              <a:t>, Bluetooth).</a:t>
            </a:r>
          </a:p>
        </p:txBody>
      </p:sp>
      <p:pic>
        <p:nvPicPr>
          <p:cNvPr id="20488" name="Picture 11" descr="cpns 7.pdf"/>
          <p:cNvPicPr>
            <a:picLocks noChangeAspect="1"/>
          </p:cNvPicPr>
          <p:nvPr/>
        </p:nvPicPr>
        <p:blipFill>
          <a:blip r:embed="rId3"/>
          <a:srcRect l="23334" t="41508" r="34167" b="22955"/>
          <a:stretch>
            <a:fillRect/>
          </a:stretch>
        </p:blipFill>
        <p:spPr bwMode="auto">
          <a:xfrm>
            <a:off x="1752600" y="3124200"/>
            <a:ext cx="5294313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9" name="TextBox 12"/>
          <p:cNvSpPr txBox="1">
            <a:spLocks noChangeArrowheads="1"/>
          </p:cNvSpPr>
          <p:nvPr/>
        </p:nvSpPr>
        <p:spPr bwMode="auto">
          <a:xfrm>
            <a:off x="3175000" y="6034088"/>
            <a:ext cx="36576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000" i="1" dirty="0"/>
              <a:t>Figure </a:t>
            </a:r>
            <a:r>
              <a:rPr lang="en-US" sz="1000" i="1" dirty="0" smtClean="0"/>
              <a:t>4: </a:t>
            </a:r>
            <a:r>
              <a:rPr lang="en-US" sz="1000" i="1" dirty="0"/>
              <a:t>CPNS</a:t>
            </a:r>
            <a:r>
              <a:rPr lang="en-US" sz="1000" i="1" dirty="0" smtClean="0"/>
              <a:t> Multimedia Content </a:t>
            </a:r>
            <a:r>
              <a:rPr lang="en-US" sz="1000" i="1" dirty="0"/>
              <a:t>Delivery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66725" y="855663"/>
            <a:ext cx="8229600" cy="563562"/>
          </a:xfrm>
        </p:spPr>
        <p:txBody>
          <a:bodyPr/>
          <a:lstStyle/>
          <a:p>
            <a:r>
              <a:rPr lang="en-US" sz="2800" baseline="30000" dirty="0" smtClean="0">
                <a:solidFill>
                  <a:srgbClr val="AE1F29"/>
                </a:solidFill>
                <a:ea typeface="Arial" charset="0"/>
                <a:cs typeface="Arial" charset="0"/>
              </a:rPr>
              <a:t>OMA CPNS Use Cases – </a:t>
            </a:r>
            <a:r>
              <a:rPr lang="en-US" sz="2800" baseline="30000" dirty="0" smtClean="0">
                <a:solidFill>
                  <a:srgbClr val="AE1F29"/>
                </a:solidFill>
                <a:ea typeface="Arial" charset="0"/>
                <a:cs typeface="Arial" charset="0"/>
              </a:rPr>
              <a:t>Multimedia Content Delivery</a:t>
            </a:r>
            <a:endParaRPr lang="en-GB" sz="2800" dirty="0"/>
          </a:p>
        </p:txBody>
      </p:sp>
      <p:grpSp>
        <p:nvGrpSpPr>
          <p:cNvPr id="10" name="Group 9"/>
          <p:cNvGrpSpPr/>
          <p:nvPr/>
        </p:nvGrpSpPr>
        <p:grpSpPr>
          <a:xfrm>
            <a:off x="260350" y="6356350"/>
            <a:ext cx="8632825" cy="365125"/>
            <a:chOff x="260350" y="6356350"/>
            <a:chExt cx="8632825" cy="365125"/>
          </a:xfrm>
        </p:grpSpPr>
        <p:pic>
          <p:nvPicPr>
            <p:cNvPr id="11" name="Picture 5" descr="bottom bar.psd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9875" y="6394449"/>
              <a:ext cx="8623300" cy="327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Footer Placeholder 7"/>
            <p:cNvSpPr txBox="1">
              <a:spLocks/>
            </p:cNvSpPr>
            <p:nvPr/>
          </p:nvSpPr>
          <p:spPr>
            <a:xfrm>
              <a:off x="260350" y="6356350"/>
              <a:ext cx="5759450" cy="365125"/>
            </a:xfrm>
            <a:prstGeom prst="rect">
              <a:avLst/>
            </a:prstGeom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8989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ＭＳ Ｐゴシック" charset="-128"/>
                </a:rPr>
                <a:t>OMA TP Workshop on Home Environment Services- Honolulu 2011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s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test.thmx</Template>
  <TotalTime>1728</TotalTime>
  <Words>1250</Words>
  <Application>Microsoft Office PowerPoint</Application>
  <PresentationFormat>On-screen Show (4:3)</PresentationFormat>
  <Paragraphs>143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test</vt:lpstr>
      <vt:lpstr>Slide 1</vt:lpstr>
      <vt:lpstr>Content</vt:lpstr>
      <vt:lpstr>Introduction</vt:lpstr>
      <vt:lpstr>What is CPNS?</vt:lpstr>
      <vt:lpstr>Where does CPNS fit in the Home Environment?</vt:lpstr>
      <vt:lpstr>Who are the main stakeholders of CPNS?</vt:lpstr>
      <vt:lpstr>Who benefits from CPNS? (cont.)</vt:lpstr>
      <vt:lpstr>OMA CPNS Use Cases – General</vt:lpstr>
      <vt:lpstr>OMA CPNS Use Cases – Multimedia Content Delivery</vt:lpstr>
      <vt:lpstr>OMA CPNS Use Cases – Multimedia Content Delivery (cont.)</vt:lpstr>
      <vt:lpstr>OMA CPNS Use Cases – In-Home Network</vt:lpstr>
      <vt:lpstr>OMA CPNS Use Cases – eHealth</vt:lpstr>
      <vt:lpstr>OMA CPNS Architecture Diagram</vt:lpstr>
      <vt:lpstr>Functional Modules</vt:lpstr>
      <vt:lpstr>Functional Modules (cont.)</vt:lpstr>
      <vt:lpstr>Market trends and main drivers for CPNS takeoff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 komin</dc:creator>
  <cp:lastModifiedBy>xkrasniqi</cp:lastModifiedBy>
  <cp:revision>203</cp:revision>
  <dcterms:created xsi:type="dcterms:W3CDTF">2010-11-15T08:08:54Z</dcterms:created>
  <dcterms:modified xsi:type="dcterms:W3CDTF">2011-02-01T14:28:44Z</dcterms:modified>
</cp:coreProperties>
</file>