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1"/>
  </p:notesMasterIdLst>
  <p:handoutMasterIdLst>
    <p:handoutMasterId r:id="rId12"/>
  </p:handoutMasterIdLst>
  <p:sldIdLst>
    <p:sldId id="293" r:id="rId2"/>
    <p:sldId id="318" r:id="rId3"/>
    <p:sldId id="319" r:id="rId4"/>
    <p:sldId id="328" r:id="rId5"/>
    <p:sldId id="321" r:id="rId6"/>
    <p:sldId id="323" r:id="rId7"/>
    <p:sldId id="329" r:id="rId8"/>
    <p:sldId id="325" r:id="rId9"/>
    <p:sldId id="327" r:id="rId10"/>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16" autoAdjust="0"/>
    <p:restoredTop sz="94672" autoAdjust="0"/>
  </p:normalViewPr>
  <p:slideViewPr>
    <p:cSldViewPr>
      <p:cViewPr varScale="1">
        <p:scale>
          <a:sx n="44" d="100"/>
          <a:sy n="44" d="100"/>
        </p:scale>
        <p:origin x="-1140" y="-10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Worksheet%20in%20OMA-TP-2010-0519-INP_WID_CAB%202%200_Socialization%20(WI%20Presentation)%20(2).ppt%20(Read-Only)%20(Compatibility%20Mode)"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roundedCorners val="1"/>
  <c:chart>
    <c:plotArea>
      <c:layout>
        <c:manualLayout>
          <c:layoutTarget val="inner"/>
          <c:xMode val="edge"/>
          <c:yMode val="edge"/>
          <c:x val="0.25441696113074286"/>
          <c:y val="4.5070484526964882E-2"/>
          <c:w val="0.67491166077738562"/>
          <c:h val="0.75774752110959775"/>
        </c:manualLayout>
      </c:layout>
      <c:barChart>
        <c:barDir val="bar"/>
        <c:grouping val="stacked"/>
        <c:ser>
          <c:idx val="0"/>
          <c:order val="0"/>
          <c:tx>
            <c:strRef>
              <c:f>'[Worksheet in OMA-TP-2010-0519-INP_WID_CAB 2 0_Socialization (WI Presentation) (2).ppt (Read-Only) (Compatibility Mode)]Sheet2'!$B$45</c:f>
              <c:strCache>
                <c:ptCount val="1"/>
                <c:pt idx="0">
                  <c:v>Begin</c:v>
                </c:pt>
              </c:strCache>
            </c:strRef>
          </c:tx>
          <c:spPr>
            <a:noFill/>
            <a:ln w="25400">
              <a:noFill/>
            </a:ln>
          </c:spPr>
          <c:cat>
            <c:strRef>
              <c:f>'[Worksheet in OMA-TP-2010-0519-INP_WID_CAB 2 0_Socialization (WI Presentation) (2).ppt (Read-Only) (Compatibility Mode)]Sheet2'!$A$46:$A$50</c:f>
              <c:strCache>
                <c:ptCount val="5"/>
                <c:pt idx="0">
                  <c:v>Approval phase</c:v>
                </c:pt>
                <c:pt idx="1">
                  <c:v>Development time to Candidate</c:v>
                </c:pt>
                <c:pt idx="2">
                  <c:v>TS</c:v>
                </c:pt>
                <c:pt idx="3">
                  <c:v>AD</c:v>
                </c:pt>
                <c:pt idx="4">
                  <c:v>RD</c:v>
                </c:pt>
              </c:strCache>
            </c:strRef>
          </c:cat>
          <c:val>
            <c:numRef>
              <c:f>'[Worksheet in OMA-TP-2010-0519-INP_WID_CAB 2 0_Socialization (WI Presentation) (2).ppt (Read-Only) (Compatibility Mode)]Sheet2'!$B$46:$B$50</c:f>
              <c:numCache>
                <c:formatCode>yyyy\-mm\-dd;@</c:formatCode>
                <c:ptCount val="5"/>
                <c:pt idx="0">
                  <c:v>40908</c:v>
                </c:pt>
                <c:pt idx="1">
                  <c:v>40575</c:v>
                </c:pt>
                <c:pt idx="2">
                  <c:v>40695</c:v>
                </c:pt>
                <c:pt idx="3">
                  <c:v>40634</c:v>
                </c:pt>
                <c:pt idx="4">
                  <c:v>40575</c:v>
                </c:pt>
              </c:numCache>
            </c:numRef>
          </c:val>
        </c:ser>
        <c:ser>
          <c:idx val="1"/>
          <c:order val="1"/>
          <c:tx>
            <c:strRef>
              <c:f>'[Worksheet in OMA-TP-2010-0519-INP_WID_CAB 2 0_Socialization (WI Presentation) (2).ppt (Read-Only) (Compatibility Mode)]Sheet2'!$C$45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'[Worksheet in OMA-TP-2010-0519-INP_WID_CAB 2 0_Socialization (WI Presentation) (2).ppt (Read-Only) (Compatibility Mode)]Sheet2'!$A$46:$A$50</c:f>
              <c:strCache>
                <c:ptCount val="5"/>
                <c:pt idx="0">
                  <c:v>Approval phase</c:v>
                </c:pt>
                <c:pt idx="1">
                  <c:v>Development time to Candidate</c:v>
                </c:pt>
                <c:pt idx="2">
                  <c:v>TS</c:v>
                </c:pt>
                <c:pt idx="3">
                  <c:v>AD</c:v>
                </c:pt>
                <c:pt idx="4">
                  <c:v>RD</c:v>
                </c:pt>
              </c:strCache>
            </c:strRef>
          </c:cat>
          <c:val>
            <c:numRef>
              <c:f>'[Worksheet in OMA-TP-2010-0519-INP_WID_CAB 2 0_Socialization (WI Presentation) (2).ppt (Read-Only) (Compatibility Mode)]Sheet2'!$C$46:$C$50</c:f>
              <c:numCache>
                <c:formatCode>General</c:formatCode>
                <c:ptCount val="5"/>
                <c:pt idx="0">
                  <c:v>214</c:v>
                </c:pt>
                <c:pt idx="1">
                  <c:v>333</c:v>
                </c:pt>
                <c:pt idx="2">
                  <c:v>122</c:v>
                </c:pt>
                <c:pt idx="3">
                  <c:v>122</c:v>
                </c:pt>
                <c:pt idx="4">
                  <c:v>120</c:v>
                </c:pt>
              </c:numCache>
            </c:numRef>
          </c:val>
        </c:ser>
        <c:gapWidth val="80"/>
        <c:overlap val="80"/>
        <c:axId val="64785024"/>
        <c:axId val="64831872"/>
      </c:barChart>
      <c:catAx>
        <c:axId val="64785024"/>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en-US"/>
          </a:p>
        </c:txPr>
        <c:crossAx val="64831872"/>
        <c:crosses val="autoZero"/>
        <c:auto val="1"/>
        <c:lblAlgn val="ctr"/>
        <c:lblOffset val="100"/>
        <c:tickLblSkip val="1"/>
        <c:tickMarkSkip val="1"/>
      </c:catAx>
      <c:valAx>
        <c:axId val="64831872"/>
        <c:scaling>
          <c:orientation val="minMax"/>
          <c:max val="40900"/>
          <c:min val="40580"/>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t>Month / Year</a:t>
                </a:r>
              </a:p>
            </c:rich>
          </c:tx>
          <c:layout>
            <c:manualLayout>
              <c:xMode val="edge"/>
              <c:yMode val="edge"/>
              <c:x val="0.51766784452296755"/>
              <c:y val="0.89014202802114561"/>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en-US"/>
          </a:p>
        </c:txPr>
        <c:crossAx val="64785024"/>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ltLang="zh-CN">
              <a:ea typeface="宋体" charset="-122"/>
            </a:endParaRP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ltLang="zh-CN">
              <a:ea typeface="宋体" charset="-122"/>
            </a:endParaRPr>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altLang="zh-CN" sz="1000" b="1">
                <a:ea typeface="宋体" charset="-122"/>
                <a:cs typeface="Times New Roman" pitchFamily="18" charset="0"/>
              </a:rPr>
              <a:t>© 2010 Open Mobile Alliance Ltd.  All Rights Reserved.</a:t>
            </a:r>
            <a:endParaRPr lang="en-US" altLang="zh-CN" sz="1000" b="1">
              <a:ea typeface="宋体" charset="-122"/>
              <a:cs typeface="Times New Roman" pitchFamily="18" charset="0"/>
            </a:endParaRPr>
          </a:p>
          <a:p>
            <a:pPr defTabSz="403225">
              <a:tabLst>
                <a:tab pos="5372100" algn="ctr"/>
                <a:tab pos="9182100" algn="r"/>
              </a:tabLst>
              <a:defRPr/>
            </a:pPr>
            <a:r>
              <a:rPr lang="en-US" altLang="zh-CN" sz="900" b="1">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cs typeface="Times New Roman" pitchFamily="18"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altLang="zh-CN" sz="1800" b="1" dirty="0" smtClean="0">
                <a:latin typeface="Arial Narrow" pitchFamily="34" charset="0"/>
                <a:ea typeface="宋体" charset="-122"/>
              </a:rPr>
              <a:t>OMA-TP-2011-0043</a:t>
            </a:r>
            <a:endParaRPr lang="en-US" altLang="zh-CN" sz="1800" b="1" dirty="0">
              <a:latin typeface="Arial Narrow" pitchFamily="34" charset="0"/>
              <a:ea typeface="宋体" charset="-122"/>
            </a:endParaRPr>
          </a:p>
        </p:txBody>
      </p:sp>
      <p:sp>
        <p:nvSpPr>
          <p:cNvPr id="186387" name="Rectangle 19"/>
          <p:cNvSpPr>
            <a:spLocks noChangeArrowheads="1"/>
          </p:cNvSpPr>
          <p:nvPr userDrawn="1"/>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zh-CN" sz="1800" b="1">
                <a:latin typeface="Arial Narrow" pitchFamily="34" charset="0"/>
                <a:ea typeface="宋体" charset="-122"/>
              </a:rPr>
              <a:t>Slide #</a:t>
            </a:r>
            <a:fld id="{94CC1B31-E127-4FA7-8E73-AC1FD44DF317}" type="slidenum">
              <a:rPr lang="en-US" altLang="zh-CN" sz="1800" b="1">
                <a:latin typeface="Arial Narrow" pitchFamily="34" charset="0"/>
                <a:ea typeface="宋体" charset="-122"/>
              </a:rPr>
              <a:pPr algn="r" defTabSz="403225">
                <a:tabLst>
                  <a:tab pos="5372100" algn="ctr"/>
                  <a:tab pos="9182100" algn="r"/>
                </a:tabLst>
                <a:defRPr/>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[OMA-Template-WIDpresentation-20100101-I]</a:t>
            </a:r>
            <a:endParaRPr lang="en-US" altLang="zh-CN" sz="1800" b="1">
              <a:latin typeface="Arial Narrow" pitchFamily="34" charset="0"/>
              <a:ea typeface="宋体" charset="-122"/>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Worksheet1.xls"/></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charset="-122"/>
              </a:rPr>
              <a:t>	Submitted To:	</a:t>
            </a:r>
            <a:r>
              <a:rPr lang="en-US" altLang="zh-CN" b="1" dirty="0" smtClean="0">
                <a:latin typeface="Tahoma" pitchFamily="34" charset="0"/>
                <a:ea typeface="宋体" charset="-122"/>
              </a:rPr>
              <a:t>REL</a:t>
            </a:r>
            <a:endParaRPr lang="en-US" altLang="zh-CN"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charset="-122"/>
              </a:rPr>
              <a:t>	Date:	01 December 2010 	</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Contact:	patrick.froeller@t-mobile.at</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Source: Deutsche Telekom, </a:t>
            </a:r>
            <a:r>
              <a:rPr lang="en-US" altLang="zh-CN" b="1" dirty="0" err="1">
                <a:latin typeface="Tahoma" pitchFamily="34" charset="0"/>
                <a:ea typeface="宋体" charset="-122"/>
              </a:rPr>
              <a:t>Huawei</a:t>
            </a:r>
            <a:r>
              <a:rPr lang="en-US" altLang="zh-CN" b="1" dirty="0">
                <a:latin typeface="Tahoma" pitchFamily="34" charset="0"/>
                <a:ea typeface="宋体" charset="-122"/>
              </a:rPr>
              <a:t>, Research In </a:t>
            </a:r>
            <a:r>
              <a:rPr lang="en-US" altLang="zh-CN" b="1" dirty="0" smtClean="0">
                <a:latin typeface="Tahoma" pitchFamily="34" charset="0"/>
                <a:ea typeface="宋体" charset="-122"/>
              </a:rPr>
              <a:t>Motion, Rogers Wireless</a:t>
            </a:r>
            <a:endParaRPr lang="en-US" altLang="zh-CN" b="1" dirty="0">
              <a:latin typeface="Tahoma" pitchFamily="34" charset="0"/>
              <a:ea typeface="宋体" charset="-122"/>
            </a:endParaRP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a:t>
            </a:r>
            <a:r>
              <a:rPr lang="en-US" sz="2000" dirty="0" smtClean="0"/>
              <a:t>TP-2011-0043-CAB_2.0_Socialization</a:t>
            </a:r>
            <a:r>
              <a:rPr lang="en-US" altLang="zh-CN" sz="2000" dirty="0" smtClean="0">
                <a:ea typeface="宋体" charset="-122"/>
              </a:rPr>
              <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dirty="0" smtClean="0">
                <a:ea typeface="宋体" charset="-122"/>
              </a:rPr>
              <a:t> </a:t>
            </a:r>
            <a:r>
              <a:rPr lang="en-US" altLang="zh-CN" sz="2400" dirty="0" smtClean="0">
                <a:ea typeface="宋体" charset="-122"/>
              </a:rPr>
              <a:t>Presentation of WID Information</a:t>
            </a:r>
            <a:r>
              <a:rPr lang="en-US" altLang="zh-CN" dirty="0" smtClean="0">
                <a:ea typeface="宋体" charset="-122"/>
              </a:rPr>
              <a:t/>
            </a:r>
            <a:br>
              <a:rPr lang="en-US" altLang="zh-CN" dirty="0" smtClean="0">
                <a:ea typeface="宋体" charset="-122"/>
              </a:rPr>
            </a:br>
            <a:r>
              <a:rPr lang="en-US" altLang="zh-CN" dirty="0" smtClean="0">
                <a:ea typeface="宋体" charset="-122"/>
              </a:rPr>
              <a:t>WID 0217 – CAB 2.0</a:t>
            </a: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altLang="zh-CN" sz="900">
                <a:ea typeface="宋体" charset="-122"/>
                <a:cs typeface="Times New Roman" pitchFamily="18" charset="0"/>
              </a:rPr>
              <a:t>USE OF THIS DOCUMENT BY NON-OMA MEMBERS IS SUBJECT TO ALL OF THE TERMS AND CONDITIONS OF THE USE AGREEMENT (located at </a:t>
            </a:r>
            <a:r>
              <a:rPr lang="en-GB" altLang="zh-CN" sz="900">
                <a:ea typeface="宋体" charset="-122"/>
                <a:cs typeface="Times New Roman" pitchFamily="18" charset="0"/>
                <a:hlinkClick r:id="rId4"/>
              </a:rPr>
              <a:t>http://www.openmobilealliance.org/UseAgreement.html</a:t>
            </a:r>
            <a:r>
              <a:rPr lang="en-GB"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GB" altLang="zh-CN" sz="900">
                <a:ea typeface="宋体" charset="-122"/>
                <a:cs typeface="Times New Roman" pitchFamily="18" charset="0"/>
              </a:rPr>
              <a:t>THIS DOCUMENT IS PROVIDED ON AN "AS IS" "AS AVAILABLE" AND "WITH ALL FAULTS" BASIS.</a:t>
            </a:r>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altLang="zh-CN" sz="900" b="1">
                <a:ea typeface="宋体" charset="-122"/>
                <a:cs typeface="Times New Roman" pitchFamily="18" charset="0"/>
              </a:rPr>
              <a:t>Intellectual Property Rights</a:t>
            </a:r>
          </a:p>
          <a:p>
            <a:pPr defTabSz="762000">
              <a:spcBef>
                <a:spcPct val="35000"/>
              </a:spcBef>
            </a:pPr>
            <a:r>
              <a:rPr lang="en-GB"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altLang="zh-CN" smtClean="0">
                <a:ea typeface="宋体" charset="-122"/>
              </a:rPr>
              <a:t>General information about the Work Item</a:t>
            </a:r>
          </a:p>
        </p:txBody>
      </p:sp>
      <p:sp>
        <p:nvSpPr>
          <p:cNvPr id="4099" name="Rectangle 7"/>
          <p:cNvSpPr>
            <a:spLocks noGrp="1" noChangeArrowheads="1"/>
          </p:cNvSpPr>
          <p:nvPr>
            <p:ph type="body" idx="1"/>
          </p:nvPr>
        </p:nvSpPr>
        <p:spPr/>
        <p:txBody>
          <a:bodyPr/>
          <a:lstStyle/>
          <a:p>
            <a:r>
              <a:rPr lang="en-GB" altLang="zh-CN" smtClean="0">
                <a:ea typeface="宋体" charset="-122"/>
              </a:rPr>
              <a:t>WID Information</a:t>
            </a:r>
          </a:p>
          <a:p>
            <a:pPr lvl="1"/>
            <a:r>
              <a:rPr lang="en-GB" altLang="zh-CN" smtClean="0">
                <a:ea typeface="宋体" charset="-122"/>
              </a:rPr>
              <a:t>WID 0217 –Converged Address Book 2.0</a:t>
            </a:r>
          </a:p>
          <a:p>
            <a:r>
              <a:rPr lang="en-GB" altLang="zh-CN" smtClean="0">
                <a:ea typeface="宋体" charset="-122"/>
              </a:rPr>
              <a:t>Short description</a:t>
            </a:r>
          </a:p>
          <a:p>
            <a:pPr lvl="1"/>
            <a:r>
              <a:rPr lang="en-GB" altLang="zh-CN" smtClean="0">
                <a:ea typeface="宋体" charset="-122"/>
              </a:rPr>
              <a:t>To enhance CAB 1.0 Enabler to address new market requirements.</a:t>
            </a:r>
          </a:p>
          <a:p>
            <a:r>
              <a:rPr lang="en-GB" altLang="zh-CN" smtClean="0">
                <a:ea typeface="宋体" charset="-122"/>
              </a:rPr>
              <a:t>WG Handling Proposal</a:t>
            </a:r>
          </a:p>
          <a:p>
            <a:pPr lvl="1"/>
            <a:r>
              <a:rPr lang="en-GB" altLang="zh-CN" smtClean="0">
                <a:ea typeface="宋体" charset="-122"/>
              </a:rPr>
              <a:t>COM-CAB</a:t>
            </a:r>
          </a:p>
          <a:p>
            <a:r>
              <a:rPr lang="en-GB" altLang="zh-CN" smtClean="0">
                <a:ea typeface="宋体" charset="-122"/>
              </a:rPr>
              <a:t>Status of WID socialisation:</a:t>
            </a:r>
          </a:p>
          <a:p>
            <a:pPr lvl="1"/>
            <a:r>
              <a:rPr lang="en-GB" altLang="zh-CN" smtClean="0">
                <a:ea typeface="宋体" charset="-122"/>
              </a:rPr>
              <a:t>Socialized with CAB, REQ, ARC, NWI, and TP</a:t>
            </a:r>
          </a:p>
          <a:p>
            <a:pPr lvl="1"/>
            <a:r>
              <a:rPr lang="en-GB" altLang="zh-CN" smtClean="0">
                <a:ea typeface="宋体" charset="-122"/>
              </a:rPr>
              <a:t>Collected feedback and seeking more support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altLang="zh-CN" smtClean="0">
                <a:ea typeface="宋体" charset="-122"/>
              </a:rPr>
              <a:t>Problem/Opportunity Statement -1/2</a:t>
            </a:r>
          </a:p>
        </p:txBody>
      </p:sp>
      <p:sp>
        <p:nvSpPr>
          <p:cNvPr id="5123" name="Rectangle 1029"/>
          <p:cNvSpPr>
            <a:spLocks noGrp="1" noChangeArrowheads="1"/>
          </p:cNvSpPr>
          <p:nvPr>
            <p:ph type="body" idx="1"/>
          </p:nvPr>
        </p:nvSpPr>
        <p:spPr>
          <a:xfrm>
            <a:off x="261938" y="1073150"/>
            <a:ext cx="8778875" cy="5383213"/>
          </a:xfrm>
        </p:spPr>
        <p:txBody>
          <a:bodyPr/>
          <a:lstStyle/>
          <a:p>
            <a:r>
              <a:rPr lang="en-GB" altLang="zh-CN" smtClean="0">
                <a:ea typeface="宋体" charset="-122"/>
              </a:rPr>
              <a:t>Architectural improvements to allow flexible deployments (e.g. DS vs. XDM), and simplified interaction model</a:t>
            </a:r>
            <a:endParaRPr lang="en-US" altLang="zh-CN" smtClean="0">
              <a:ea typeface="宋体" charset="-122"/>
            </a:endParaRPr>
          </a:p>
          <a:p>
            <a:r>
              <a:rPr lang="en-US" altLang="zh-CN" smtClean="0">
                <a:ea typeface="宋体" charset="-122"/>
              </a:rPr>
              <a:t>Address requirements from CAB 1.0 RD marked with “Future Release”</a:t>
            </a:r>
          </a:p>
          <a:p>
            <a:r>
              <a:rPr lang="en-GB" altLang="zh-CN" smtClean="0">
                <a:ea typeface="宋体" charset="-122"/>
              </a:rPr>
              <a:t>Enhance CAB 1.0 with new market requirements (e.g. RCS, new social networking features)</a:t>
            </a:r>
            <a:endParaRPr lang="en-US" altLang="zh-CN" smtClean="0">
              <a:ea typeface="宋体" charset="-122"/>
            </a:endParaRPr>
          </a:p>
          <a:p>
            <a:r>
              <a:rPr lang="en-GB" altLang="zh-CN" smtClean="0">
                <a:ea typeface="宋体" charset="-122"/>
              </a:rPr>
              <a:t>Enable re-use of CAB functionality in mobile social networks</a:t>
            </a:r>
            <a:endParaRPr lang="en-US" altLang="zh-CN" smtClean="0">
              <a:ea typeface="宋体" charset="-122"/>
            </a:endParaRPr>
          </a:p>
          <a:p>
            <a:r>
              <a:rPr lang="en-GB" altLang="zh-CN" smtClean="0">
                <a:ea typeface="宋体" charset="-122"/>
              </a:rPr>
              <a:t>Support for optimized use of wireless bandwidth</a:t>
            </a:r>
            <a:endParaRPr lang="en-US" altLang="zh-CN" smtClean="0">
              <a:ea typeface="宋体" charset="-122"/>
            </a:endParaRPr>
          </a:p>
          <a:p>
            <a:r>
              <a:rPr lang="en-GB" altLang="zh-CN" smtClean="0">
                <a:ea typeface="宋体" charset="-122"/>
              </a:rPr>
              <a:t>Enhance contact information data models (i.e. PCC and Address Book) to support new market requirements</a:t>
            </a:r>
          </a:p>
          <a:p>
            <a:r>
              <a:rPr lang="en-GB" altLang="zh-CN" smtClean="0">
                <a:ea typeface="宋体" charset="-122"/>
              </a:rPr>
              <a:t>Backwards compatibility with CAB 1.0 will be maintained</a:t>
            </a:r>
            <a:endParaRPr lang="en-US" altLang="zh-CN" smtClean="0">
              <a:ea typeface="宋体" charset="-122"/>
            </a:endParaRPr>
          </a:p>
          <a:p>
            <a:r>
              <a:rPr lang="en-GB" altLang="zh-CN" smtClean="0">
                <a:ea typeface="宋体" charset="-122"/>
              </a:rPr>
              <a:t>Mapping to legacy formats including vCard will be supported</a:t>
            </a:r>
            <a:endParaRPr lang="en-US" altLang="zh-CN" smtClean="0">
              <a:ea typeface="宋体"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zh-CN" smtClean="0">
                <a:ea typeface="宋体" charset="-122"/>
              </a:rPr>
              <a:t>Problem/Opportunity Statement -2/2</a:t>
            </a:r>
            <a:endParaRPr lang="en-US" altLang="zh-CN" smtClean="0">
              <a:ea typeface="宋体" charset="-122"/>
            </a:endParaRPr>
          </a:p>
        </p:txBody>
      </p:sp>
      <p:sp>
        <p:nvSpPr>
          <p:cNvPr id="6147" name="Content Placeholder 2"/>
          <p:cNvSpPr>
            <a:spLocks noGrp="1"/>
          </p:cNvSpPr>
          <p:nvPr>
            <p:ph idx="1"/>
          </p:nvPr>
        </p:nvSpPr>
        <p:spPr/>
        <p:txBody>
          <a:bodyPr/>
          <a:lstStyle/>
          <a:p>
            <a:r>
              <a:rPr lang="en-GB" altLang="zh-CN" smtClean="0">
                <a:ea typeface="宋体" charset="-122"/>
              </a:rPr>
              <a:t>Support for multiple address books (e.g. personal, enterprise)</a:t>
            </a:r>
            <a:endParaRPr lang="en-US" altLang="zh-CN" smtClean="0">
              <a:ea typeface="宋体" charset="-122"/>
            </a:endParaRPr>
          </a:p>
          <a:p>
            <a:r>
              <a:rPr lang="en-GB" altLang="zh-CN" smtClean="0">
                <a:ea typeface="宋体" charset="-122"/>
              </a:rPr>
              <a:t>Support for contextual information (e.g. access to recently accessed contacts, integration with other applications for improved user experience)</a:t>
            </a:r>
            <a:endParaRPr lang="en-US" altLang="zh-CN" smtClean="0">
              <a:ea typeface="宋体" charset="-122"/>
            </a:endParaRPr>
          </a:p>
          <a:p>
            <a:r>
              <a:rPr lang="en-GB" altLang="zh-CN" smtClean="0">
                <a:ea typeface="宋体" charset="-122"/>
              </a:rPr>
              <a:t>Service configuration mechanisms (e.g. allow aggregation of data from external sources) </a:t>
            </a:r>
            <a:endParaRPr lang="en-US" altLang="zh-CN" smtClean="0">
              <a:ea typeface="宋体" charset="-122"/>
            </a:endParaRPr>
          </a:p>
          <a:p>
            <a:endParaRPr lang="en-GB" altLang="zh-CN" smtClean="0">
              <a:ea typeface="宋体" charset="-122"/>
            </a:endParaRPr>
          </a:p>
          <a:p>
            <a:endParaRPr lang="en-US" altLang="zh-CN" smtClean="0">
              <a:ea typeface="宋体"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altLang="zh-CN" smtClean="0">
                <a:ea typeface="宋体" charset="-122"/>
              </a:rPr>
              <a:t>How OMA can help</a:t>
            </a:r>
          </a:p>
        </p:txBody>
      </p:sp>
      <p:sp>
        <p:nvSpPr>
          <p:cNvPr id="7171" name="Rectangle 5"/>
          <p:cNvSpPr>
            <a:spLocks noGrp="1" noChangeArrowheads="1"/>
          </p:cNvSpPr>
          <p:nvPr>
            <p:ph type="body" idx="1"/>
          </p:nvPr>
        </p:nvSpPr>
        <p:spPr/>
        <p:txBody>
          <a:bodyPr/>
          <a:lstStyle/>
          <a:p>
            <a:r>
              <a:rPr lang="en-GB" altLang="zh-CN" smtClean="0">
                <a:ea typeface="宋体" charset="-122"/>
              </a:rPr>
              <a:t>Utilize existing expertise in COM CAB and COM XDM to find the best solution.</a:t>
            </a:r>
          </a:p>
          <a:p>
            <a:endParaRPr lang="en-GB" altLang="zh-CN" smtClean="0">
              <a:ea typeface="宋体" charset="-122"/>
            </a:endParaRPr>
          </a:p>
          <a:p>
            <a:r>
              <a:rPr lang="en-GB" altLang="zh-CN" smtClean="0">
                <a:ea typeface="宋体" charset="-122"/>
              </a:rPr>
              <a:t>A new CAB 2.0 Enabler will be created</a:t>
            </a:r>
          </a:p>
          <a:p>
            <a:endParaRPr lang="en-GB" altLang="zh-CN" smtClean="0">
              <a:ea typeface="宋体" charset="-122"/>
            </a:endParaRPr>
          </a:p>
          <a:p>
            <a:r>
              <a:rPr lang="en-GB" altLang="zh-CN" smtClean="0">
                <a:ea typeface="宋体" charset="-122"/>
              </a:rPr>
              <a:t>Proposed to use fast track to skip the normal RD development; new requirements will be handled with CRs to existing CAB 1.0 RD.</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altLang="zh-CN" smtClean="0">
                <a:ea typeface="宋体" charset="-122"/>
              </a:rPr>
              <a:t>Impacts, relationships and dependencies</a:t>
            </a:r>
          </a:p>
        </p:txBody>
      </p:sp>
      <p:sp>
        <p:nvSpPr>
          <p:cNvPr id="8195" name="Rectangle 5"/>
          <p:cNvSpPr>
            <a:spLocks noGrp="1" noChangeArrowheads="1"/>
          </p:cNvSpPr>
          <p:nvPr>
            <p:ph type="body" idx="1"/>
          </p:nvPr>
        </p:nvSpPr>
        <p:spPr>
          <a:xfrm>
            <a:off x="261938" y="2914650"/>
            <a:ext cx="8778875" cy="2959100"/>
          </a:xfrm>
        </p:spPr>
        <p:txBody>
          <a:bodyPr/>
          <a:lstStyle/>
          <a:p>
            <a:r>
              <a:rPr lang="en-GB" altLang="zh-CN" smtClean="0">
                <a:ea typeface="宋体" charset="-122"/>
              </a:rPr>
              <a:t> The impacts to RD are potential market new requirements</a:t>
            </a:r>
          </a:p>
          <a:p>
            <a:r>
              <a:rPr lang="en-GB" altLang="zh-CN" smtClean="0">
                <a:ea typeface="宋体" charset="-122"/>
              </a:rPr>
              <a:t> AD will be impacted</a:t>
            </a:r>
          </a:p>
          <a:p>
            <a:r>
              <a:rPr lang="en-GB" altLang="zh-CN" smtClean="0">
                <a:ea typeface="宋体" charset="-122"/>
              </a:rPr>
              <a:t> IOT is expected once the CAB 2.0 becomes an Enabler</a:t>
            </a:r>
          </a:p>
          <a:p>
            <a:r>
              <a:rPr lang="en-GB" altLang="zh-CN" smtClean="0">
                <a:ea typeface="宋体" charset="-122"/>
              </a:rPr>
              <a:t> No impacts to charging, security and privacy expected.</a:t>
            </a:r>
          </a:p>
        </p:txBody>
      </p:sp>
      <p:pic>
        <p:nvPicPr>
          <p:cNvPr id="8196" name="Picture 4"/>
          <p:cNvPicPr>
            <a:picLocks noChangeAspect="1" noChangeArrowheads="1"/>
          </p:cNvPicPr>
          <p:nvPr/>
        </p:nvPicPr>
        <p:blipFill>
          <a:blip r:embed="rId3" cstate="print"/>
          <a:srcRect/>
          <a:stretch>
            <a:fillRect/>
          </a:stretch>
        </p:blipFill>
        <p:spPr bwMode="auto">
          <a:xfrm>
            <a:off x="0" y="1301750"/>
            <a:ext cx="9363075" cy="1049338"/>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idx="4294967295"/>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1033463" y="0"/>
          <a:ext cx="914400" cy="714375"/>
        </p:xfrm>
        <a:graphic>
          <a:graphicData uri="http://schemas.openxmlformats.org/presentationml/2006/ole">
            <p:oleObj spid="_x0000_s33794" name="Worksheet" showAsIcon="1" r:id="rId4" imgW="914400" imgH="714240" progId="Excel.Sheet.8">
              <p:embed/>
            </p:oleObj>
          </a:graphicData>
        </a:graphic>
      </p:graphicFrame>
      <p:graphicFrame>
        <p:nvGraphicFramePr>
          <p:cNvPr id="8" name="Chart 7"/>
          <p:cNvGraphicFramePr>
            <a:graphicFrameLocks/>
          </p:cNvGraphicFramePr>
          <p:nvPr/>
        </p:nvGraphicFramePr>
        <p:xfrm>
          <a:off x="3943350" y="3054350"/>
          <a:ext cx="5419725" cy="344805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Table 8"/>
          <p:cNvGraphicFramePr>
            <a:graphicFrameLocks noGrp="1"/>
          </p:cNvGraphicFramePr>
          <p:nvPr/>
        </p:nvGraphicFramePr>
        <p:xfrm>
          <a:off x="261937" y="1149350"/>
          <a:ext cx="3810001" cy="2314575"/>
        </p:xfrm>
        <a:graphic>
          <a:graphicData uri="http://schemas.openxmlformats.org/drawingml/2006/table">
            <a:tbl>
              <a:tblPr/>
              <a:tblGrid>
                <a:gridCol w="1777148"/>
                <a:gridCol w="882181"/>
                <a:gridCol w="287668"/>
                <a:gridCol w="287668"/>
                <a:gridCol w="287668"/>
                <a:gridCol w="287668"/>
              </a:tblGrid>
              <a:tr h="171450">
                <a:tc>
                  <a:txBody>
                    <a:bodyPr/>
                    <a:lstStyle/>
                    <a:p>
                      <a:pPr algn="l" fontAlgn="b"/>
                      <a:r>
                        <a:rPr 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0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r>
              <a:tr h="352425">
                <a:tc>
                  <a:txBody>
                    <a:bodyPr/>
                    <a:lstStyle/>
                    <a:p>
                      <a:pPr algn="l" fontAlgn="b"/>
                      <a:r>
                        <a:rPr 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161925">
                <a:tc>
                  <a:txBody>
                    <a:bodyPr/>
                    <a:lstStyle/>
                    <a:p>
                      <a:pPr algn="l" fontAlgn="b"/>
                      <a:r>
                        <a:rPr lang="en-US" sz="1000" b="1" i="0" u="none" strike="noStrike">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2011-02-01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61925">
                <a:tc>
                  <a:txBody>
                    <a:bodyPr/>
                    <a:lstStyle/>
                    <a:p>
                      <a:pPr algn="l" fontAlgn="b"/>
                      <a:r>
                        <a:rPr lang="en-US" sz="10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000" b="1" i="0" u="none" strike="noStrike">
                          <a:latin typeface="Arial"/>
                        </a:rPr>
                        <a:t>2011-04-01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RD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000" b="1" i="0" u="none" strike="noStrike">
                          <a:latin typeface="Arial"/>
                        </a:rPr>
                        <a:t>2011-04-15</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2011-06-01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2011-04-01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000" b="1" i="0" u="none" strike="noStrike">
                          <a:latin typeface="Arial"/>
                        </a:rPr>
                        <a:t>2011-06-01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2011-08-01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2011-06-01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2011-10-01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2011-12-31</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71450">
                <a:tc>
                  <a:txBody>
                    <a:bodyPr/>
                    <a:lstStyle/>
                    <a:p>
                      <a:pPr algn="l" fontAlgn="b"/>
                      <a:r>
                        <a:rPr lang="en-US" sz="1000" b="1" i="0" u="none" strike="noStrike">
                          <a:latin typeface="Arial"/>
                        </a:rPr>
                        <a:t>Enabler Approved</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2012-08-01</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dirty="0">
                          <a:latin typeface="Arial"/>
                        </a:rPr>
                        <a:t>18</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altLang="zh-CN" smtClean="0">
                <a:ea typeface="宋体" charset="-122"/>
              </a:rPr>
              <a:t>Supporting Companies</a:t>
            </a:r>
          </a:p>
        </p:txBody>
      </p:sp>
      <p:sp>
        <p:nvSpPr>
          <p:cNvPr id="9219" name="Rectangle 3"/>
          <p:cNvSpPr>
            <a:spLocks noGrp="1" noChangeArrowheads="1"/>
          </p:cNvSpPr>
          <p:nvPr>
            <p:ph type="body" sz="half" idx="1"/>
          </p:nvPr>
        </p:nvSpPr>
        <p:spPr>
          <a:xfrm>
            <a:off x="292100" y="1169988"/>
            <a:ext cx="5608638" cy="512762"/>
          </a:xfrm>
        </p:spPr>
        <p:txBody>
          <a:bodyPr/>
          <a:lstStyle/>
          <a:p>
            <a:r>
              <a:rPr lang="en-GB" altLang="zh-CN" sz="2200" smtClean="0">
                <a:ea typeface="宋体" charset="-122"/>
              </a:rPr>
              <a:t>The companies supporting this work item are:</a:t>
            </a:r>
          </a:p>
        </p:txBody>
      </p:sp>
      <p:graphicFrame>
        <p:nvGraphicFramePr>
          <p:cNvPr id="225343" name="Group 63"/>
          <p:cNvGraphicFramePr>
            <a:graphicFrameLocks noGrp="1"/>
          </p:cNvGraphicFramePr>
          <p:nvPr>
            <p:ph sz="half" idx="2"/>
          </p:nvPr>
        </p:nvGraphicFramePr>
        <p:xfrm>
          <a:off x="490538" y="1682750"/>
          <a:ext cx="8047037" cy="4805045"/>
        </p:xfrm>
        <a:graphic>
          <a:graphicData uri="http://schemas.openxmlformats.org/drawingml/2006/table">
            <a:tbl>
              <a:tblPr/>
              <a:tblGrid>
                <a:gridCol w="4198937"/>
                <a:gridCol w="3848100"/>
              </a:tblGrid>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1" i="0" u="none" strike="noStrike" cap="none" normalizeH="0" baseline="0" dirty="0" smtClean="0">
                          <a:ln>
                            <a:noFill/>
                          </a:ln>
                          <a:solidFill>
                            <a:srgbClr val="000066"/>
                          </a:solidFill>
                          <a:effectLst/>
                          <a:latin typeface="Arial Narrow" pitchFamily="34" charset="0"/>
                          <a:ea typeface="宋体" charset="-122"/>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1" i="0" u="none" strike="noStrike" cap="none" normalizeH="0" baseline="0" smtClean="0">
                          <a:ln>
                            <a:noFill/>
                          </a:ln>
                          <a:solidFill>
                            <a:srgbClr val="000066"/>
                          </a:solidFill>
                          <a:effectLst/>
                          <a:latin typeface="Arial Narrow" pitchFamily="34" charset="0"/>
                          <a:ea typeface="宋体" charset="-122"/>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800000"/>
                          </a:solidFill>
                          <a:effectLst/>
                          <a:latin typeface="Arial Narrow" pitchFamily="34" charset="0"/>
                          <a:ea typeface="宋体" charset="-122"/>
                        </a:rPr>
                        <a:t>Deutsche Telecom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800000"/>
                          </a:solidFill>
                          <a:effectLst/>
                          <a:latin typeface="Arial Narrow" pitchFamily="34" charset="0"/>
                          <a:ea typeface="宋体" charset="-122"/>
                        </a:rPr>
                        <a:t>Full member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65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800000"/>
                          </a:solidFill>
                          <a:effectLst/>
                          <a:latin typeface="Arial Narrow" pitchFamily="34" charset="0"/>
                          <a:ea typeface="宋体" charset="-122"/>
                        </a:rPr>
                        <a:t>Huawei</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Full member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65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Research in Motion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Sponsor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83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Rogers Wireless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Full member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9852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GB" altLang="zh-CN" smtClean="0">
                <a:ea typeface="宋体" charset="-122"/>
              </a:rPr>
              <a:t>Proposed Resources</a:t>
            </a:r>
          </a:p>
        </p:txBody>
      </p:sp>
      <p:sp>
        <p:nvSpPr>
          <p:cNvPr id="10243" name="Rectangle 3"/>
          <p:cNvSpPr>
            <a:spLocks noGrp="1" noChangeArrowheads="1"/>
          </p:cNvSpPr>
          <p:nvPr>
            <p:ph type="body" sz="half" idx="4294967295"/>
          </p:nvPr>
        </p:nvSpPr>
        <p:spPr>
          <a:xfrm>
            <a:off x="292100" y="996950"/>
            <a:ext cx="8732838" cy="512763"/>
          </a:xfrm>
        </p:spPr>
        <p:txBody>
          <a:bodyPr/>
          <a:lstStyle/>
          <a:p>
            <a:r>
              <a:rPr lang="en-GB" altLang="zh-CN" sz="2200" smtClean="0">
                <a:ea typeface="宋体" charset="-122"/>
              </a:rPr>
              <a:t>The companies supporting this work item are proposing the following resources:</a:t>
            </a:r>
          </a:p>
        </p:txBody>
      </p:sp>
      <p:graphicFrame>
        <p:nvGraphicFramePr>
          <p:cNvPr id="10283" name="Group 43"/>
          <p:cNvGraphicFramePr>
            <a:graphicFrameLocks noGrp="1"/>
          </p:cNvGraphicFramePr>
          <p:nvPr>
            <p:ph sz="half" idx="4294967295"/>
          </p:nvPr>
        </p:nvGraphicFramePr>
        <p:xfrm>
          <a:off x="261938" y="1454150"/>
          <a:ext cx="8047037" cy="429768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1" i="0" u="none" strike="noStrike" cap="none" normalizeH="0" baseline="0" smtClean="0">
                          <a:ln>
                            <a:noFill/>
                          </a:ln>
                          <a:solidFill>
                            <a:srgbClr val="000066"/>
                          </a:solidFill>
                          <a:effectLst/>
                          <a:latin typeface="Arial Narrow" pitchFamily="34" charset="0"/>
                          <a:ea typeface="宋体" charset="-122"/>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1" i="0" u="none" strike="noStrike" cap="none" normalizeH="0" baseline="0" smtClean="0">
                          <a:ln>
                            <a:noFill/>
                          </a:ln>
                          <a:solidFill>
                            <a:srgbClr val="000066"/>
                          </a:solidFill>
                          <a:effectLst/>
                          <a:latin typeface="Arial Narrow" pitchFamily="34" charset="0"/>
                          <a:ea typeface="宋体" charset="-122"/>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27</TotalTime>
  <Pages>15</Pages>
  <Words>659</Words>
  <Application>Microsoft Office PowerPoint</Application>
  <PresentationFormat>Custom</PresentationFormat>
  <Paragraphs>154</Paragraphs>
  <Slides>9</Slides>
  <Notes>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1" baseType="lpstr">
      <vt:lpstr>OMA Template</vt:lpstr>
      <vt:lpstr>Worksheet</vt:lpstr>
      <vt:lpstr>OMA-TP-2011-0043-CAB_2.0_Socialization   Presentation of WID Information WID 0217 – CAB 2.0</vt:lpstr>
      <vt:lpstr>General information about the Work Item</vt:lpstr>
      <vt:lpstr>Problem/Opportunity Statement -1/2</vt:lpstr>
      <vt:lpstr>Problem/Opportunity Statement -2/2</vt:lpstr>
      <vt:lpstr>How OMA can help</vt:lpstr>
      <vt:lpstr>Impacts, relationships and dependencies</vt:lpstr>
      <vt:lpstr>Proposed Timeline</vt:lpstr>
      <vt:lpstr>Supporting Companies</vt:lpstr>
      <vt:lpstr>Proposed Resources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user</cp:lastModifiedBy>
  <cp:revision>348</cp:revision>
  <cp:lastPrinted>1999-04-27T06:51:51Z</cp:lastPrinted>
  <dcterms:created xsi:type="dcterms:W3CDTF">2002-03-19T14:05:12Z</dcterms:created>
  <dcterms:modified xsi:type="dcterms:W3CDTF">2011-01-27T14:07:43Z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1295961043</vt:lpwstr>
  </property>
</Properties>
</file>