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67" r:id="rId2"/>
    <p:sldId id="284" r:id="rId3"/>
    <p:sldId id="280" r:id="rId4"/>
    <p:sldId id="271" r:id="rId5"/>
    <p:sldId id="274" r:id="rId6"/>
    <p:sldId id="281" r:id="rId7"/>
    <p:sldId id="282" r:id="rId8"/>
    <p:sldId id="283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20" autoAdjust="0"/>
    <p:restoredTop sz="99752" autoAdjust="0"/>
  </p:normalViewPr>
  <p:slideViewPr>
    <p:cSldViewPr snapToObjects="1">
      <p:cViewPr varScale="1">
        <p:scale>
          <a:sx n="120" d="100"/>
          <a:sy n="120" d="100"/>
        </p:scale>
        <p:origin x="-55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printerSettings" Target="printerSettings/printerSettings1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>
    <p:zoom dir="in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>
    <p:zoom dir="in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6863" y="228600"/>
            <a:ext cx="2074862" cy="6096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2275" y="228600"/>
            <a:ext cx="6072188" cy="6096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>
    <p:zoom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>
    <p:zoom dir="in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>
    <p:zoom dir="in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2275" y="1143000"/>
            <a:ext cx="4073525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4073525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>
    <p:zoom dir="in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>
    <p:zoom dir="in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>
    <p:zoom dir="in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>
    <p:zoom dir="in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>
    <p:zoom dir="in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>
    <p:zoom dir="in"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22275" y="228600"/>
            <a:ext cx="827087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7173913" y="6124575"/>
            <a:ext cx="1592262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0" fontAlgn="auto" hangingPunct="0">
              <a:spcBef>
                <a:spcPct val="25000"/>
              </a:spcBef>
              <a:spcAft>
                <a:spcPts val="0"/>
              </a:spcAft>
              <a:buClr>
                <a:srgbClr val="000066"/>
              </a:buClr>
              <a:buFontTx/>
              <a:buChar char="•"/>
              <a:defRPr/>
            </a:pPr>
            <a:endParaRPr lang="en-US">
              <a:latin typeface="Tahoma" pitchFamily="-111" charset="0"/>
              <a:ea typeface="+mn-ea"/>
              <a:cs typeface="+mn-cs"/>
            </a:endParaRPr>
          </a:p>
        </p:txBody>
      </p:sp>
      <p:sp>
        <p:nvSpPr>
          <p:cNvPr id="1028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22275" y="1143000"/>
            <a:ext cx="8299450" cy="5181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pic>
        <p:nvPicPr>
          <p:cNvPr id="1029" name="Picture 6" descr="Picture in Transforming WAPF Into OMA 20020313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385050" y="6172200"/>
            <a:ext cx="1646238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Line 8"/>
          <p:cNvSpPr>
            <a:spLocks noChangeShapeType="1"/>
          </p:cNvSpPr>
          <p:nvPr/>
        </p:nvSpPr>
        <p:spPr bwMode="auto">
          <a:xfrm>
            <a:off x="422275" y="914400"/>
            <a:ext cx="8299450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>
            <a:prstShdw prst="shdw17" dist="17961" dir="2700000">
              <a:schemeClr val="hlink">
                <a:gamma/>
                <a:shade val="60000"/>
                <a:invGamma/>
                <a:alpha val="74998"/>
              </a:schemeClr>
            </a:prstShdw>
          </a:effectLst>
        </p:spPr>
        <p:txBody>
          <a:bodyPr>
            <a:prstTxWarp prst="textNoShape">
              <a:avLst/>
            </a:prstTxWarp>
          </a:bodyPr>
          <a:lstStyle/>
          <a:p>
            <a:pPr eaLnBrk="0" fontAlgn="auto" hangingPunct="0">
              <a:spcBef>
                <a:spcPct val="25000"/>
              </a:spcBef>
              <a:spcAft>
                <a:spcPts val="0"/>
              </a:spcAft>
              <a:buClr>
                <a:srgbClr val="000066"/>
              </a:buClr>
              <a:buFontTx/>
              <a:buChar char="•"/>
              <a:defRPr/>
            </a:pPr>
            <a:endParaRPr lang="en-US">
              <a:latin typeface="Tahoma" pitchFamily="-111" charset="0"/>
              <a:ea typeface="+mn-ea"/>
              <a:cs typeface="+mn-cs"/>
            </a:endParaRPr>
          </a:p>
        </p:txBody>
      </p:sp>
      <p:sp>
        <p:nvSpPr>
          <p:cNvPr id="8201" name="Line 9"/>
          <p:cNvSpPr>
            <a:spLocks noChangeShapeType="1"/>
          </p:cNvSpPr>
          <p:nvPr/>
        </p:nvSpPr>
        <p:spPr bwMode="auto">
          <a:xfrm>
            <a:off x="422275" y="914400"/>
            <a:ext cx="8299450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>
            <a:prstShdw prst="shdw17" dist="17961" dir="2700000">
              <a:schemeClr val="hlink">
                <a:gamma/>
                <a:shade val="60000"/>
                <a:invGamma/>
                <a:alpha val="74998"/>
              </a:schemeClr>
            </a:prstShdw>
          </a:effectLst>
        </p:spPr>
        <p:txBody>
          <a:bodyPr>
            <a:prstTxWarp prst="textNoShape">
              <a:avLst/>
            </a:prstTxWarp>
          </a:bodyPr>
          <a:lstStyle/>
          <a:p>
            <a:pPr eaLnBrk="0" fontAlgn="auto" hangingPunct="0">
              <a:spcBef>
                <a:spcPct val="25000"/>
              </a:spcBef>
              <a:spcAft>
                <a:spcPts val="0"/>
              </a:spcAft>
              <a:buClr>
                <a:srgbClr val="000066"/>
              </a:buClr>
              <a:buFontTx/>
              <a:buChar char="•"/>
              <a:defRPr/>
            </a:pPr>
            <a:endParaRPr lang="en-US">
              <a:latin typeface="Tahoma" pitchFamily="-111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xmlns:p14="http://schemas.microsoft.com/office/powerpoint/2010/main">
    <p:zoom dir="in"/>
  </p:transition>
  <p:txStyles>
    <p:titleStyle>
      <a:lvl1pPr algn="ctr" defTabSz="7620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+mj-lt"/>
          <a:ea typeface="ＭＳ Ｐゴシック" pitchFamily="-111" charset="-128"/>
          <a:cs typeface="ＭＳ Ｐゴシック" pitchFamily="-111" charset="-128"/>
        </a:defRPr>
      </a:lvl1pPr>
      <a:lvl2pPr algn="ctr" defTabSz="7620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-111" charset="0"/>
          <a:ea typeface="ＭＳ Ｐゴシック" pitchFamily="-111" charset="-128"/>
          <a:cs typeface="ＭＳ Ｐゴシック" pitchFamily="-111" charset="-128"/>
        </a:defRPr>
      </a:lvl2pPr>
      <a:lvl3pPr algn="ctr" defTabSz="7620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-111" charset="0"/>
          <a:ea typeface="ＭＳ Ｐゴシック" pitchFamily="-111" charset="-128"/>
          <a:cs typeface="ＭＳ Ｐゴシック" pitchFamily="-111" charset="-128"/>
        </a:defRPr>
      </a:lvl3pPr>
      <a:lvl4pPr algn="ctr" defTabSz="7620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-111" charset="0"/>
          <a:ea typeface="ＭＳ Ｐゴシック" pitchFamily="-111" charset="-128"/>
          <a:cs typeface="ＭＳ Ｐゴシック" pitchFamily="-111" charset="-128"/>
        </a:defRPr>
      </a:lvl4pPr>
      <a:lvl5pPr algn="ctr" defTabSz="7620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-111" charset="0"/>
          <a:ea typeface="ＭＳ Ｐゴシック" pitchFamily="-111" charset="-128"/>
          <a:cs typeface="ＭＳ Ｐゴシック" pitchFamily="-111" charset="-128"/>
        </a:defRPr>
      </a:lvl5pPr>
      <a:lvl6pPr marL="457200" algn="ctr" defTabSz="7620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-111" charset="0"/>
        </a:defRPr>
      </a:lvl6pPr>
      <a:lvl7pPr marL="914400" algn="ctr" defTabSz="7620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-111" charset="0"/>
        </a:defRPr>
      </a:lvl7pPr>
      <a:lvl8pPr marL="1371600" algn="ctr" defTabSz="7620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-111" charset="0"/>
        </a:defRPr>
      </a:lvl8pPr>
      <a:lvl9pPr marL="1828800" algn="ctr" defTabSz="7620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-111" charset="0"/>
        </a:defRPr>
      </a:lvl9pPr>
    </p:titleStyle>
    <p:bodyStyle>
      <a:lvl1pPr marL="280988" indent="-280988" algn="l" defTabSz="762000" rtl="0" eaLnBrk="1" fontAlgn="base" hangingPunct="1">
        <a:spcBef>
          <a:spcPct val="25000"/>
        </a:spcBef>
        <a:spcAft>
          <a:spcPct val="0"/>
        </a:spcAft>
        <a:buClr>
          <a:srgbClr val="000066"/>
        </a:buClr>
        <a:buChar char="•"/>
        <a:defRPr sz="2800">
          <a:solidFill>
            <a:srgbClr val="000066"/>
          </a:solidFill>
          <a:latin typeface="+mn-lt"/>
          <a:ea typeface="ＭＳ Ｐゴシック" pitchFamily="-111" charset="-128"/>
          <a:cs typeface="ＭＳ Ｐゴシック" pitchFamily="-111" charset="-128"/>
        </a:defRPr>
      </a:lvl1pPr>
      <a:lvl2pPr marL="666750" indent="-195263" algn="l" defTabSz="762000" rtl="0" eaLnBrk="1" fontAlgn="base" hangingPunct="1">
        <a:spcBef>
          <a:spcPct val="25000"/>
        </a:spcBef>
        <a:spcAft>
          <a:spcPct val="0"/>
        </a:spcAft>
        <a:buClr>
          <a:srgbClr val="660033"/>
        </a:buClr>
        <a:buSzPct val="75000"/>
        <a:buChar char="•"/>
        <a:defRPr sz="2400">
          <a:solidFill>
            <a:srgbClr val="660033"/>
          </a:solidFill>
          <a:latin typeface="+mn-lt"/>
          <a:ea typeface="ＭＳ Ｐゴシック" pitchFamily="-111" charset="-128"/>
        </a:defRPr>
      </a:lvl2pPr>
      <a:lvl3pPr marL="1147763" indent="-195263" algn="l" defTabSz="762000" rtl="0" eaLnBrk="1" fontAlgn="base" hangingPunct="1">
        <a:spcBef>
          <a:spcPct val="25000"/>
        </a:spcBef>
        <a:spcAft>
          <a:spcPct val="0"/>
        </a:spcAft>
        <a:buClr>
          <a:srgbClr val="003300"/>
        </a:buClr>
        <a:buSzPct val="75000"/>
        <a:buChar char="•"/>
        <a:defRPr sz="2000">
          <a:solidFill>
            <a:srgbClr val="003300"/>
          </a:solidFill>
          <a:latin typeface="+mn-lt"/>
          <a:ea typeface="ＭＳ Ｐゴシック" pitchFamily="-111" charset="-128"/>
        </a:defRPr>
      </a:lvl3pPr>
      <a:lvl4pPr marL="1804988" indent="-277813" algn="l" defTabSz="762000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rgbClr val="0066FF"/>
          </a:solidFill>
          <a:latin typeface="Rotis Sans Serif for Nokia" charset="0"/>
          <a:ea typeface="ＭＳ Ｐゴシック" pitchFamily="-111" charset="-128"/>
        </a:defRPr>
      </a:lvl4pPr>
      <a:lvl5pPr marL="2286000" indent="-280988" algn="l" defTabSz="762000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FF33CC"/>
          </a:solidFill>
          <a:latin typeface="Rotis Sans Serif for Nokia" charset="0"/>
          <a:ea typeface="ＭＳ Ｐゴシック" pitchFamily="-111" charset="-128"/>
        </a:defRPr>
      </a:lvl5pPr>
      <a:lvl6pPr marL="2743200" indent="-280988" algn="l" defTabSz="762000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FF33CC"/>
          </a:solidFill>
          <a:latin typeface="Rotis Sans Serif for Nokia" charset="0"/>
          <a:ea typeface="ＭＳ Ｐゴシック" pitchFamily="-111" charset="-128"/>
        </a:defRPr>
      </a:lvl6pPr>
      <a:lvl7pPr marL="3200400" indent="-280988" algn="l" defTabSz="762000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FF33CC"/>
          </a:solidFill>
          <a:latin typeface="Rotis Sans Serif for Nokia" charset="0"/>
          <a:ea typeface="ＭＳ Ｐゴシック" pitchFamily="-111" charset="-128"/>
        </a:defRPr>
      </a:lvl7pPr>
      <a:lvl8pPr marL="3657600" indent="-280988" algn="l" defTabSz="762000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FF33CC"/>
          </a:solidFill>
          <a:latin typeface="Rotis Sans Serif for Nokia" charset="0"/>
          <a:ea typeface="ＭＳ Ｐゴシック" pitchFamily="-111" charset="-128"/>
        </a:defRPr>
      </a:lvl8pPr>
      <a:lvl9pPr marL="4114800" indent="-280988" algn="l" defTabSz="762000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FF33CC"/>
          </a:solidFill>
          <a:latin typeface="Rotis Sans Serif for Nokia" charset="0"/>
          <a:ea typeface="ＭＳ Ｐゴシック" pitchFamily="-111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Board Chairman’s </a:t>
            </a:r>
            <a:r>
              <a:rPr lang="en-US" dirty="0"/>
              <a:t>r</a:t>
            </a:r>
            <a:r>
              <a:rPr lang="en-US" dirty="0" smtClean="0"/>
              <a:t>eport to TP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1800" dirty="0" smtClean="0"/>
              <a:t>New York, USA</a:t>
            </a:r>
            <a:r>
              <a:rPr lang="en-US" sz="1800" dirty="0"/>
              <a:t/>
            </a:r>
            <a:br>
              <a:rPr lang="en-US" sz="1800" dirty="0"/>
            </a:br>
            <a:r>
              <a:rPr lang="en-US" sz="1800" dirty="0" smtClean="0"/>
              <a:t>13</a:t>
            </a:r>
            <a:r>
              <a:rPr lang="en-US" sz="1800" baseline="30000" dirty="0" smtClean="0"/>
              <a:t>th</a:t>
            </a:r>
            <a:r>
              <a:rPr lang="en-US" sz="1800" dirty="0" smtClean="0"/>
              <a:t> July, 2012</a:t>
            </a:r>
            <a:endParaRPr lang="en-US" sz="1800" dirty="0"/>
          </a:p>
        </p:txBody>
      </p:sp>
    </p:spTree>
  </p:cSld>
  <p:clrMapOvr>
    <a:masterClrMapping/>
  </p:clrMapOvr>
  <p:transition xmlns:p14="http://schemas.microsoft.com/office/powerpoint/2010/main">
    <p:zoom dir="in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228600"/>
            <a:ext cx="8534400" cy="685800"/>
          </a:xfrm>
        </p:spPr>
        <p:txBody>
          <a:bodyPr/>
          <a:lstStyle/>
          <a:p>
            <a:r>
              <a:rPr lang="en-US" sz="3200" dirty="0" smtClean="0"/>
              <a:t>Contents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275" y="914400"/>
            <a:ext cx="8299450" cy="5334000"/>
          </a:xfrm>
        </p:spPr>
        <p:txBody>
          <a:bodyPr/>
          <a:lstStyle/>
          <a:p>
            <a:pPr>
              <a:buFontTx/>
              <a:buChar char="•"/>
              <a:defRPr/>
            </a:pPr>
            <a:r>
              <a:rPr lang="en-GB" sz="2400" dirty="0" smtClean="0"/>
              <a:t>Marketing Director &amp; Communications Director</a:t>
            </a:r>
            <a:endParaRPr lang="en-GB" sz="2400" dirty="0"/>
          </a:p>
          <a:p>
            <a:pPr>
              <a:buFontTx/>
              <a:buChar char="•"/>
              <a:defRPr/>
            </a:pPr>
            <a:r>
              <a:rPr lang="en-GB" sz="2400" dirty="0" smtClean="0"/>
              <a:t>Machine to Machine</a:t>
            </a:r>
            <a:endParaRPr lang="en-GB" sz="2400" dirty="0"/>
          </a:p>
          <a:p>
            <a:pPr>
              <a:defRPr/>
            </a:pPr>
            <a:r>
              <a:rPr lang="en-GB" sz="2400" dirty="0" smtClean="0"/>
              <a:t>Workshops and </a:t>
            </a:r>
            <a:r>
              <a:rPr lang="en-GB" sz="2400" dirty="0" err="1" smtClean="0"/>
              <a:t>DemoDays</a:t>
            </a: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2012 Speaking Events</a:t>
            </a:r>
          </a:p>
          <a:p>
            <a:pPr>
              <a:defRPr/>
            </a:pPr>
            <a:r>
              <a:rPr lang="en-GB" sz="2400" dirty="0" smtClean="0"/>
              <a:t>OMA IOP</a:t>
            </a:r>
          </a:p>
          <a:p>
            <a:pPr>
              <a:defRPr/>
            </a:pPr>
            <a:r>
              <a:rPr lang="en-GB" sz="2400" dirty="0" smtClean="0"/>
              <a:t>10 </a:t>
            </a:r>
            <a:r>
              <a:rPr lang="en-GB" sz="2400" dirty="0"/>
              <a:t>year </a:t>
            </a:r>
            <a:r>
              <a:rPr lang="en-GB" sz="2400" dirty="0" smtClean="0"/>
              <a:t>anniversary</a:t>
            </a:r>
            <a:endParaRPr lang="en-GB" sz="2400" dirty="0"/>
          </a:p>
          <a:p>
            <a:pPr>
              <a:defRPr/>
            </a:pPr>
            <a:endParaRPr lang="en-GB" sz="2400" dirty="0"/>
          </a:p>
          <a:p>
            <a:pPr>
              <a:buFontTx/>
              <a:buChar char="•"/>
              <a:defRPr/>
            </a:pPr>
            <a:endParaRPr lang="en-GB" sz="2400" dirty="0"/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72514307"/>
      </p:ext>
    </p:extLst>
  </p:cSld>
  <p:clrMapOvr>
    <a:masterClrMapping/>
  </p:clrMapOvr>
  <p:transition xmlns:p14="http://schemas.microsoft.com/office/powerpoint/2010/main">
    <p:zoom dir="in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350 Gary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8250" y="914400"/>
            <a:ext cx="3943350" cy="5257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228600"/>
            <a:ext cx="8534400" cy="685800"/>
          </a:xfrm>
        </p:spPr>
        <p:txBody>
          <a:bodyPr/>
          <a:lstStyle/>
          <a:p>
            <a:r>
              <a:rPr lang="en-US" sz="3200" dirty="0" smtClean="0"/>
              <a:t>Marketing Director</a:t>
            </a:r>
            <a:br>
              <a:rPr lang="en-US" sz="3200" dirty="0" smtClean="0"/>
            </a:br>
            <a:r>
              <a:rPr lang="en-US" sz="3200" dirty="0" smtClean="0"/>
              <a:t>&amp; Communication Director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274" y="914400"/>
            <a:ext cx="8416927" cy="5334000"/>
          </a:xfrm>
        </p:spPr>
        <p:txBody>
          <a:bodyPr/>
          <a:lstStyle/>
          <a:p>
            <a:r>
              <a:rPr lang="en-GB" sz="2400" dirty="0" smtClean="0"/>
              <a:t>Marketing </a:t>
            </a:r>
            <a:r>
              <a:rPr lang="en-GB" sz="2400" dirty="0" smtClean="0"/>
              <a:t>Director (MD)</a:t>
            </a:r>
          </a:p>
          <a:p>
            <a:pPr lvl="1"/>
            <a:r>
              <a:rPr lang="en-US" sz="2000" dirty="0" err="1" smtClean="0"/>
              <a:t>Eshwar</a:t>
            </a:r>
            <a:r>
              <a:rPr lang="en-US" sz="2000" dirty="0" smtClean="0"/>
              <a:t> </a:t>
            </a:r>
            <a:r>
              <a:rPr lang="en-US" sz="2000" dirty="0" err="1"/>
              <a:t>Pittampalli</a:t>
            </a:r>
            <a:endParaRPr lang="en-US" sz="2000" dirty="0"/>
          </a:p>
          <a:p>
            <a:r>
              <a:rPr lang="en-GB" sz="2400" dirty="0" smtClean="0"/>
              <a:t>Communications </a:t>
            </a:r>
            <a:r>
              <a:rPr lang="en-GB" sz="2400" dirty="0" smtClean="0"/>
              <a:t>Director (CD)</a:t>
            </a:r>
          </a:p>
          <a:p>
            <a:pPr lvl="1"/>
            <a:r>
              <a:rPr lang="en-GB" sz="2000" dirty="0" smtClean="0"/>
              <a:t>Elizabeth </a:t>
            </a:r>
            <a:r>
              <a:rPr lang="en-GB" sz="2000" dirty="0"/>
              <a:t>Rose</a:t>
            </a:r>
          </a:p>
          <a:p>
            <a:endParaRPr lang="en-GB" sz="2400" dirty="0" smtClean="0"/>
          </a:p>
          <a:p>
            <a:r>
              <a:rPr lang="en-GB" sz="2400" dirty="0" smtClean="0"/>
              <a:t>Integrating </a:t>
            </a:r>
            <a:r>
              <a:rPr lang="en-GB" sz="2400" dirty="0" smtClean="0"/>
              <a:t>MD &amp; CD </a:t>
            </a:r>
            <a:r>
              <a:rPr lang="en-GB" sz="2400" dirty="0" smtClean="0"/>
              <a:t>into </a:t>
            </a:r>
            <a:r>
              <a:rPr lang="en-GB" sz="2400" dirty="0" smtClean="0"/>
              <a:t>OMA</a:t>
            </a:r>
            <a:endParaRPr lang="en-GB" sz="1600" dirty="0" smtClean="0"/>
          </a:p>
          <a:p>
            <a:pPr lvl="1"/>
            <a:r>
              <a:rPr lang="en-GB" sz="2000" dirty="0"/>
              <a:t>r</a:t>
            </a:r>
            <a:r>
              <a:rPr lang="en-GB" sz="2000" dirty="0" smtClean="0"/>
              <a:t>efining goals and objectives</a:t>
            </a:r>
          </a:p>
          <a:p>
            <a:pPr lvl="1"/>
            <a:r>
              <a:rPr lang="en-GB" sz="2000" dirty="0"/>
              <a:t>a</a:t>
            </a:r>
            <a:r>
              <a:rPr lang="en-GB" sz="2000" dirty="0" smtClean="0"/>
              <a:t>lready engaged</a:t>
            </a:r>
          </a:p>
          <a:p>
            <a:pPr lvl="1"/>
            <a:r>
              <a:rPr lang="en-GB" sz="2000" dirty="0" smtClean="0"/>
              <a:t>Working with TP &amp; WG Officers</a:t>
            </a:r>
          </a:p>
          <a:p>
            <a:pPr lvl="1"/>
            <a:r>
              <a:rPr lang="en-GB" sz="2000" dirty="0" smtClean="0"/>
              <a:t>taking over previous roles of </a:t>
            </a:r>
            <a:r>
              <a:rPr lang="en-GB" sz="2000" dirty="0" err="1" smtClean="0"/>
              <a:t>Agilis</a:t>
            </a:r>
            <a:endParaRPr lang="en-GB" sz="2000" dirty="0" smtClean="0"/>
          </a:p>
          <a:p>
            <a:pPr lvl="1"/>
            <a:endParaRPr lang="en-GB" sz="2000" dirty="0" smtClean="0"/>
          </a:p>
          <a:p>
            <a:r>
              <a:rPr lang="en-GB" sz="2400" dirty="0" smtClean="0"/>
              <a:t>Investing in OMA’s future</a:t>
            </a:r>
          </a:p>
        </p:txBody>
      </p:sp>
    </p:spTree>
    <p:extLst>
      <p:ext uri="{BB962C8B-B14F-4D97-AF65-F5344CB8AC3E}">
        <p14:creationId xmlns:p14="http://schemas.microsoft.com/office/powerpoint/2010/main" val="3214121035"/>
      </p:ext>
    </p:extLst>
  </p:cSld>
  <p:clrMapOvr>
    <a:masterClrMapping/>
  </p:clrMapOvr>
  <p:transition xmlns:p14="http://schemas.microsoft.com/office/powerpoint/2010/main">
    <p:zoom dir="in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336 Gary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8200"/>
            <a:ext cx="9144000" cy="533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Machine to Machine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274" y="914400"/>
            <a:ext cx="8493126" cy="5181600"/>
          </a:xfrm>
        </p:spPr>
        <p:txBody>
          <a:bodyPr/>
          <a:lstStyle/>
          <a:p>
            <a:r>
              <a:rPr lang="en-US" sz="2400" b="1" dirty="0" smtClean="0">
                <a:solidFill>
                  <a:srgbClr val="FFFFFF"/>
                </a:solidFill>
              </a:rPr>
              <a:t>2011: OMA </a:t>
            </a:r>
            <a:r>
              <a:rPr lang="en-US" sz="2400" b="1" dirty="0" smtClean="0">
                <a:solidFill>
                  <a:srgbClr val="FFFFFF"/>
                </a:solidFill>
              </a:rPr>
              <a:t>Board identified M2M as </a:t>
            </a:r>
            <a:r>
              <a:rPr lang="en-US" sz="2400" b="1" dirty="0" smtClean="0">
                <a:solidFill>
                  <a:srgbClr val="FFFFFF"/>
                </a:solidFill>
              </a:rPr>
              <a:t>strategic topic</a:t>
            </a:r>
          </a:p>
          <a:p>
            <a:r>
              <a:rPr lang="en-US" sz="2400" b="1" dirty="0" smtClean="0">
                <a:solidFill>
                  <a:srgbClr val="FFFFFF"/>
                </a:solidFill>
              </a:rPr>
              <a:t>OMA </a:t>
            </a:r>
            <a:r>
              <a:rPr lang="en-US" sz="2400" b="1" dirty="0" smtClean="0">
                <a:solidFill>
                  <a:srgbClr val="FFFFFF"/>
                </a:solidFill>
              </a:rPr>
              <a:t>has key </a:t>
            </a:r>
            <a:r>
              <a:rPr lang="en-US" sz="2400" b="1" dirty="0" smtClean="0">
                <a:solidFill>
                  <a:srgbClr val="FFFFFF"/>
                </a:solidFill>
              </a:rPr>
              <a:t> assets </a:t>
            </a:r>
            <a:r>
              <a:rPr lang="en-US" sz="2400" b="1" dirty="0" smtClean="0">
                <a:solidFill>
                  <a:srgbClr val="FFFFFF"/>
                </a:solidFill>
              </a:rPr>
              <a:t>and </a:t>
            </a:r>
            <a:r>
              <a:rPr lang="en-US" sz="2400" b="1" dirty="0" smtClean="0">
                <a:solidFill>
                  <a:srgbClr val="FFFFFF"/>
                </a:solidFill>
              </a:rPr>
              <a:t>skill</a:t>
            </a:r>
            <a:endParaRPr lang="en-US" sz="2400" b="1" dirty="0">
              <a:solidFill>
                <a:srgbClr val="FFFFFF"/>
              </a:solidFill>
            </a:endParaRPr>
          </a:p>
          <a:p>
            <a:pPr lvl="1"/>
            <a:r>
              <a:rPr lang="en-US" sz="2000" b="1" dirty="0" smtClean="0">
                <a:solidFill>
                  <a:srgbClr val="FFFFFF"/>
                </a:solidFill>
              </a:rPr>
              <a:t>DM, CPNS, LW M2M protocol, </a:t>
            </a:r>
            <a:r>
              <a:rPr lang="en-US" sz="2000" b="1" dirty="0" err="1" smtClean="0">
                <a:solidFill>
                  <a:srgbClr val="FFFFFF"/>
                </a:solidFill>
              </a:rPr>
              <a:t>OpenCMAPI</a:t>
            </a:r>
            <a:r>
              <a:rPr lang="en-US" sz="2000" b="1" dirty="0" smtClean="0">
                <a:solidFill>
                  <a:srgbClr val="FFFFFF"/>
                </a:solidFill>
              </a:rPr>
              <a:t>, M2M MO Classification…</a:t>
            </a:r>
          </a:p>
          <a:p>
            <a:pPr lvl="6"/>
            <a:endParaRPr lang="en-US" sz="1200" b="1" dirty="0" smtClean="0">
              <a:solidFill>
                <a:srgbClr val="FFFFFF"/>
              </a:solidFill>
            </a:endParaRPr>
          </a:p>
          <a:p>
            <a:r>
              <a:rPr lang="en-US" sz="2400" b="1" dirty="0">
                <a:solidFill>
                  <a:srgbClr val="FFFFFF"/>
                </a:solidFill>
              </a:rPr>
              <a:t>New industry </a:t>
            </a:r>
            <a:r>
              <a:rPr lang="en-US" sz="2400" b="1" dirty="0" err="1">
                <a:solidFill>
                  <a:srgbClr val="FFFFFF"/>
                </a:solidFill>
              </a:rPr>
              <a:t>organisation</a:t>
            </a:r>
            <a:r>
              <a:rPr lang="en-US" sz="2400" b="1" dirty="0">
                <a:solidFill>
                  <a:srgbClr val="FFFFFF"/>
                </a:solidFill>
              </a:rPr>
              <a:t> being </a:t>
            </a:r>
            <a:r>
              <a:rPr lang="en-US" sz="2400" b="1" dirty="0" smtClean="0">
                <a:solidFill>
                  <a:srgbClr val="FFFFFF"/>
                </a:solidFill>
              </a:rPr>
              <a:t>created</a:t>
            </a:r>
          </a:p>
          <a:p>
            <a:pPr lvl="1"/>
            <a:r>
              <a:rPr lang="en-US" sz="2000" b="1" dirty="0" smtClean="0">
                <a:solidFill>
                  <a:srgbClr val="FFFFFF"/>
                </a:solidFill>
              </a:rPr>
              <a:t>oneM2M</a:t>
            </a:r>
          </a:p>
          <a:p>
            <a:pPr lvl="1"/>
            <a:r>
              <a:rPr lang="en-US" sz="2000" b="1" dirty="0">
                <a:solidFill>
                  <a:srgbClr val="FFFFFF"/>
                </a:solidFill>
              </a:rPr>
              <a:t>f</a:t>
            </a:r>
            <a:r>
              <a:rPr lang="en-US" sz="2000" b="1" dirty="0" smtClean="0">
                <a:solidFill>
                  <a:srgbClr val="FFFFFF"/>
                </a:solidFill>
              </a:rPr>
              <a:t>ormal </a:t>
            </a:r>
            <a:r>
              <a:rPr lang="en-US" sz="2000" b="1" dirty="0" smtClean="0">
                <a:solidFill>
                  <a:srgbClr val="FFFFFF"/>
                </a:solidFill>
              </a:rPr>
              <a:t>signing 24</a:t>
            </a:r>
            <a:r>
              <a:rPr lang="en-US" sz="2000" b="1" baseline="30000" dirty="0" smtClean="0">
                <a:solidFill>
                  <a:srgbClr val="FFFFFF"/>
                </a:solidFill>
              </a:rPr>
              <a:t>th</a:t>
            </a:r>
            <a:r>
              <a:rPr lang="en-US" sz="2000" b="1" dirty="0" smtClean="0">
                <a:solidFill>
                  <a:srgbClr val="FFFFFF"/>
                </a:solidFill>
              </a:rPr>
              <a:t> July</a:t>
            </a:r>
          </a:p>
          <a:p>
            <a:pPr lvl="6"/>
            <a:endParaRPr lang="en-US" b="1" dirty="0">
              <a:solidFill>
                <a:srgbClr val="FFFFFF"/>
              </a:solidFill>
            </a:endParaRPr>
          </a:p>
          <a:p>
            <a:r>
              <a:rPr lang="en-US" sz="2400" b="1" dirty="0" smtClean="0">
                <a:solidFill>
                  <a:srgbClr val="FFFFFF"/>
                </a:solidFill>
              </a:rPr>
              <a:t>OMA Board decision</a:t>
            </a:r>
          </a:p>
          <a:p>
            <a:pPr lvl="1"/>
            <a:r>
              <a:rPr lang="en-US" sz="2000" b="1" dirty="0" smtClean="0">
                <a:solidFill>
                  <a:srgbClr val="FFFFFF"/>
                </a:solidFill>
              </a:rPr>
              <a:t>OMA Board </a:t>
            </a:r>
            <a:r>
              <a:rPr lang="en-US" sz="2000" b="1" dirty="0" smtClean="0">
                <a:solidFill>
                  <a:srgbClr val="FFFFFF"/>
                </a:solidFill>
              </a:rPr>
              <a:t>agrees </a:t>
            </a:r>
            <a:r>
              <a:rPr lang="en-US" sz="2000" b="1" dirty="0" smtClean="0">
                <a:solidFill>
                  <a:srgbClr val="FFFFFF"/>
                </a:solidFill>
              </a:rPr>
              <a:t>to </a:t>
            </a:r>
            <a:r>
              <a:rPr lang="en-US" sz="2000" b="1" dirty="0" smtClean="0">
                <a:solidFill>
                  <a:srgbClr val="FFFFFF"/>
                </a:solidFill>
              </a:rPr>
              <a:t>apply for oneM2M membership</a:t>
            </a:r>
          </a:p>
          <a:p>
            <a:pPr lvl="1"/>
            <a:r>
              <a:rPr lang="en-US" sz="2000" b="1" dirty="0" smtClean="0">
                <a:solidFill>
                  <a:srgbClr val="FFFFFF"/>
                </a:solidFill>
              </a:rPr>
              <a:t>OMA </a:t>
            </a:r>
            <a:r>
              <a:rPr lang="en-US" sz="2000" b="1" dirty="0" smtClean="0">
                <a:solidFill>
                  <a:srgbClr val="FFFFFF"/>
                </a:solidFill>
              </a:rPr>
              <a:t>presentation </a:t>
            </a:r>
            <a:r>
              <a:rPr lang="en-US" sz="2000" b="1" dirty="0" smtClean="0">
                <a:solidFill>
                  <a:srgbClr val="FFFFFF"/>
                </a:solidFill>
              </a:rPr>
              <a:t>at </a:t>
            </a:r>
            <a:r>
              <a:rPr lang="en-US" sz="2000" b="1" dirty="0" smtClean="0">
                <a:solidFill>
                  <a:srgbClr val="FFFFFF"/>
                </a:solidFill>
              </a:rPr>
              <a:t>oneM2M formal signing event</a:t>
            </a:r>
          </a:p>
          <a:p>
            <a:pPr lvl="1"/>
            <a:r>
              <a:rPr lang="en-US" sz="2000" b="1" dirty="0" smtClean="0">
                <a:solidFill>
                  <a:srgbClr val="FFFFFF"/>
                </a:solidFill>
              </a:rPr>
              <a:t>OMA has major expertise and technologies to offer in support of M2M devices and services</a:t>
            </a:r>
            <a:endParaRPr lang="en-US" sz="20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421294"/>
      </p:ext>
    </p:extLst>
  </p:cSld>
  <p:clrMapOvr>
    <a:masterClrMapping/>
  </p:clrMapOvr>
  <p:transition xmlns:p14="http://schemas.microsoft.com/office/powerpoint/2010/main">
    <p:zoom dir="in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hoto Demo Seth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00"/>
            <a:ext cx="9144000" cy="533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Workshops &amp; </a:t>
            </a:r>
            <a:r>
              <a:rPr lang="en-US" dirty="0" err="1" smtClean="0"/>
              <a:t>DemoDays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733800"/>
            <a:ext cx="5562600" cy="2286000"/>
          </a:xfrm>
        </p:spPr>
        <p:txBody>
          <a:bodyPr/>
          <a:lstStyle/>
          <a:p>
            <a:pPr lvl="1"/>
            <a:endParaRPr lang="en-US" sz="2000" b="1" dirty="0">
              <a:solidFill>
                <a:schemeClr val="bg1"/>
              </a:solidFill>
            </a:endParaRPr>
          </a:p>
          <a:p>
            <a:r>
              <a:rPr lang="en-US" sz="2400" b="1" dirty="0" smtClean="0">
                <a:solidFill>
                  <a:schemeClr val="bg1"/>
                </a:solidFill>
              </a:rPr>
              <a:t>Future Workshops &amp; </a:t>
            </a:r>
            <a:r>
              <a:rPr lang="en-US" sz="2400" b="1" dirty="0" err="1" smtClean="0">
                <a:solidFill>
                  <a:schemeClr val="bg1"/>
                </a:solidFill>
              </a:rPr>
              <a:t>DemoDays</a:t>
            </a:r>
            <a:endParaRPr lang="en-US" sz="2400" b="1" dirty="0">
              <a:solidFill>
                <a:schemeClr val="bg1"/>
              </a:solidFill>
            </a:endParaRPr>
          </a:p>
          <a:p>
            <a:pPr lvl="1"/>
            <a:r>
              <a:rPr lang="en-US" sz="2000" b="1" dirty="0" smtClean="0">
                <a:solidFill>
                  <a:schemeClr val="bg1"/>
                </a:solidFill>
              </a:rPr>
              <a:t>The Board Officers are promoting a continuous </a:t>
            </a:r>
            <a:r>
              <a:rPr lang="en-US" sz="2000" b="1" dirty="0" err="1" smtClean="0">
                <a:solidFill>
                  <a:schemeClr val="bg1"/>
                </a:solidFill>
              </a:rPr>
              <a:t>programme</a:t>
            </a:r>
            <a:r>
              <a:rPr lang="en-US" sz="2000" b="1" dirty="0" smtClean="0">
                <a:solidFill>
                  <a:schemeClr val="bg1"/>
                </a:solidFill>
              </a:rPr>
              <a:t> of workshops at most future meetings</a:t>
            </a:r>
          </a:p>
          <a:p>
            <a:pPr lvl="1"/>
            <a:r>
              <a:rPr lang="en-US" sz="2000" b="1" dirty="0" smtClean="0">
                <a:solidFill>
                  <a:schemeClr val="bg1"/>
                </a:solidFill>
              </a:rPr>
              <a:t>Board Strategic Planning Committee in support</a:t>
            </a:r>
            <a:endParaRPr lang="en-US" sz="2000" b="1" dirty="0">
              <a:solidFill>
                <a:schemeClr val="bg1"/>
              </a:solidFill>
            </a:endParaRPr>
          </a:p>
          <a:p>
            <a:pPr lvl="1"/>
            <a:endParaRPr lang="en-US" sz="2000" b="1" dirty="0">
              <a:solidFill>
                <a:schemeClr val="bg1"/>
              </a:solidFill>
            </a:endParaRPr>
          </a:p>
          <a:p>
            <a:pPr lvl="1"/>
            <a:endParaRPr lang="en-US" b="1" dirty="0">
              <a:solidFill>
                <a:schemeClr val="bg1"/>
              </a:solidFill>
            </a:endParaRPr>
          </a:p>
          <a:p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0" y="1752600"/>
            <a:ext cx="5943600" cy="2133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280988" indent="-280988" algn="l" defTabSz="762000" rtl="0" eaLnBrk="1" fontAlgn="base" hangingPunct="1">
              <a:spcBef>
                <a:spcPct val="25000"/>
              </a:spcBef>
              <a:spcAft>
                <a:spcPct val="0"/>
              </a:spcAft>
              <a:buClr>
                <a:srgbClr val="000066"/>
              </a:buClr>
              <a:buChar char="•"/>
              <a:defRPr sz="2800">
                <a:solidFill>
                  <a:srgbClr val="000066"/>
                </a:solidFill>
                <a:latin typeface="+mn-lt"/>
                <a:ea typeface="ＭＳ Ｐゴシック" pitchFamily="-111" charset="-128"/>
                <a:cs typeface="ＭＳ Ｐゴシック" pitchFamily="-111" charset="-128"/>
              </a:defRPr>
            </a:lvl1pPr>
            <a:lvl2pPr marL="666750" indent="-195263" algn="l" defTabSz="762000" rtl="0" eaLnBrk="1" fontAlgn="base" hangingPunct="1">
              <a:spcBef>
                <a:spcPct val="25000"/>
              </a:spcBef>
              <a:spcAft>
                <a:spcPct val="0"/>
              </a:spcAft>
              <a:buClr>
                <a:srgbClr val="660033"/>
              </a:buClr>
              <a:buSzPct val="75000"/>
              <a:buChar char="•"/>
              <a:defRPr sz="2400">
                <a:solidFill>
                  <a:srgbClr val="660033"/>
                </a:solidFill>
                <a:latin typeface="+mn-lt"/>
                <a:ea typeface="ＭＳ Ｐゴシック" pitchFamily="-111" charset="-128"/>
              </a:defRPr>
            </a:lvl2pPr>
            <a:lvl3pPr marL="1147763" indent="-195263" algn="l" defTabSz="762000" rtl="0" eaLnBrk="1" fontAlgn="base" hangingPunct="1">
              <a:spcBef>
                <a:spcPct val="25000"/>
              </a:spcBef>
              <a:spcAft>
                <a:spcPct val="0"/>
              </a:spcAft>
              <a:buClr>
                <a:srgbClr val="003300"/>
              </a:buClr>
              <a:buSzPct val="75000"/>
              <a:buChar char="•"/>
              <a:defRPr sz="2000">
                <a:solidFill>
                  <a:srgbClr val="003300"/>
                </a:solidFill>
                <a:latin typeface="+mn-lt"/>
                <a:ea typeface="ＭＳ Ｐゴシック" pitchFamily="-111" charset="-128"/>
              </a:defRPr>
            </a:lvl3pPr>
            <a:lvl4pPr marL="1804988" indent="-277813" algn="l" defTabSz="762000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rgbClr val="0066FF"/>
                </a:solidFill>
                <a:latin typeface="Rotis Sans Serif for Nokia" charset="0"/>
                <a:ea typeface="ＭＳ Ｐゴシック" pitchFamily="-111" charset="-128"/>
              </a:defRPr>
            </a:lvl4pPr>
            <a:lvl5pPr marL="2286000" indent="-280988" algn="l" defTabSz="762000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FF33CC"/>
                </a:solidFill>
                <a:latin typeface="Rotis Sans Serif for Nokia" charset="0"/>
                <a:ea typeface="ＭＳ Ｐゴシック" pitchFamily="-111" charset="-128"/>
              </a:defRPr>
            </a:lvl5pPr>
            <a:lvl6pPr marL="2743200" indent="-280988" algn="l" defTabSz="762000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FF33CC"/>
                </a:solidFill>
                <a:latin typeface="Rotis Sans Serif for Nokia" charset="0"/>
                <a:ea typeface="ＭＳ Ｐゴシック" pitchFamily="-111" charset="-128"/>
              </a:defRPr>
            </a:lvl6pPr>
            <a:lvl7pPr marL="3200400" indent="-280988" algn="l" defTabSz="762000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FF33CC"/>
                </a:solidFill>
                <a:latin typeface="Rotis Sans Serif for Nokia" charset="0"/>
                <a:ea typeface="ＭＳ Ｐゴシック" pitchFamily="-111" charset="-128"/>
              </a:defRPr>
            </a:lvl7pPr>
            <a:lvl8pPr marL="3657600" indent="-280988" algn="l" defTabSz="762000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FF33CC"/>
                </a:solidFill>
                <a:latin typeface="Rotis Sans Serif for Nokia" charset="0"/>
                <a:ea typeface="ＭＳ Ｐゴシック" pitchFamily="-111" charset="-128"/>
              </a:defRPr>
            </a:lvl8pPr>
            <a:lvl9pPr marL="4114800" indent="-280988" algn="l" defTabSz="762000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FF33CC"/>
                </a:solidFill>
                <a:latin typeface="Rotis Sans Serif for Nokia" charset="0"/>
                <a:ea typeface="ＭＳ Ｐゴシック" pitchFamily="-111" charset="-128"/>
              </a:defRPr>
            </a:lvl9pPr>
          </a:lstStyle>
          <a:p>
            <a:r>
              <a:rPr lang="en-US" sz="2400" b="1" dirty="0" smtClean="0">
                <a:solidFill>
                  <a:schemeClr val="bg1"/>
                </a:solidFill>
              </a:rPr>
              <a:t>Messaging Workshop &amp; </a:t>
            </a:r>
            <a:r>
              <a:rPr lang="en-US" sz="2400" b="1" dirty="0" err="1" smtClean="0">
                <a:solidFill>
                  <a:schemeClr val="bg1"/>
                </a:solidFill>
              </a:rPr>
              <a:t>DemoDay</a:t>
            </a:r>
            <a:endParaRPr lang="en-US" sz="2400" b="1" dirty="0" smtClean="0">
              <a:solidFill>
                <a:schemeClr val="bg1"/>
              </a:solidFill>
            </a:endParaRPr>
          </a:p>
          <a:p>
            <a:pPr lvl="1"/>
            <a:r>
              <a:rPr lang="en-US" sz="2000" b="1" dirty="0" smtClean="0">
                <a:solidFill>
                  <a:schemeClr val="bg1"/>
                </a:solidFill>
              </a:rPr>
              <a:t>Excellent Workshop and </a:t>
            </a:r>
            <a:r>
              <a:rPr lang="en-US" sz="2000" b="1" dirty="0" err="1" smtClean="0">
                <a:solidFill>
                  <a:schemeClr val="bg1"/>
                </a:solidFill>
              </a:rPr>
              <a:t>DemoDay</a:t>
            </a:r>
            <a:endParaRPr lang="en-US" sz="2000" b="1" dirty="0" smtClean="0">
              <a:solidFill>
                <a:schemeClr val="bg1"/>
              </a:solidFill>
            </a:endParaRPr>
          </a:p>
          <a:p>
            <a:pPr lvl="1"/>
            <a:r>
              <a:rPr lang="en-US" sz="2000" b="1" dirty="0" smtClean="0">
                <a:solidFill>
                  <a:schemeClr val="bg1"/>
                </a:solidFill>
              </a:rPr>
              <a:t>External Guests, invited speakers and demonstrators</a:t>
            </a:r>
          </a:p>
          <a:p>
            <a:pPr lvl="1"/>
            <a:r>
              <a:rPr lang="en-US" sz="2000" b="1" dirty="0" smtClean="0">
                <a:solidFill>
                  <a:schemeClr val="bg1"/>
                </a:solidFill>
              </a:rPr>
              <a:t>Demonstrating OMA’s expertise and members’ innovations</a:t>
            </a:r>
          </a:p>
          <a:p>
            <a:pPr lvl="7"/>
            <a:endParaRPr lang="en-US" sz="1200" b="1" dirty="0" smtClean="0">
              <a:solidFill>
                <a:schemeClr val="bg1"/>
              </a:solidFill>
            </a:endParaRPr>
          </a:p>
          <a:p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5410200" y="2667000"/>
            <a:ext cx="3733800" cy="2209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280988" indent="-280988" algn="l" defTabSz="762000" rtl="0" eaLnBrk="1" fontAlgn="base" hangingPunct="1">
              <a:spcBef>
                <a:spcPct val="25000"/>
              </a:spcBef>
              <a:spcAft>
                <a:spcPct val="0"/>
              </a:spcAft>
              <a:buClr>
                <a:srgbClr val="000066"/>
              </a:buClr>
              <a:buChar char="•"/>
              <a:defRPr sz="2800">
                <a:solidFill>
                  <a:srgbClr val="000066"/>
                </a:solidFill>
                <a:latin typeface="+mn-lt"/>
                <a:ea typeface="ＭＳ Ｐゴシック" pitchFamily="-111" charset="-128"/>
                <a:cs typeface="ＭＳ Ｐゴシック" pitchFamily="-111" charset="-128"/>
              </a:defRPr>
            </a:lvl1pPr>
            <a:lvl2pPr marL="666750" indent="-195263" algn="l" defTabSz="762000" rtl="0" eaLnBrk="1" fontAlgn="base" hangingPunct="1">
              <a:spcBef>
                <a:spcPct val="25000"/>
              </a:spcBef>
              <a:spcAft>
                <a:spcPct val="0"/>
              </a:spcAft>
              <a:buClr>
                <a:srgbClr val="660033"/>
              </a:buClr>
              <a:buSzPct val="75000"/>
              <a:buChar char="•"/>
              <a:defRPr sz="2400">
                <a:solidFill>
                  <a:srgbClr val="660033"/>
                </a:solidFill>
                <a:latin typeface="+mn-lt"/>
                <a:ea typeface="ＭＳ Ｐゴシック" pitchFamily="-111" charset="-128"/>
              </a:defRPr>
            </a:lvl2pPr>
            <a:lvl3pPr marL="1147763" indent="-195263" algn="l" defTabSz="762000" rtl="0" eaLnBrk="1" fontAlgn="base" hangingPunct="1">
              <a:spcBef>
                <a:spcPct val="25000"/>
              </a:spcBef>
              <a:spcAft>
                <a:spcPct val="0"/>
              </a:spcAft>
              <a:buClr>
                <a:srgbClr val="003300"/>
              </a:buClr>
              <a:buSzPct val="75000"/>
              <a:buChar char="•"/>
              <a:defRPr sz="2000">
                <a:solidFill>
                  <a:srgbClr val="003300"/>
                </a:solidFill>
                <a:latin typeface="+mn-lt"/>
                <a:ea typeface="ＭＳ Ｐゴシック" pitchFamily="-111" charset="-128"/>
              </a:defRPr>
            </a:lvl3pPr>
            <a:lvl4pPr marL="1804988" indent="-277813" algn="l" defTabSz="762000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rgbClr val="0066FF"/>
                </a:solidFill>
                <a:latin typeface="Rotis Sans Serif for Nokia" charset="0"/>
                <a:ea typeface="ＭＳ Ｐゴシック" pitchFamily="-111" charset="-128"/>
              </a:defRPr>
            </a:lvl4pPr>
            <a:lvl5pPr marL="2286000" indent="-280988" algn="l" defTabSz="762000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FF33CC"/>
                </a:solidFill>
                <a:latin typeface="Rotis Sans Serif for Nokia" charset="0"/>
                <a:ea typeface="ＭＳ Ｐゴシック" pitchFamily="-111" charset="-128"/>
              </a:defRPr>
            </a:lvl5pPr>
            <a:lvl6pPr marL="2743200" indent="-280988" algn="l" defTabSz="762000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FF33CC"/>
                </a:solidFill>
                <a:latin typeface="Rotis Sans Serif for Nokia" charset="0"/>
                <a:ea typeface="ＭＳ Ｐゴシック" pitchFamily="-111" charset="-128"/>
              </a:defRPr>
            </a:lvl6pPr>
            <a:lvl7pPr marL="3200400" indent="-280988" algn="l" defTabSz="762000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FF33CC"/>
                </a:solidFill>
                <a:latin typeface="Rotis Sans Serif for Nokia" charset="0"/>
                <a:ea typeface="ＭＳ Ｐゴシック" pitchFamily="-111" charset="-128"/>
              </a:defRPr>
            </a:lvl7pPr>
            <a:lvl8pPr marL="3657600" indent="-280988" algn="l" defTabSz="762000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FF33CC"/>
                </a:solidFill>
                <a:latin typeface="Rotis Sans Serif for Nokia" charset="0"/>
                <a:ea typeface="ＭＳ Ｐゴシック" pitchFamily="-111" charset="-128"/>
              </a:defRPr>
            </a:lvl8pPr>
            <a:lvl9pPr marL="4114800" indent="-280988" algn="l" defTabSz="762000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FF33CC"/>
                </a:solidFill>
                <a:latin typeface="Rotis Sans Serif for Nokia" charset="0"/>
                <a:ea typeface="ＭＳ Ｐゴシック" pitchFamily="-111" charset="-128"/>
              </a:defRPr>
            </a:lvl9pPr>
          </a:lstStyle>
          <a:p>
            <a:pPr lvl="7"/>
            <a:endParaRPr lang="en-US" sz="1200" b="1" dirty="0" smtClean="0">
              <a:solidFill>
                <a:schemeClr val="bg1"/>
              </a:solidFill>
            </a:endParaRPr>
          </a:p>
          <a:p>
            <a:r>
              <a:rPr lang="en-US" sz="2400" b="1" dirty="0" smtClean="0">
                <a:solidFill>
                  <a:schemeClr val="bg1"/>
                </a:solidFill>
              </a:rPr>
              <a:t>Healthcare Workshop</a:t>
            </a:r>
          </a:p>
          <a:p>
            <a:pPr lvl="1"/>
            <a:r>
              <a:rPr lang="en-US" sz="2000" b="1" dirty="0" smtClean="0">
                <a:solidFill>
                  <a:schemeClr val="bg1"/>
                </a:solidFill>
              </a:rPr>
              <a:t>To be held in Bangkok meeting</a:t>
            </a:r>
          </a:p>
          <a:p>
            <a:pPr lvl="1"/>
            <a:r>
              <a:rPr lang="en-US" sz="2000" b="1" dirty="0" smtClean="0">
                <a:solidFill>
                  <a:schemeClr val="bg1"/>
                </a:solidFill>
              </a:rPr>
              <a:t>Advanced planning, identifying participants and speakers</a:t>
            </a:r>
          </a:p>
          <a:p>
            <a:pPr lvl="1"/>
            <a:r>
              <a:rPr lang="en-US" sz="2000" b="1" dirty="0" smtClean="0">
                <a:solidFill>
                  <a:schemeClr val="bg1"/>
                </a:solidFill>
              </a:rPr>
              <a:t>Details to be provided</a:t>
            </a:r>
          </a:p>
        </p:txBody>
      </p:sp>
    </p:spTree>
    <p:extLst>
      <p:ext uri="{BB962C8B-B14F-4D97-AF65-F5344CB8AC3E}">
        <p14:creationId xmlns:p14="http://schemas.microsoft.com/office/powerpoint/2010/main" val="1978582704"/>
      </p:ext>
    </p:extLst>
  </p:cSld>
  <p:clrMapOvr>
    <a:masterClrMapping/>
  </p:clrMapOvr>
  <p:transition xmlns:p14="http://schemas.microsoft.com/office/powerpoint/2010/main">
    <p:zoom dir="in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330 Gary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8200"/>
            <a:ext cx="9144000" cy="5410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228600"/>
            <a:ext cx="8534400" cy="685800"/>
          </a:xfrm>
        </p:spPr>
        <p:txBody>
          <a:bodyPr/>
          <a:lstStyle/>
          <a:p>
            <a:r>
              <a:rPr lang="en-US" sz="3200" dirty="0" smtClean="0"/>
              <a:t>2012 Speaking </a:t>
            </a:r>
            <a:r>
              <a:rPr lang="en-US" sz="3200" dirty="0"/>
              <a:t>E</a:t>
            </a:r>
            <a:r>
              <a:rPr lang="en-US" sz="3200" dirty="0" smtClean="0"/>
              <a:t>vents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838200"/>
            <a:ext cx="8299450" cy="5334000"/>
          </a:xfrm>
        </p:spPr>
        <p:txBody>
          <a:bodyPr/>
          <a:lstStyle/>
          <a:p>
            <a:r>
              <a:rPr lang="en-US" sz="2200" b="1" dirty="0" smtClean="0">
                <a:solidFill>
                  <a:srgbClr val="FFFFFF"/>
                </a:solidFill>
              </a:rPr>
              <a:t>Board Officers continuing to review and update 2012 events</a:t>
            </a:r>
            <a:endParaRPr lang="en-US" sz="2200" b="1" dirty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en-US" sz="1000" b="1" dirty="0" smtClean="0">
                <a:solidFill>
                  <a:srgbClr val="FFFFFF"/>
                </a:solidFill>
              </a:rPr>
              <a:t>				</a:t>
            </a:r>
            <a:endParaRPr lang="en-US" sz="1000" b="1" dirty="0" smtClean="0">
              <a:solidFill>
                <a:srgbClr val="FFFFFF"/>
              </a:solidFill>
            </a:endParaRPr>
          </a:p>
          <a:p>
            <a:r>
              <a:rPr lang="en-US" sz="2200" b="1" dirty="0" smtClean="0">
                <a:solidFill>
                  <a:srgbClr val="FFFFFF"/>
                </a:solidFill>
              </a:rPr>
              <a:t>Interim </a:t>
            </a:r>
            <a:r>
              <a:rPr lang="en-US" sz="2200" b="1" dirty="0" err="1" smtClean="0">
                <a:solidFill>
                  <a:srgbClr val="FFFFFF"/>
                </a:solidFill>
              </a:rPr>
              <a:t>Agilis</a:t>
            </a:r>
            <a:r>
              <a:rPr lang="en-US" sz="2200" b="1" dirty="0" smtClean="0">
                <a:solidFill>
                  <a:srgbClr val="FFFFFF"/>
                </a:solidFill>
              </a:rPr>
              <a:t> support, being transitioned to Marketing Director &amp; Communications Director</a:t>
            </a:r>
          </a:p>
          <a:p>
            <a:pPr marL="0" indent="0">
              <a:buNone/>
            </a:pPr>
            <a:endParaRPr lang="en-US" sz="2200" b="1" dirty="0" smtClean="0">
              <a:solidFill>
                <a:srgbClr val="FFFFFF"/>
              </a:solidFill>
            </a:endParaRPr>
          </a:p>
          <a:p>
            <a:pPr marL="0" indent="0">
              <a:buNone/>
            </a:pPr>
            <a:endParaRPr lang="en-US" sz="2200" b="1" dirty="0">
              <a:solidFill>
                <a:srgbClr val="FFFFFF"/>
              </a:solidFill>
            </a:endParaRPr>
          </a:p>
          <a:p>
            <a:r>
              <a:rPr lang="en-US" sz="2200" b="1" dirty="0" smtClean="0">
                <a:solidFill>
                  <a:srgbClr val="FFFFFF"/>
                </a:solidFill>
              </a:rPr>
              <a:t>Extending our communications at external events</a:t>
            </a:r>
          </a:p>
          <a:p>
            <a:pPr lvl="1"/>
            <a:r>
              <a:rPr lang="en-US" sz="1800" b="1" dirty="0" smtClean="0">
                <a:solidFill>
                  <a:srgbClr val="FFFFFF"/>
                </a:solidFill>
              </a:rPr>
              <a:t>more technical experts to demonstrate OMA expertise</a:t>
            </a:r>
          </a:p>
          <a:p>
            <a:pPr lvl="1"/>
            <a:r>
              <a:rPr lang="en-US" sz="1800" b="1" dirty="0">
                <a:solidFill>
                  <a:srgbClr val="FFFFFF"/>
                </a:solidFill>
              </a:rPr>
              <a:t>w</a:t>
            </a:r>
            <a:r>
              <a:rPr lang="en-US" sz="1800" b="1" dirty="0" smtClean="0">
                <a:solidFill>
                  <a:srgbClr val="FFFFFF"/>
                </a:solidFill>
              </a:rPr>
              <a:t>ider range of WG-Officers and technical delegates</a:t>
            </a:r>
          </a:p>
          <a:p>
            <a:pPr lvl="1"/>
            <a:r>
              <a:rPr lang="en-US" sz="1800" b="1" dirty="0">
                <a:solidFill>
                  <a:srgbClr val="FFFFFF"/>
                </a:solidFill>
              </a:rPr>
              <a:t>d</a:t>
            </a:r>
            <a:r>
              <a:rPr lang="en-US" sz="1800" b="1" dirty="0" smtClean="0">
                <a:solidFill>
                  <a:srgbClr val="FFFFFF"/>
                </a:solidFill>
              </a:rPr>
              <a:t>emonstrate diversity of OMA’s membership and deep skill base</a:t>
            </a:r>
          </a:p>
          <a:p>
            <a:pPr lvl="2"/>
            <a:endParaRPr lang="en-US" sz="1400" b="1" dirty="0" smtClean="0">
              <a:solidFill>
                <a:srgbClr val="FFFFFF"/>
              </a:solidFill>
            </a:endParaRPr>
          </a:p>
          <a:p>
            <a:pPr marL="952500" lvl="2" indent="0">
              <a:buNone/>
            </a:pPr>
            <a:endParaRPr lang="en-US" sz="1400" b="1" dirty="0" smtClean="0">
              <a:solidFill>
                <a:srgbClr val="FFFFFF"/>
              </a:solidFill>
            </a:endParaRPr>
          </a:p>
          <a:p>
            <a:r>
              <a:rPr lang="en-US" sz="2200" b="1" dirty="0" smtClean="0">
                <a:solidFill>
                  <a:srgbClr val="FFFFFF"/>
                </a:solidFill>
              </a:rPr>
              <a:t>Updated 2012 Speaker Events list to be uploaded to TP </a:t>
            </a:r>
            <a:r>
              <a:rPr lang="en-US" sz="2200" b="1" dirty="0" smtClean="0">
                <a:solidFill>
                  <a:srgbClr val="FFFFFF"/>
                </a:solidFill>
              </a:rPr>
              <a:t>website</a:t>
            </a:r>
            <a:endParaRPr lang="en-US" sz="10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881739"/>
      </p:ext>
    </p:extLst>
  </p:cSld>
  <p:clrMapOvr>
    <a:masterClrMapping/>
  </p:clrMapOvr>
  <p:transition xmlns:p14="http://schemas.microsoft.com/office/powerpoint/2010/main">
    <p:zoom dir="in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ary's photo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8200"/>
            <a:ext cx="9144000" cy="5410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228600"/>
            <a:ext cx="8534400" cy="685800"/>
          </a:xfrm>
        </p:spPr>
        <p:txBody>
          <a:bodyPr/>
          <a:lstStyle/>
          <a:p>
            <a:r>
              <a:rPr lang="en-GB" sz="3200" dirty="0" smtClean="0"/>
              <a:t>OMA IOP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8686800" cy="5334000"/>
          </a:xfrm>
        </p:spPr>
        <p:txBody>
          <a:bodyPr/>
          <a:lstStyle/>
          <a:p>
            <a:r>
              <a:rPr lang="en-GB" sz="2400" b="1" dirty="0" smtClean="0">
                <a:solidFill>
                  <a:srgbClr val="FFFFFF"/>
                </a:solidFill>
              </a:rPr>
              <a:t>OMA IOP</a:t>
            </a:r>
            <a:endParaRPr lang="en-GB" sz="2000" b="1" dirty="0" smtClean="0">
              <a:solidFill>
                <a:srgbClr val="FFFFFF"/>
              </a:solidFill>
            </a:endParaRPr>
          </a:p>
          <a:p>
            <a:pPr lvl="1"/>
            <a:r>
              <a:rPr lang="en-GB" sz="2000" b="1" dirty="0" smtClean="0">
                <a:solidFill>
                  <a:srgbClr val="FFFFFF"/>
                </a:solidFill>
              </a:rPr>
              <a:t>part of OMA’s Mission Statement</a:t>
            </a:r>
          </a:p>
          <a:p>
            <a:pPr lvl="1"/>
            <a:r>
              <a:rPr lang="en-GB" sz="2000" b="1" dirty="0">
                <a:solidFill>
                  <a:srgbClr val="FFFFFF"/>
                </a:solidFill>
              </a:rPr>
              <a:t>i</a:t>
            </a:r>
            <a:r>
              <a:rPr lang="en-GB" sz="2000" b="1" dirty="0" smtClean="0">
                <a:solidFill>
                  <a:srgbClr val="FFFFFF"/>
                </a:solidFill>
              </a:rPr>
              <a:t>nitially very successful</a:t>
            </a:r>
          </a:p>
          <a:p>
            <a:pPr lvl="1"/>
            <a:r>
              <a:rPr lang="en-GB" sz="2000" b="1" dirty="0" smtClean="0">
                <a:solidFill>
                  <a:srgbClr val="FFFFFF"/>
                </a:solidFill>
              </a:rPr>
              <a:t>Candidates routinely become Approved enablers with no testing</a:t>
            </a:r>
          </a:p>
          <a:p>
            <a:pPr lvl="1"/>
            <a:endParaRPr lang="en-GB" sz="1000" b="1" dirty="0" smtClean="0">
              <a:solidFill>
                <a:srgbClr val="FFFFFF"/>
              </a:solidFill>
            </a:endParaRPr>
          </a:p>
          <a:p>
            <a:r>
              <a:rPr lang="en-GB" sz="2400" b="1" dirty="0">
                <a:solidFill>
                  <a:srgbClr val="FFFFFF"/>
                </a:solidFill>
              </a:rPr>
              <a:t>Board Officers evaluating future role of OMA IOP</a:t>
            </a:r>
            <a:endParaRPr lang="en-GB" sz="2000" b="1" dirty="0">
              <a:solidFill>
                <a:srgbClr val="FFFFFF"/>
              </a:solidFill>
            </a:endParaRPr>
          </a:p>
          <a:p>
            <a:pPr lvl="1"/>
            <a:r>
              <a:rPr lang="en-GB" sz="2000" b="1" dirty="0">
                <a:solidFill>
                  <a:srgbClr val="FFFFFF"/>
                </a:solidFill>
              </a:rPr>
              <a:t>l</a:t>
            </a:r>
            <a:r>
              <a:rPr lang="en-GB" sz="2000" b="1" dirty="0" smtClean="0">
                <a:solidFill>
                  <a:srgbClr val="FFFFFF"/>
                </a:solidFill>
              </a:rPr>
              <a:t>ooking to understand how to best support OMA IOP in future</a:t>
            </a:r>
          </a:p>
          <a:p>
            <a:pPr lvl="2"/>
            <a:r>
              <a:rPr lang="en-GB" sz="1600" b="1" dirty="0" smtClean="0">
                <a:solidFill>
                  <a:srgbClr val="FFFFFF"/>
                </a:solidFill>
              </a:rPr>
              <a:t>IOP cooperation with other organisations?</a:t>
            </a:r>
          </a:p>
          <a:p>
            <a:pPr lvl="2"/>
            <a:r>
              <a:rPr lang="en-GB" sz="1600" b="1" dirty="0">
                <a:solidFill>
                  <a:srgbClr val="FFFFFF"/>
                </a:solidFill>
              </a:rPr>
              <a:t>o</a:t>
            </a:r>
            <a:r>
              <a:rPr lang="en-GB" sz="1600" b="1" dirty="0" smtClean="0">
                <a:solidFill>
                  <a:srgbClr val="FFFFFF"/>
                </a:solidFill>
              </a:rPr>
              <a:t>pen up OMA’s testing infrastructure to other organisations?</a:t>
            </a:r>
          </a:p>
          <a:p>
            <a:pPr lvl="2"/>
            <a:r>
              <a:rPr lang="en-GB" sz="1600" b="1" dirty="0" smtClean="0">
                <a:solidFill>
                  <a:srgbClr val="FFFFFF"/>
                </a:solidFill>
              </a:rPr>
              <a:t>identify markets’ interests, focus on those enablers?</a:t>
            </a:r>
          </a:p>
          <a:p>
            <a:pPr lvl="2"/>
            <a:r>
              <a:rPr lang="en-GB" sz="1600" b="1" dirty="0" smtClean="0">
                <a:solidFill>
                  <a:srgbClr val="FFFFFF"/>
                </a:solidFill>
              </a:rPr>
              <a:t>profiling enablers: test enablers’ features of most interest (e.g. as per RCS)</a:t>
            </a:r>
          </a:p>
          <a:p>
            <a:pPr marL="3376612" lvl="7" indent="0">
              <a:buNone/>
            </a:pPr>
            <a:endParaRPr lang="en-GB" sz="10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217466"/>
      </p:ext>
    </p:extLst>
  </p:cSld>
  <p:clrMapOvr>
    <a:masterClrMapping/>
  </p:clrMapOvr>
  <p:transition xmlns:p14="http://schemas.microsoft.com/office/powerpoint/2010/main">
    <p:zoom dir="in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334 Gary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8200"/>
            <a:ext cx="9144000" cy="5410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228600"/>
            <a:ext cx="8534400" cy="685800"/>
          </a:xfrm>
        </p:spPr>
        <p:txBody>
          <a:bodyPr/>
          <a:lstStyle/>
          <a:p>
            <a:r>
              <a:rPr lang="en-GB" sz="3200" dirty="0" smtClean="0"/>
              <a:t>10-year anniversary cruise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8991600" cy="5334000"/>
          </a:xfrm>
        </p:spPr>
        <p:txBody>
          <a:bodyPr/>
          <a:lstStyle/>
          <a:p>
            <a:pPr marL="0" indent="0">
              <a:buNone/>
            </a:pPr>
            <a:endParaRPr lang="en-GB" sz="2400" b="1" dirty="0">
              <a:solidFill>
                <a:srgbClr val="FFFFFF"/>
              </a:solidFill>
            </a:endParaRPr>
          </a:p>
          <a:p>
            <a:r>
              <a:rPr lang="en-GB" sz="2400" b="1" dirty="0" smtClean="0">
                <a:solidFill>
                  <a:srgbClr val="FFFFFF"/>
                </a:solidFill>
              </a:rPr>
              <a:t>A </a:t>
            </a:r>
            <a:r>
              <a:rPr lang="en-GB" sz="2400" b="1" dirty="0">
                <a:solidFill>
                  <a:srgbClr val="FFFFFF"/>
                </a:solidFill>
              </a:rPr>
              <a:t>bumper meeting!</a:t>
            </a:r>
          </a:p>
          <a:p>
            <a:pPr lvl="1"/>
            <a:r>
              <a:rPr lang="en-GB" sz="2000" b="1" dirty="0" smtClean="0">
                <a:solidFill>
                  <a:srgbClr val="FFFFFF"/>
                </a:solidFill>
              </a:rPr>
              <a:t>Anniversary speeches, cruise, Messaging W/S, </a:t>
            </a:r>
            <a:r>
              <a:rPr lang="en-GB" sz="2000" b="1" dirty="0" err="1" smtClean="0">
                <a:solidFill>
                  <a:srgbClr val="FFFFFF"/>
                </a:solidFill>
              </a:rPr>
              <a:t>DemoDay</a:t>
            </a:r>
            <a:endParaRPr lang="en-GB" sz="2000" b="1" dirty="0">
              <a:solidFill>
                <a:srgbClr val="FFFFFF"/>
              </a:solidFill>
            </a:endParaRPr>
          </a:p>
          <a:p>
            <a:pPr lvl="3"/>
            <a:endParaRPr lang="en-GB" sz="1400" b="1" dirty="0" smtClean="0">
              <a:solidFill>
                <a:srgbClr val="FFFFFF"/>
              </a:solidFill>
            </a:endParaRPr>
          </a:p>
          <a:p>
            <a:pPr lvl="3"/>
            <a:endParaRPr lang="en-GB" sz="1400" b="1" dirty="0">
              <a:solidFill>
                <a:srgbClr val="FFFFFF"/>
              </a:solidFill>
            </a:endParaRPr>
          </a:p>
          <a:p>
            <a:pPr lvl="3"/>
            <a:endParaRPr lang="en-GB" sz="1400" b="1" dirty="0" smtClean="0">
              <a:solidFill>
                <a:srgbClr val="FFFFFF"/>
              </a:solidFill>
            </a:endParaRPr>
          </a:p>
          <a:p>
            <a:pPr lvl="3"/>
            <a:endParaRPr lang="en-GB" sz="1400" b="1" dirty="0">
              <a:solidFill>
                <a:srgbClr val="FFFFFF"/>
              </a:solidFill>
            </a:endParaRPr>
          </a:p>
          <a:p>
            <a:pPr lvl="3"/>
            <a:endParaRPr lang="en-GB" sz="1400" b="1" dirty="0" smtClean="0">
              <a:solidFill>
                <a:srgbClr val="FFFFFF"/>
              </a:solidFill>
            </a:endParaRPr>
          </a:p>
          <a:p>
            <a:pPr lvl="3"/>
            <a:endParaRPr lang="en-GB" sz="1400" b="1" dirty="0">
              <a:solidFill>
                <a:srgbClr val="FFFFFF"/>
              </a:solidFill>
            </a:endParaRPr>
          </a:p>
          <a:p>
            <a:pPr lvl="3"/>
            <a:endParaRPr lang="en-GB" sz="1400" b="1" dirty="0" smtClean="0">
              <a:solidFill>
                <a:srgbClr val="FFFFFF"/>
              </a:solidFill>
            </a:endParaRPr>
          </a:p>
          <a:p>
            <a:pPr lvl="3"/>
            <a:endParaRPr lang="en-GB" sz="1400" b="1" dirty="0">
              <a:solidFill>
                <a:srgbClr val="FFFFFF"/>
              </a:solidFill>
            </a:endParaRPr>
          </a:p>
          <a:p>
            <a:pPr marL="1527175" lvl="3" indent="0">
              <a:buNone/>
            </a:pPr>
            <a:endParaRPr lang="en-GB" sz="1400" b="1" dirty="0">
              <a:solidFill>
                <a:srgbClr val="FFFFFF"/>
              </a:solidFill>
            </a:endParaRPr>
          </a:p>
          <a:p>
            <a:pPr lvl="3"/>
            <a:endParaRPr lang="en-GB" sz="1400" b="1" dirty="0" smtClean="0">
              <a:solidFill>
                <a:srgbClr val="FFFFFF"/>
              </a:solidFill>
            </a:endParaRPr>
          </a:p>
          <a:p>
            <a:pPr lvl="3"/>
            <a:endParaRPr lang="en-GB" sz="1400" b="1" dirty="0">
              <a:solidFill>
                <a:srgbClr val="FFFFFF"/>
              </a:solidFill>
            </a:endParaRPr>
          </a:p>
          <a:p>
            <a:pPr lvl="3"/>
            <a:endParaRPr lang="en-GB" sz="1400" b="1" dirty="0">
              <a:solidFill>
                <a:srgbClr val="FFFFFF"/>
              </a:solidFill>
            </a:endParaRPr>
          </a:p>
          <a:p>
            <a:r>
              <a:rPr lang="en-GB" sz="2400" b="1" dirty="0" smtClean="0">
                <a:solidFill>
                  <a:srgbClr val="FFFFFF"/>
                </a:solidFill>
              </a:rPr>
              <a:t>Celebrating </a:t>
            </a:r>
            <a:r>
              <a:rPr lang="en-GB" sz="2400" b="1" dirty="0">
                <a:solidFill>
                  <a:srgbClr val="FFFFFF"/>
                </a:solidFill>
              </a:rPr>
              <a:t>our </a:t>
            </a:r>
            <a:r>
              <a:rPr lang="en-GB" sz="2400" b="1" dirty="0" smtClean="0">
                <a:solidFill>
                  <a:srgbClr val="FFFFFF"/>
                </a:solidFill>
              </a:rPr>
              <a:t>successes, </a:t>
            </a:r>
            <a:r>
              <a:rPr lang="en-GB" sz="2400" b="1" dirty="0">
                <a:solidFill>
                  <a:srgbClr val="FFFFFF"/>
                </a:solidFill>
              </a:rPr>
              <a:t>and </a:t>
            </a:r>
            <a:r>
              <a:rPr lang="en-GB" sz="2400" b="1" dirty="0" smtClean="0">
                <a:solidFill>
                  <a:srgbClr val="FFFFFF"/>
                </a:solidFill>
              </a:rPr>
              <a:t>enjoying ourselves too!</a:t>
            </a:r>
            <a:endParaRPr lang="en-GB" sz="24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970662"/>
      </p:ext>
    </p:extLst>
  </p:cSld>
  <p:clrMapOvr>
    <a:masterClrMapping/>
  </p:clrMapOvr>
  <p:transition xmlns:p14="http://schemas.microsoft.com/office/powerpoint/2010/main">
    <p:zoom dir="in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1_OMA 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1_OMA 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280988" marR="0" indent="-280988" algn="l" defTabSz="762000" rtl="0" eaLnBrk="0" fontAlgn="base" latinLnBrk="0" hangingPunct="0">
          <a:lnSpc>
            <a:spcPct val="100000"/>
          </a:lnSpc>
          <a:spcBef>
            <a:spcPct val="25000"/>
          </a:spcBef>
          <a:spcAft>
            <a:spcPct val="0"/>
          </a:spcAft>
          <a:buClr>
            <a:srgbClr val="000066"/>
          </a:buClr>
          <a:buSzTx/>
          <a:buFontTx/>
          <a:buChar char="•"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66"/>
            </a:solidFill>
            <a:effectLst/>
            <a:latin typeface="Tahoma" pitchFamily="-111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280988" marR="0" indent="-280988" algn="l" defTabSz="762000" rtl="0" eaLnBrk="0" fontAlgn="base" latinLnBrk="0" hangingPunct="0">
          <a:lnSpc>
            <a:spcPct val="100000"/>
          </a:lnSpc>
          <a:spcBef>
            <a:spcPct val="25000"/>
          </a:spcBef>
          <a:spcAft>
            <a:spcPct val="0"/>
          </a:spcAft>
          <a:buClr>
            <a:srgbClr val="000066"/>
          </a:buClr>
          <a:buSzTx/>
          <a:buFontTx/>
          <a:buChar char="•"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66"/>
            </a:solidFill>
            <a:effectLst/>
            <a:latin typeface="Tahoma" pitchFamily="-111" charset="0"/>
          </a:defRPr>
        </a:defPPr>
      </a:lstStyle>
    </a:lnDef>
  </a:objectDefaults>
  <a:extraClrSchemeLst>
    <a:extraClrScheme>
      <a:clrScheme name="1_OMA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MA 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MA 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MA 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MA 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MA 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MA 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OMA Basic.pot</Template>
  <TotalTime>801</TotalTime>
  <Words>329</Words>
  <Application>Microsoft Macintosh PowerPoint</Application>
  <PresentationFormat>On-screen Show (4:3)</PresentationFormat>
  <Paragraphs>92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1_OMA Template</vt:lpstr>
      <vt:lpstr>   Board Chairman’s report to TP   New York, USA 13th July, 2012</vt:lpstr>
      <vt:lpstr>Contents</vt:lpstr>
      <vt:lpstr>Marketing Director &amp; Communication Director</vt:lpstr>
      <vt:lpstr>Machine to Machine</vt:lpstr>
      <vt:lpstr>Workshops &amp; DemoDays</vt:lpstr>
      <vt:lpstr>2012 Speaking Events</vt:lpstr>
      <vt:lpstr>OMA IOP</vt:lpstr>
      <vt:lpstr>10-year anniversary cruise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Board Chair Report to TP Barcelona</dc:title>
  <dc:creator>Seth Newberry</dc:creator>
  <cp:lastModifiedBy>Mark Cataldo</cp:lastModifiedBy>
  <cp:revision>40</cp:revision>
  <dcterms:created xsi:type="dcterms:W3CDTF">2012-02-23T18:31:42Z</dcterms:created>
  <dcterms:modified xsi:type="dcterms:W3CDTF">2012-07-12T21:16:30Z</dcterms:modified>
</cp:coreProperties>
</file>