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70" d="100"/>
          <a:sy n="70" d="100"/>
        </p:scale>
        <p:origin x="-480" y="-246"/>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Sramanan\AppData\Local\Microsoft\Windows\Temporary%20Internet%20Files\Low\Content.IE5\L9GAYV4M\OMA-WISPR_TPApproval-GwMO_1_1-20121115172831%5b1%5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9.2839036755386656E-2"/>
          <c:y val="1.3966480446927406E-2"/>
          <c:w val="0.90114068441064643"/>
          <c:h val="0.90502793296089457"/>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showVal val="1"/>
            <c:showSerName val="1"/>
          </c:dLbls>
          <c:cat>
            <c:strRef>
              <c:f>Data!$A$2:$A$8</c:f>
              <c:strCache>
                <c:ptCount val="3"/>
                <c:pt idx="0">
                  <c:v>Release approved as candidate</c:v>
                </c:pt>
                <c:pt idx="1">
                  <c:v>Architecture - Approved as Candidate</c:v>
                </c:pt>
                <c:pt idx="2">
                  <c:v>RD Approved as Candidate</c:v>
                </c:pt>
              </c:strCache>
            </c:strRef>
          </c:cat>
          <c:val>
            <c:numRef>
              <c:f>Data!$D$2:$D$4</c:f>
              <c:numCache>
                <c:formatCode>General</c:formatCode>
                <c:ptCount val="3"/>
                <c:pt idx="2" formatCode="yyyy\-mm\-dd;@">
                  <c:v>41306</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separator> </c:separator>
          </c:dLbls>
          <c:cat>
            <c:strRef>
              <c:f>Data!$A$2:$A$8</c:f>
              <c:strCache>
                <c:ptCount val="3"/>
                <c:pt idx="0">
                  <c:v>Release approved as candidate</c:v>
                </c:pt>
                <c:pt idx="1">
                  <c:v>Architecture - Approved as Candidate</c:v>
                </c:pt>
                <c:pt idx="2">
                  <c:v>RD Approved as Candidate</c:v>
                </c:pt>
              </c:strCache>
            </c:strRef>
          </c:cat>
          <c:val>
            <c:numRef>
              <c:f>Data!$C$2:$C$4</c:f>
              <c:numCache>
                <c:formatCode>yyyy\-mm\-dd;@</c:formatCode>
                <c:ptCount val="3"/>
                <c:pt idx="0">
                  <c:v>41562</c:v>
                </c:pt>
                <c:pt idx="1">
                  <c:v>41338</c:v>
                </c:pt>
                <c:pt idx="2">
                  <c:v>41274</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en-US"/>
              </a:p>
            </c:txPr>
            <c:showVal val="1"/>
            <c:showSerName val="1"/>
          </c:dLbls>
          <c:cat>
            <c:strRef>
              <c:f>Data!$A$2:$A$8</c:f>
              <c:strCache>
                <c:ptCount val="3"/>
                <c:pt idx="0">
                  <c:v>Release approved as candidate</c:v>
                </c:pt>
                <c:pt idx="1">
                  <c:v>Architecture - Approved as Candidate</c:v>
                </c:pt>
                <c:pt idx="2">
                  <c:v>RD Approved as Candidate</c:v>
                </c:pt>
              </c:strCache>
            </c:strRef>
          </c:cat>
          <c:val>
            <c:numRef>
              <c:f>Data!$B$2:$B$4</c:f>
              <c:numCache>
                <c:formatCode>yyyy\-mm\-dd;@</c:formatCode>
                <c:ptCount val="3"/>
                <c:pt idx="0">
                  <c:v>41562</c:v>
                </c:pt>
                <c:pt idx="1">
                  <c:v>41338</c:v>
                </c:pt>
                <c:pt idx="2">
                  <c:v>41274</c:v>
                </c:pt>
              </c:numCache>
            </c:numRef>
          </c:val>
        </c:ser>
        <c:dLbls>
          <c:showSerName val="1"/>
        </c:dLbls>
        <c:axId val="126328192"/>
        <c:axId val="126346368"/>
      </c:barChart>
      <c:scatterChart>
        <c:scatterStyle val="lineMarker"/>
        <c:ser>
          <c:idx val="3"/>
          <c:order val="3"/>
          <c:tx>
            <c:strRef>
              <c:f>Data!$F$1</c:f>
              <c:strCache>
                <c:ptCount val="1"/>
                <c:pt idx="0">
                  <c:v>2012-11-15</c:v>
                </c:pt>
              </c:strCache>
            </c:strRef>
          </c:tx>
          <c:spPr>
            <a:ln w="22225">
              <a:solidFill>
                <a:srgbClr val="FF0000"/>
              </a:solidFill>
            </a:ln>
          </c:spPr>
          <c:marker>
            <c:symbol val="none"/>
          </c:marker>
          <c:dLbls>
            <c:delete val="1"/>
          </c:dLbls>
          <c:xVal>
            <c:numRef>
              <c:f>Data!$F$2:$F$3</c:f>
              <c:numCache>
                <c:formatCode>yyyy\-mm\-dd\ hh:mm</c:formatCode>
                <c:ptCount val="2"/>
                <c:pt idx="0">
                  <c:v>41228.737068055554</c:v>
                </c:pt>
                <c:pt idx="1">
                  <c:v>41228.737068055554</c:v>
                </c:pt>
              </c:numCache>
            </c:numRef>
          </c:xVal>
          <c:yVal>
            <c:numRef>
              <c:f>Data!$G$2:$G$3</c:f>
              <c:numCache>
                <c:formatCode>General</c:formatCode>
                <c:ptCount val="2"/>
                <c:pt idx="0">
                  <c:v>0</c:v>
                </c:pt>
                <c:pt idx="1">
                  <c:v>1</c:v>
                </c:pt>
              </c:numCache>
            </c:numRef>
          </c:yVal>
        </c:ser>
        <c:dLbls>
          <c:showSerName val="1"/>
        </c:dLbls>
        <c:axId val="126347904"/>
        <c:axId val="126349696"/>
      </c:scatterChart>
      <c:catAx>
        <c:axId val="126328192"/>
        <c:scaling>
          <c:orientation val="minMax"/>
        </c:scaling>
        <c:axPos val="l"/>
        <c:numFmt formatCode="dd/mm/yyyy"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en-US"/>
          </a:p>
        </c:txPr>
        <c:crossAx val="126346368"/>
        <c:crossesAt val="40909"/>
        <c:auto val="1"/>
        <c:lblAlgn val="ctr"/>
        <c:lblOffset val="100"/>
        <c:tickLblSkip val="1"/>
        <c:tickMarkSkip val="1"/>
      </c:catAx>
      <c:valAx>
        <c:axId val="126346368"/>
        <c:scaling>
          <c:orientation val="minMax"/>
          <c:max val="41639"/>
          <c:min val="40909"/>
        </c:scaling>
        <c:delete val="1"/>
        <c:axPos val="b"/>
        <c:numFmt formatCode="General" sourceLinked="1"/>
        <c:tickLblPos val="none"/>
        <c:crossAx val="126328192"/>
        <c:crosses val="autoZero"/>
        <c:crossBetween val="between"/>
      </c:valAx>
      <c:valAx>
        <c:axId val="126347904"/>
        <c:scaling>
          <c:orientation val="minMax"/>
        </c:scaling>
        <c:delete val="1"/>
        <c:axPos val="b"/>
        <c:numFmt formatCode="yyyy\-mm\-dd\ hh:mm" sourceLinked="1"/>
        <c:tickLblPos val="none"/>
        <c:crossAx val="126349696"/>
        <c:crosses val="autoZero"/>
        <c:crossBetween val="midCat"/>
      </c:valAx>
      <c:valAx>
        <c:axId val="126349696"/>
        <c:scaling>
          <c:orientation val="minMax"/>
          <c:max val="1"/>
          <c:min val="0"/>
        </c:scaling>
        <c:delete val="1"/>
        <c:axPos val="r"/>
        <c:numFmt formatCode="General" sourceLinked="1"/>
        <c:tickLblPos val="none"/>
        <c:crossAx val="126347904"/>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91"/>
          <c:y val="0.9313388759365977"/>
          <c:w val="0.53277975709310232"/>
          <c:h val="3.6971803105617491E-2"/>
        </c:manualLayout>
      </c:layout>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en-US"/>
    </a:p>
  </c:txPr>
  <c:externalData r:id="rId1"/>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10419048" cy="3638095"/>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2013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charset="-122"/>
              </a:rPr>
              <a:t>OMA-TP-2013-0010-INP_GwMO</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n-uchida@cq.jp.nec.com" TargetMode="External"/><Relationship Id="rId4" Type="http://schemas.openxmlformats.org/officeDocument/2006/relationships/hyperlink" Target="mailto:S.Ramanan@emea.nec.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21</a:t>
            </a:r>
            <a:r>
              <a:rPr lang="en-US" altLang="zh-CN" sz="2000" b="1" baseline="30000" dirty="0" smtClean="0">
                <a:latin typeface="Tahoma" pitchFamily="34" charset="0"/>
                <a:ea typeface="宋体" charset="-122"/>
              </a:rPr>
              <a:t>st</a:t>
            </a:r>
            <a:r>
              <a:rPr lang="en-US" altLang="zh-CN" sz="2000" b="1" dirty="0" smtClean="0">
                <a:latin typeface="Tahoma" pitchFamily="34" charset="0"/>
                <a:ea typeface="宋体" charset="-122"/>
              </a:rPr>
              <a:t> January 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S. Ramanan, NEC </a:t>
            </a:r>
            <a:r>
              <a:rPr lang="en-US" altLang="zh-CN" sz="2000" b="1" dirty="0" smtClean="0">
                <a:latin typeface="Tahoma" pitchFamily="34" charset="0"/>
                <a:ea typeface="宋体" charset="-122"/>
                <a:hlinkClick r:id="rId4"/>
              </a:rPr>
              <a:t>S.Ramanan@emea.nec.com</a:t>
            </a:r>
            <a:endParaRPr lang="en-US" altLang="zh-CN" sz="2000"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smtClean="0">
                <a:latin typeface="Tahoma" pitchFamily="34" charset="0"/>
                <a:ea typeface="宋体" charset="-122"/>
              </a:rPr>
              <a:t>		Norio Uchida, NEC </a:t>
            </a:r>
            <a:r>
              <a:rPr lang="en-US" altLang="zh-CN" sz="2000" b="1" dirty="0" smtClean="0">
                <a:latin typeface="Tahoma" pitchFamily="34" charset="0"/>
                <a:ea typeface="宋体" charset="-122"/>
                <a:hlinkClick r:id="rId5"/>
              </a:rPr>
              <a:t>n-uchida@cq.jp.nec.com</a:t>
            </a:r>
            <a:r>
              <a:rPr lang="en-US" altLang="zh-CN" sz="2000" b="1" dirty="0" smtClean="0">
                <a:latin typeface="Tahoma" pitchFamily="34" charset="0"/>
                <a:ea typeface="宋体" charset="-122"/>
              </a:rPr>
              <a:t> </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a:t>
            </a:r>
            <a:r>
              <a:rPr lang="en-US" altLang="zh-CN" sz="2000" b="1" dirty="0" smtClean="0">
                <a:latin typeface="Tahoma" pitchFamily="34" charset="0"/>
                <a:ea typeface="宋体" charset="-122"/>
              </a:rPr>
              <a:t>DM WG (WI </a:t>
            </a:r>
            <a:r>
              <a:rPr lang="en-US" altLang="zh-CN" sz="2000" b="1" dirty="0" smtClean="0">
                <a:latin typeface="Tahoma" pitchFamily="34" charset="0"/>
                <a:ea typeface="宋体" charset="-122"/>
              </a:rPr>
              <a:t>Champion &amp; RD </a:t>
            </a:r>
            <a:r>
              <a:rPr lang="en-US" altLang="zh-CN" sz="2000" b="1" dirty="0" smtClean="0">
                <a:latin typeface="Tahoma" pitchFamily="34" charset="0"/>
                <a:ea typeface="宋体" charset="-122"/>
              </a:rPr>
              <a:t>Editor)</a:t>
            </a:r>
            <a:endParaRPr lang="en-US" altLang="zh-CN" sz="2000" b="1" dirty="0">
              <a:latin typeface="Tahoma" pitchFamily="34" charset="0"/>
              <a:ea typeface="宋体" charset="-122"/>
            </a:endParaRPr>
          </a:p>
        </p:txBody>
      </p:sp>
      <p:sp>
        <p:nvSpPr>
          <p:cNvPr id="2052" name="Rectangle 4"/>
          <p:cNvSpPr>
            <a:spLocks noGrp="1" noChangeArrowheads="1"/>
          </p:cNvSpPr>
          <p:nvPr>
            <p:ph type="ctrTitle"/>
          </p:nvPr>
        </p:nvSpPr>
        <p:spPr>
          <a:xfrm>
            <a:off x="414337" y="228600"/>
            <a:ext cx="8458200" cy="2139950"/>
          </a:xfrm>
          <a:noFill/>
        </p:spPr>
        <p:txBody>
          <a:bodyPr anchor="t"/>
          <a:lstStyle/>
          <a:p>
            <a:r>
              <a:rPr lang="en-GB" sz="2000" dirty="0" smtClean="0"/>
              <a:t>OMA-TP-2013-0010-INP_GwMO_V1_1_Slip_Request </a:t>
            </a:r>
            <a:r>
              <a:rPr lang="en-US" altLang="zh-CN" sz="2000" dirty="0" smtClean="0">
                <a:ea typeface="宋体" charset="-122"/>
              </a:rPr>
              <a: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err="1">
                <a:ea typeface="宋体" charset="-122"/>
              </a:rPr>
              <a:t>GwMO</a:t>
            </a:r>
            <a:r>
              <a:rPr lang="en-US" altLang="zh-CN" sz="2400" dirty="0" smtClean="0">
                <a:ea typeface="宋体" charset="-122"/>
              </a:rPr>
              <a:t> </a:t>
            </a:r>
            <a:r>
              <a:rPr lang="en-US" altLang="zh-CN" dirty="0">
                <a:ea typeface="宋体" charset="-122"/>
              </a:rPr>
              <a:t>v1.1 Slip Request</a:t>
            </a:r>
            <a:r>
              <a:rPr lang="en-US" altLang="zh-CN" dirty="0" smtClean="0">
                <a:ea typeface="宋体" charset="-122"/>
              </a:rPr>
              <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6"/>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WISPR date request </a:t>
            </a:r>
            <a:r>
              <a:rPr lang="en-CA" altLang="ko-KR" sz="2000" dirty="0" smtClean="0">
                <a:ea typeface="굴림" pitchFamily="34" charset="-127"/>
              </a:rPr>
              <a:t>for </a:t>
            </a:r>
            <a:r>
              <a:rPr lang="en-US" altLang="ko-KR" sz="2000" dirty="0" smtClean="0">
                <a:ea typeface="굴림" pitchFamily="34" charset="-127"/>
              </a:rPr>
              <a:t>WID </a:t>
            </a:r>
            <a:r>
              <a:rPr lang="en-US" altLang="ko-KR" sz="2000" dirty="0" smtClean="0">
                <a:solidFill>
                  <a:srgbClr val="FF0000"/>
                </a:solidFill>
                <a:ea typeface="굴림" pitchFamily="34" charset="-127"/>
              </a:rPr>
              <a:t>0272</a:t>
            </a:r>
            <a:r>
              <a:rPr lang="en-US" altLang="ko-KR" sz="2000" dirty="0" smtClean="0">
                <a:ea typeface="굴림" pitchFamily="34" charset="-127"/>
              </a:rPr>
              <a:t> </a:t>
            </a:r>
            <a:r>
              <a:rPr lang="en-US" altLang="ko-KR" sz="2000" dirty="0" err="1" smtClean="0">
                <a:ea typeface="굴림" pitchFamily="34" charset="-127"/>
              </a:rPr>
              <a:t>GwMO</a:t>
            </a:r>
            <a:r>
              <a:rPr lang="en-US" altLang="ko-KR" sz="2000" dirty="0" smtClean="0">
                <a:ea typeface="굴림" pitchFamily="34" charset="-127"/>
              </a:rPr>
              <a:t> v1.1</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GB" altLang="zh-CN" sz="1800" dirty="0" smtClean="0">
                <a:ea typeface="宋体" charset="-122"/>
              </a:rPr>
              <a:t>Requires more time to complete the RD review and comments resolution than anticipated</a:t>
            </a:r>
            <a:r>
              <a:rPr lang="en-US" altLang="zh-CN" sz="1800" dirty="0" smtClean="0">
                <a:ea typeface="宋体" charset="-122"/>
              </a:rPr>
              <a:t> </a:t>
            </a:r>
          </a:p>
          <a:p>
            <a:pPr lvl="1">
              <a:lnSpc>
                <a:spcPct val="90000"/>
              </a:lnSpc>
            </a:pPr>
            <a:r>
              <a:rPr lang="en-US" altLang="zh-CN" sz="1800" dirty="0" smtClean="0">
                <a:ea typeface="宋体" charset="-122"/>
              </a:rPr>
              <a:t>Though preliminary discussions have started on AD, delay in RD candidate have knock on effect on AD completion dates</a:t>
            </a:r>
          </a:p>
          <a:p>
            <a:pPr>
              <a:lnSpc>
                <a:spcPct val="90000"/>
              </a:lnSpc>
            </a:pPr>
            <a:r>
              <a:rPr lang="en-CA" altLang="ko-KR" sz="2000" dirty="0" smtClean="0">
                <a:ea typeface="굴림" pitchFamily="34" charset="-127"/>
              </a:rPr>
              <a:t>“Hard” WISPR dates affected: </a:t>
            </a:r>
          </a:p>
          <a:p>
            <a:pPr lvl="1">
              <a:lnSpc>
                <a:spcPct val="90000"/>
              </a:lnSpc>
            </a:pPr>
            <a:r>
              <a:rPr lang="en-GB" sz="1600" dirty="0" smtClean="0"/>
              <a:t>Requirement Doc Approval as Candidate </a:t>
            </a:r>
            <a:r>
              <a:rPr lang="en-CA" altLang="ko-KR" sz="1600" dirty="0" smtClean="0">
                <a:ea typeface="굴림" pitchFamily="34" charset="-127"/>
              </a:rPr>
              <a:t>: Existing Date: </a:t>
            </a:r>
            <a:r>
              <a:rPr lang="en-CA" altLang="ko-KR" sz="1600" b="1" dirty="0" smtClean="0">
                <a:solidFill>
                  <a:schemeClr val="tx1"/>
                </a:solidFill>
                <a:ea typeface="굴림" pitchFamily="34" charset="-127"/>
              </a:rPr>
              <a:t>2013-0</a:t>
            </a:r>
            <a:r>
              <a:rPr lang="en-US" altLang="ko-KR" sz="1600" b="1" dirty="0" smtClean="0">
                <a:solidFill>
                  <a:schemeClr val="tx1"/>
                </a:solidFill>
                <a:ea typeface="굴림" pitchFamily="34" charset="-127"/>
              </a:rPr>
              <a:t>2</a:t>
            </a:r>
            <a:r>
              <a:rPr lang="en-CA" altLang="ko-KR" sz="1600" b="1" dirty="0" smtClean="0">
                <a:solidFill>
                  <a:schemeClr val="tx1"/>
                </a:solidFill>
                <a:ea typeface="굴림" pitchFamily="34" charset="-127"/>
              </a:rPr>
              <a:t>-</a:t>
            </a:r>
            <a:r>
              <a:rPr lang="en-US" altLang="zh-CN" sz="1600" b="1" dirty="0" smtClean="0">
                <a:solidFill>
                  <a:schemeClr val="tx1"/>
                </a:solidFill>
                <a:ea typeface="굴림" pitchFamily="34" charset="-127"/>
              </a:rPr>
              <a:t>0</a:t>
            </a:r>
            <a:r>
              <a:rPr lang="en-CA" altLang="ko-KR" sz="1600" b="1" dirty="0" smtClean="0">
                <a:solidFill>
                  <a:schemeClr val="tx1"/>
                </a:solidFill>
                <a:ea typeface="굴림" pitchFamily="34" charset="-127"/>
              </a:rPr>
              <a:t>1</a:t>
            </a:r>
            <a:r>
              <a:rPr lang="en-CA" altLang="ko-KR" sz="1600" dirty="0" smtClean="0">
                <a:solidFill>
                  <a:srgbClr val="FF0000"/>
                </a:solidFill>
                <a:ea typeface="굴림" pitchFamily="34" charset="-127"/>
              </a:rPr>
              <a:t> </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3</a:t>
            </a:r>
            <a:r>
              <a:rPr lang="en-CA" altLang="ko-KR" sz="1600" b="1" dirty="0" smtClean="0">
                <a:solidFill>
                  <a:srgbClr val="FF0000"/>
                </a:solidFill>
                <a:ea typeface="굴림" pitchFamily="34" charset="-127"/>
              </a:rPr>
              <a:t>-</a:t>
            </a:r>
            <a:r>
              <a:rPr lang="en-US" altLang="zh-CN" sz="1600" b="1" dirty="0" smtClean="0">
                <a:solidFill>
                  <a:srgbClr val="FF0000"/>
                </a:solidFill>
                <a:ea typeface="굴림" pitchFamily="34" charset="-127"/>
              </a:rPr>
              <a:t>0</a:t>
            </a:r>
            <a:r>
              <a:rPr lang="en-CA" altLang="ko-KR" sz="1600" b="1" dirty="0" smtClean="0">
                <a:solidFill>
                  <a:srgbClr val="FF0000"/>
                </a:solidFill>
                <a:ea typeface="굴림" pitchFamily="34" charset="-127"/>
              </a:rPr>
              <a:t>1</a:t>
            </a:r>
          </a:p>
          <a:p>
            <a:pPr lvl="1">
              <a:lnSpc>
                <a:spcPct val="90000"/>
              </a:lnSpc>
            </a:pPr>
            <a:r>
              <a:rPr lang="en-GB" sz="1600" dirty="0" smtClean="0"/>
              <a:t>Architecture Doc Start of Formal Review (w/ARC) :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2013-01-15</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4</a:t>
            </a:r>
            <a:r>
              <a:rPr lang="en-CA" altLang="ko-KR" sz="1600" b="1" dirty="0" smtClean="0">
                <a:solidFill>
                  <a:srgbClr val="FF0000"/>
                </a:solidFill>
                <a:ea typeface="굴림" pitchFamily="34" charset="-127"/>
              </a:rPr>
              <a:t>-17</a:t>
            </a:r>
          </a:p>
          <a:p>
            <a:pPr lvl="1">
              <a:lnSpc>
                <a:spcPct val="90000"/>
              </a:lnSpc>
            </a:pPr>
            <a:r>
              <a:rPr lang="en-GB" sz="1600" dirty="0" smtClean="0"/>
              <a:t>Architecture Doc Approved as Candidate: :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2013-03-05</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5</a:t>
            </a:r>
            <a:r>
              <a:rPr lang="en-CA" altLang="ko-KR" sz="1600" b="1" dirty="0" smtClean="0">
                <a:solidFill>
                  <a:srgbClr val="FF0000"/>
                </a:solidFill>
                <a:ea typeface="굴림" pitchFamily="34" charset="-127"/>
              </a:rPr>
              <a:t>-31</a:t>
            </a:r>
          </a:p>
          <a:p>
            <a:pPr lvl="1">
              <a:lnSpc>
                <a:spcPct val="90000"/>
              </a:lnSpc>
            </a:pPr>
            <a:r>
              <a:rPr lang="en-GB" sz="1600" dirty="0" smtClean="0"/>
              <a:t>Detailed Specification Development Start : : </a:t>
            </a:r>
            <a:r>
              <a:rPr lang="en-CA" altLang="ko-KR" sz="1600" dirty="0" smtClean="0">
                <a:ea typeface="굴림" pitchFamily="34" charset="-127"/>
              </a:rPr>
              <a:t>Existing Date: </a:t>
            </a:r>
            <a:r>
              <a:rPr lang="en-CA" altLang="ko-KR" sz="1600" b="1" dirty="0" smtClean="0">
                <a:solidFill>
                  <a:schemeClr val="tx1"/>
                </a:solidFill>
                <a:ea typeface="굴림" pitchFamily="34" charset="-127"/>
              </a:rPr>
              <a:t>2013-02-15</a:t>
            </a:r>
            <a:r>
              <a:rPr lang="en-CA" altLang="ko-KR" sz="1600" dirty="0" smtClean="0">
                <a:ea typeface="굴림" pitchFamily="34" charset="-127"/>
              </a:rPr>
              <a:t>-&gt;  New Dates: </a:t>
            </a:r>
            <a:r>
              <a:rPr lang="en-CA" altLang="ko-KR" sz="1600" b="1" dirty="0" smtClean="0">
                <a:solidFill>
                  <a:srgbClr val="FF0000"/>
                </a:solidFill>
                <a:ea typeface="굴림" pitchFamily="34" charset="-127"/>
              </a:rPr>
              <a:t>2013-0</a:t>
            </a:r>
            <a:r>
              <a:rPr lang="en-US" altLang="ko-KR" sz="1600" b="1" dirty="0" smtClean="0">
                <a:solidFill>
                  <a:srgbClr val="FF0000"/>
                </a:solidFill>
                <a:ea typeface="굴림" pitchFamily="34" charset="-127"/>
              </a:rPr>
              <a:t>4</a:t>
            </a:r>
            <a:r>
              <a:rPr lang="en-CA" altLang="ko-KR" sz="1600" b="1" dirty="0" smtClean="0">
                <a:solidFill>
                  <a:srgbClr val="FF0000"/>
                </a:solidFill>
                <a:ea typeface="굴림" pitchFamily="34" charset="-127"/>
              </a:rPr>
              <a:t>-11</a:t>
            </a:r>
          </a:p>
          <a:p>
            <a:pPr lvl="1">
              <a:lnSpc>
                <a:spcPct val="90000"/>
              </a:lnSpc>
              <a:buNone/>
            </a:pPr>
            <a:endParaRPr lang="en-CA" altLang="ko-KR" sz="1600" dirty="0" smtClean="0">
              <a:solidFill>
                <a:srgbClr val="FF0000"/>
              </a:solidFill>
              <a:ea typeface="굴림" pitchFamily="34" charset="-127"/>
            </a:endParaRPr>
          </a:p>
          <a:p>
            <a:pPr lvl="1">
              <a:lnSpc>
                <a:spcPct val="90000"/>
              </a:lnSpc>
            </a:pPr>
            <a:endParaRPr lang="en-CA" altLang="ko-KR" sz="1600" dirty="0" smtClean="0">
              <a:ea typeface="굴림" pitchFamily="34" charset="-127"/>
            </a:endParaRPr>
          </a:p>
          <a:p>
            <a:pPr lvl="1">
              <a:lnSpc>
                <a:spcPct val="90000"/>
              </a:lnSpc>
              <a:buNone/>
            </a:pP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6" name="Chart 5"/>
          <p:cNvGraphicFramePr>
            <a:graphicFrameLocks/>
          </p:cNvGraphicFramePr>
          <p:nvPr/>
        </p:nvGraphicFramePr>
        <p:xfrm>
          <a:off x="338137" y="1301750"/>
          <a:ext cx="8686800" cy="28765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p:cNvGraphicFramePr>
            <a:graphicFrameLocks noGrp="1"/>
          </p:cNvGraphicFramePr>
          <p:nvPr/>
        </p:nvGraphicFramePr>
        <p:xfrm>
          <a:off x="414337" y="5492750"/>
          <a:ext cx="8610600" cy="782541"/>
        </p:xfrm>
        <a:graphic>
          <a:graphicData uri="http://schemas.openxmlformats.org/drawingml/2006/table">
            <a:tbl>
              <a:tblPr/>
              <a:tblGrid>
                <a:gridCol w="2554793"/>
                <a:gridCol w="6055807"/>
              </a:tblGrid>
              <a:tr h="371061">
                <a:tc>
                  <a:txBody>
                    <a:bodyPr/>
                    <a:lstStyle/>
                    <a:p>
                      <a:pPr algn="l" fontAlgn="b"/>
                      <a:r>
                        <a:rPr lang="en-GB" sz="900" b="1" i="0" u="none" strike="noStrike" dirty="0">
                          <a:latin typeface="Verdana"/>
                        </a:rPr>
                        <a:t>Reason for delayed milestones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0" i="0" u="none" strike="noStrike" dirty="0" smtClean="0">
                          <a:latin typeface="Verdana"/>
                        </a:rPr>
                        <a:t>Requires more time to complete the RD review and comments resolution than anticipated </a:t>
                      </a:r>
                    </a:p>
                    <a:p>
                      <a:pPr algn="l" fontAlgn="b"/>
                      <a:r>
                        <a:rPr lang="en-GB" sz="900" b="0" i="0" u="none" strike="noStrike" dirty="0" smtClean="0">
                          <a:latin typeface="Verdana"/>
                        </a:rPr>
                        <a:t>Though preliminary discussions have started on AD, delay in RD candidate have knock on effect on AD completion dates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371061">
                <a:tc>
                  <a:txBody>
                    <a:bodyPr/>
                    <a:lstStyle/>
                    <a:p>
                      <a:pPr algn="l" fontAlgn="b"/>
                      <a:r>
                        <a:rPr lang="en-GB" sz="900" b="1" i="0" u="none" strike="noStrike">
                          <a:latin typeface="Verdana"/>
                        </a:rPr>
                        <a:t>Corrective action</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0" i="0" u="none" strike="noStrike" dirty="0">
                          <a:latin typeface="Verdana"/>
                        </a:rPr>
                        <a:t>Allow one more month for Requirements </a:t>
                      </a:r>
                      <a:r>
                        <a:rPr lang="en-GB" sz="900" b="0" i="0" u="none" strike="noStrike" dirty="0" smtClean="0">
                          <a:latin typeface="Verdana"/>
                        </a:rPr>
                        <a:t>candidate</a:t>
                      </a:r>
                      <a:r>
                        <a:rPr lang="en-GB" sz="900" b="0" i="0" u="none" strike="noStrike" baseline="0" dirty="0" smtClean="0">
                          <a:latin typeface="Verdana"/>
                        </a:rPr>
                        <a:t> completion and just over 2 months for AD candidate approval.</a:t>
                      </a:r>
                      <a:endParaRPr lang="en-GB" sz="900" b="0" i="0" u="none" strike="noStrike" dirty="0">
                        <a:latin typeface="Verdana"/>
                      </a:endParaRP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414337" y="4425950"/>
          <a:ext cx="8610600" cy="914400"/>
        </p:xfrm>
        <a:graphic>
          <a:graphicData uri="http://schemas.openxmlformats.org/drawingml/2006/table">
            <a:tbl>
              <a:tblPr/>
              <a:tblGrid>
                <a:gridCol w="2450171"/>
                <a:gridCol w="1330093"/>
                <a:gridCol w="1582110"/>
                <a:gridCol w="1666116"/>
                <a:gridCol w="1582110"/>
              </a:tblGrid>
              <a:tr h="228600">
                <a:tc>
                  <a:txBody>
                    <a:bodyPr/>
                    <a:lstStyle/>
                    <a:p>
                      <a:pPr algn="l" fontAlgn="b"/>
                      <a:r>
                        <a:rPr lang="en-GB" sz="900" b="1" i="0" u="none" strike="noStrike">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GB" sz="9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228600">
                <a:tc>
                  <a:txBody>
                    <a:bodyPr/>
                    <a:lstStyle/>
                    <a:p>
                      <a:pPr algn="l" fontAlgn="b"/>
                      <a:r>
                        <a:rPr lang="en-GB" sz="9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2012-12-31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228600">
                <a:tc>
                  <a:txBody>
                    <a:bodyPr/>
                    <a:lstStyle/>
                    <a:p>
                      <a:pPr algn="l" fontAlgn="b"/>
                      <a:r>
                        <a:rPr lang="en-GB" sz="9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2013-03-05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2013-03-05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2013-05-31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228600">
                <a:tc>
                  <a:txBody>
                    <a:bodyPr/>
                    <a:lstStyle/>
                    <a:p>
                      <a:pPr algn="l" fontAlgn="b"/>
                      <a:r>
                        <a:rPr lang="en-GB" sz="9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GB"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GB" sz="900" b="0" i="0" u="none" strike="noStrike" dirty="0">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GB" altLang="ko-KR" sz="2400" dirty="0" err="1" smtClean="0">
                <a:solidFill>
                  <a:srgbClr val="01186C"/>
                </a:solidFill>
                <a:ea typeface="굴림" pitchFamily="34" charset="-127"/>
              </a:rPr>
              <a:t>GwMO</a:t>
            </a:r>
            <a:r>
              <a:rPr lang="en-GB" altLang="ko-KR" sz="2400" dirty="0" smtClean="0">
                <a:solidFill>
                  <a:srgbClr val="01186C"/>
                </a:solidFill>
                <a:ea typeface="굴림" pitchFamily="34" charset="-127"/>
              </a:rPr>
              <a:t> </a:t>
            </a:r>
            <a:r>
              <a:rPr lang="en-US" altLang="ko-KR" sz="2400" dirty="0" smtClean="0">
                <a:solidFill>
                  <a:srgbClr val="01186C"/>
                </a:solidFill>
                <a:ea typeface="굴림" pitchFamily="34" charset="-127"/>
              </a:rPr>
              <a:t>v1.1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495</TotalTime>
  <Pages>15</Pages>
  <Words>432</Words>
  <Application>Microsoft Office PowerPoint</Application>
  <PresentationFormat>Custom</PresentationFormat>
  <Paragraphs>55</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OMA-TP-2013-0010-INP_GwMO_V1_1_Slip_Request    GwMO v1.1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Sramanan</cp:lastModifiedBy>
  <cp:revision>524</cp:revision>
  <cp:lastPrinted>1999-04-27T06:51:51Z</cp:lastPrinted>
  <dcterms:created xsi:type="dcterms:W3CDTF">2002-03-19T14:05:12Z</dcterms:created>
  <dcterms:modified xsi:type="dcterms:W3CDTF">2013-01-22T17:09:21Z</dcterms:modified>
</cp:coreProperties>
</file>