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6"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8" autoAdjust="0"/>
    <p:restoredTop sz="94746" autoAdjust="0"/>
  </p:normalViewPr>
  <p:slideViewPr>
    <p:cSldViewPr>
      <p:cViewPr>
        <p:scale>
          <a:sx n="100" d="100"/>
          <a:sy n="100" d="100"/>
        </p:scale>
        <p:origin x="-1260" y="-354"/>
      </p:cViewPr>
      <p:guideLst>
        <p:guide orient="horz" pos="2208"/>
        <p:guide pos="261"/>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17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seungk.park\Desktop\OMA-WISPR_TPApproval-Virtualisation_MO_1_0-20130411105517.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4106463878327065E-2"/>
          <c:y val="1.3966480446927387E-2"/>
          <c:w val="0.89507360760232879"/>
          <c:h val="0.90502793296089423"/>
        </c:manualLayout>
      </c:layout>
      <c:barChart>
        <c:barDir val="bar"/>
        <c:grouping val="clustered"/>
        <c:varyColors val="0"/>
        <c:ser>
          <c:idx val="4"/>
          <c:order val="0"/>
          <c:tx>
            <c:strRef>
              <c:f>Data!$D$1</c:f>
              <c:strCache>
                <c:ptCount val="1"/>
                <c:pt idx="0">
                  <c:v>Proposed</c:v>
                </c:pt>
              </c:strCache>
            </c:strRef>
          </c:tx>
          <c:spPr>
            <a:solidFill>
              <a:srgbClr val="4BACC6"/>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LegendKey val="0"/>
            <c:showVal val="1"/>
            <c:showCatName val="0"/>
            <c:showSerName val="1"/>
            <c:showPercent val="0"/>
            <c:showBubbleSize val="0"/>
            <c:showLeaderLines val="0"/>
          </c:dLbls>
          <c:cat>
            <c:strRef>
              <c:f>Data!$A$2:$A$8</c:f>
              <c:strCache>
                <c:ptCount val="3"/>
                <c:pt idx="0">
                  <c:v>Release approved as candidate</c:v>
                </c:pt>
                <c:pt idx="1">
                  <c:v>Architecture - Approved as Candidate</c:v>
                </c:pt>
                <c:pt idx="2">
                  <c:v>RD Approved as Candidate</c:v>
                </c:pt>
              </c:strCache>
            </c:strRef>
          </c:cat>
          <c:val>
            <c:numRef>
              <c:f>Data!$D$2:$D$4</c:f>
              <c:numCache>
                <c:formatCode>General</c:formatCode>
                <c:ptCount val="3"/>
                <c:pt idx="0" formatCode="yyyy\-mm\-dd;@">
                  <c:v>41432</c:v>
                </c:pt>
              </c:numCache>
            </c:numRef>
          </c:val>
        </c:ser>
        <c:ser>
          <c:idx val="0"/>
          <c:order val="1"/>
          <c:tx>
            <c:strRef>
              <c:f>Data!$C$1</c:f>
              <c:strCache>
                <c:ptCount val="1"/>
                <c:pt idx="0">
                  <c:v>Current</c:v>
                </c:pt>
              </c:strCache>
            </c:strRef>
          </c:tx>
          <c:spPr>
            <a:solidFill>
              <a:srgbClr val="FFFF99"/>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LegendKey val="0"/>
            <c:showVal val="1"/>
            <c:showCatName val="0"/>
            <c:showSerName val="1"/>
            <c:showPercent val="0"/>
            <c:showBubbleSize val="0"/>
            <c:separator> </c:separator>
            <c:showLeaderLines val="0"/>
          </c:dLbls>
          <c:cat>
            <c:strRef>
              <c:f>Data!$A$2:$A$8</c:f>
              <c:strCache>
                <c:ptCount val="3"/>
                <c:pt idx="0">
                  <c:v>Release approved as candidate</c:v>
                </c:pt>
                <c:pt idx="1">
                  <c:v>Architecture - Approved as Candidate</c:v>
                </c:pt>
                <c:pt idx="2">
                  <c:v>RD Approved as Candidate</c:v>
                </c:pt>
              </c:strCache>
            </c:strRef>
          </c:cat>
          <c:val>
            <c:numRef>
              <c:f>Data!$C$2:$C$4</c:f>
              <c:numCache>
                <c:formatCode>General</c:formatCode>
                <c:ptCount val="3"/>
                <c:pt idx="0" formatCode="yyyy\-mm\-dd;@">
                  <c:v>41395</c:v>
                </c:pt>
              </c:numCache>
            </c:numRef>
          </c:val>
        </c:ser>
        <c:ser>
          <c:idx val="1"/>
          <c:order val="2"/>
          <c:tx>
            <c:strRef>
              <c:f>Data!$B$1</c:f>
              <c:strCache>
                <c:ptCount val="1"/>
                <c:pt idx="0">
                  <c:v>Original</c:v>
                </c:pt>
              </c:strCache>
            </c:strRef>
          </c:tx>
          <c:spPr>
            <a:solidFill>
              <a:srgbClr val="FF9900"/>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LegendKey val="0"/>
            <c:showVal val="1"/>
            <c:showCatName val="0"/>
            <c:showSerName val="1"/>
            <c:showPercent val="0"/>
            <c:showBubbleSize val="0"/>
            <c:showLeaderLines val="0"/>
          </c:dLbls>
          <c:cat>
            <c:strRef>
              <c:f>Data!$A$2:$A$8</c:f>
              <c:strCache>
                <c:ptCount val="3"/>
                <c:pt idx="0">
                  <c:v>Release approved as candidate</c:v>
                </c:pt>
                <c:pt idx="1">
                  <c:v>Architecture - Approved as Candidate</c:v>
                </c:pt>
                <c:pt idx="2">
                  <c:v>RD Approved as Candidate</c:v>
                </c:pt>
              </c:strCache>
            </c:strRef>
          </c:cat>
          <c:val>
            <c:numRef>
              <c:f>Data!$B$2:$B$4</c:f>
              <c:numCache>
                <c:formatCode>General</c:formatCode>
                <c:ptCount val="3"/>
                <c:pt idx="0" formatCode="yyyy\-mm\-dd;@">
                  <c:v>41275</c:v>
                </c:pt>
              </c:numCache>
            </c:numRef>
          </c:val>
        </c:ser>
        <c:dLbls>
          <c:showLegendKey val="0"/>
          <c:showVal val="0"/>
          <c:showCatName val="0"/>
          <c:showSerName val="1"/>
          <c:showPercent val="0"/>
          <c:showBubbleSize val="0"/>
        </c:dLbls>
        <c:gapWidth val="150"/>
        <c:axId val="44768768"/>
        <c:axId val="41659200"/>
      </c:barChart>
      <c:scatterChart>
        <c:scatterStyle val="lineMarker"/>
        <c:varyColors val="0"/>
        <c:ser>
          <c:idx val="3"/>
          <c:order val="3"/>
          <c:tx>
            <c:strRef>
              <c:f>Data!$F$1</c:f>
              <c:strCache>
                <c:ptCount val="1"/>
                <c:pt idx="0">
                  <c:v>2013-04-11</c:v>
                </c:pt>
              </c:strCache>
            </c:strRef>
          </c:tx>
          <c:spPr>
            <a:ln w="22225">
              <a:solidFill>
                <a:srgbClr val="FF0000"/>
              </a:solidFill>
            </a:ln>
          </c:spPr>
          <c:marker>
            <c:symbol val="none"/>
          </c:marker>
          <c:dLbls>
            <c:delete val="1"/>
          </c:dLbls>
          <c:xVal>
            <c:numRef>
              <c:f>Data!$F$2:$F$3</c:f>
              <c:numCache>
                <c:formatCode>yyyy\-mm\-dd\ hh:mm</c:formatCode>
                <c:ptCount val="2"/>
                <c:pt idx="0">
                  <c:v>41375.978819907417</c:v>
                </c:pt>
                <c:pt idx="1">
                  <c:v>41375.978819907417</c:v>
                </c:pt>
              </c:numCache>
            </c:numRef>
          </c:xVal>
          <c:yVal>
            <c:numRef>
              <c:f>Data!$G$2:$G$3</c:f>
              <c:numCache>
                <c:formatCode>General</c:formatCode>
                <c:ptCount val="2"/>
                <c:pt idx="0">
                  <c:v>0</c:v>
                </c:pt>
                <c:pt idx="1">
                  <c:v>1</c:v>
                </c:pt>
              </c:numCache>
            </c:numRef>
          </c:yVal>
          <c:smooth val="0"/>
        </c:ser>
        <c:dLbls>
          <c:showLegendKey val="0"/>
          <c:showVal val="0"/>
          <c:showCatName val="0"/>
          <c:showSerName val="1"/>
          <c:showPercent val="0"/>
          <c:showBubbleSize val="0"/>
        </c:dLbls>
        <c:axId val="41665088"/>
        <c:axId val="41665664"/>
      </c:scatterChart>
      <c:catAx>
        <c:axId val="44768768"/>
        <c:scaling>
          <c:orientation val="minMax"/>
        </c:scaling>
        <c:delete val="0"/>
        <c:axPos val="l"/>
        <c:numFmt formatCode="yyyy/mm/dd" sourceLinked="0"/>
        <c:majorTickMark val="out"/>
        <c:minorTickMark val="none"/>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en-US"/>
          </a:p>
        </c:txPr>
        <c:crossAx val="41659200"/>
        <c:crossesAt val="41275"/>
        <c:auto val="1"/>
        <c:lblAlgn val="ctr"/>
        <c:lblOffset val="100"/>
        <c:tickLblSkip val="1"/>
        <c:tickMarkSkip val="1"/>
        <c:noMultiLvlLbl val="0"/>
      </c:catAx>
      <c:valAx>
        <c:axId val="41659200"/>
        <c:scaling>
          <c:orientation val="minMax"/>
          <c:max val="41639"/>
          <c:min val="41275"/>
        </c:scaling>
        <c:delete val="1"/>
        <c:axPos val="b"/>
        <c:numFmt formatCode="yyyy\-mm\-dd;@" sourceLinked="1"/>
        <c:majorTickMark val="out"/>
        <c:minorTickMark val="none"/>
        <c:tickLblPos val="nextTo"/>
        <c:crossAx val="44768768"/>
        <c:crosses val="autoZero"/>
        <c:crossBetween val="between"/>
      </c:valAx>
      <c:valAx>
        <c:axId val="41665088"/>
        <c:scaling>
          <c:orientation val="minMax"/>
        </c:scaling>
        <c:delete val="1"/>
        <c:axPos val="b"/>
        <c:numFmt formatCode="yyyy\-mm\-dd\ hh:mm" sourceLinked="1"/>
        <c:majorTickMark val="out"/>
        <c:minorTickMark val="none"/>
        <c:tickLblPos val="nextTo"/>
        <c:crossAx val="41665664"/>
        <c:crosses val="autoZero"/>
        <c:crossBetween val="midCat"/>
      </c:valAx>
      <c:valAx>
        <c:axId val="41665664"/>
        <c:scaling>
          <c:orientation val="minMax"/>
          <c:max val="1"/>
          <c:min val="0"/>
        </c:scaling>
        <c:delete val="1"/>
        <c:axPos val="r"/>
        <c:numFmt formatCode="General" sourceLinked="1"/>
        <c:majorTickMark val="out"/>
        <c:minorTickMark val="none"/>
        <c:tickLblPos val="nextTo"/>
        <c:crossAx val="41665088"/>
        <c:crosses val="max"/>
        <c:crossBetween val="midCat"/>
      </c:valAx>
      <c:spPr>
        <a:solidFill>
          <a:srgbClr val="C0C0C0"/>
        </a:solidFill>
        <a:ln w="12700">
          <a:solidFill>
            <a:srgbClr val="808080"/>
          </a:solidFill>
          <a:prstDash val="solid"/>
        </a:ln>
      </c:spPr>
    </c:plotArea>
    <c:legend>
      <c:legendPos val="r"/>
      <c:layout>
        <c:manualLayout>
          <c:xMode val="edge"/>
          <c:yMode val="edge"/>
          <c:x val="0.22345358921389583"/>
          <c:y val="0.9313388759365977"/>
          <c:w val="0.53277975709310166"/>
          <c:h val="3.6971803105617457E-2"/>
        </c:manualLayout>
      </c:layout>
      <c:overlay val="0"/>
      <c:txPr>
        <a:bodyPr/>
        <a:lstStyle/>
        <a:p>
          <a:pPr>
            <a:defRPr sz="780" b="1" i="0" u="none" strike="noStrike" baseline="0">
              <a:solidFill>
                <a:srgbClr val="000000"/>
              </a:solidFill>
              <a:latin typeface="Verdana"/>
              <a:ea typeface="Verdana"/>
              <a:cs typeface="Verdana"/>
            </a:defRPr>
          </a:pPr>
          <a:endParaRPr lang="en-US"/>
        </a:p>
      </c:txPr>
    </c:legend>
    <c:plotVisOnly val="1"/>
    <c:dispBlanksAs val="gap"/>
    <c:showDLblsOverMax val="0"/>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2013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altLang="zh-CN" sz="1800" b="1" dirty="0" smtClean="0">
                <a:latin typeface="Arial Narrow" pitchFamily="34" charset="0"/>
                <a:ea typeface="宋体" charset="-122"/>
              </a:rPr>
              <a:t>OMA-TP-2013-0108</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TP</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12</a:t>
            </a:r>
            <a:r>
              <a:rPr lang="en-US" altLang="zh-CN" sz="2000" b="1" baseline="30000" dirty="0" smtClean="0">
                <a:latin typeface="Tahoma" pitchFamily="34" charset="0"/>
                <a:ea typeface="宋体" charset="-122"/>
              </a:rPr>
              <a:t>st</a:t>
            </a:r>
            <a:r>
              <a:rPr lang="en-US" altLang="zh-CN" sz="2000" b="1" dirty="0" smtClean="0">
                <a:latin typeface="Tahoma" pitchFamily="34" charset="0"/>
                <a:ea typeface="宋体" charset="-122"/>
              </a:rPr>
              <a:t> Apr 2013</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Jonas Martinsson, Red Bend Software</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WI Champion</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en-US" altLang="zh-CN" sz="2000" dirty="0" smtClean="0">
                <a:ea typeface="宋体" charset="-122"/>
              </a:rPr>
              <a:t>OMA-TP-2013-0108-INP_VirMO_V1_0_Slip_Request </a:t>
            </a:r>
            <a:r>
              <a:rPr lang="en-US" altLang="zh-CN" sz="2400" dirty="0" smtClean="0">
                <a:ea typeface="宋体" charset="-122"/>
              </a:rPr>
              <a:t/>
            </a:r>
            <a:br>
              <a:rPr lang="en-US" altLang="zh-CN" sz="2400" dirty="0" smtClean="0">
                <a:ea typeface="宋体" charset="-122"/>
              </a:rPr>
            </a:br>
            <a:r>
              <a:rPr lang="en-US" altLang="zh-CN" sz="2400" dirty="0" smtClean="0">
                <a:ea typeface="宋体" charset="-122"/>
              </a:rPr>
              <a:t/>
            </a:r>
            <a:br>
              <a:rPr lang="en-US" altLang="zh-CN" sz="2400" dirty="0" smtClean="0">
                <a:ea typeface="宋体" charset="-122"/>
              </a:rPr>
            </a:br>
            <a:r>
              <a:rPr lang="en-US" altLang="zh-CN" dirty="0" smtClean="0">
                <a:ea typeface="宋体" charset="-122"/>
              </a:rPr>
              <a:t>Virtualization MO</a:t>
            </a:r>
            <a:r>
              <a:rPr lang="en-US" altLang="zh-CN" sz="2400" dirty="0" smtClean="0">
                <a:ea typeface="宋体" charset="-122"/>
              </a:rPr>
              <a:t> </a:t>
            </a:r>
            <a:r>
              <a:rPr lang="en-US" altLang="zh-CN" dirty="0" smtClean="0">
                <a:ea typeface="宋体" charset="-122"/>
              </a:rPr>
              <a:t>v1.0 </a:t>
            </a:r>
            <a:r>
              <a:rPr lang="en-US" altLang="zh-CN" dirty="0">
                <a:ea typeface="宋体" charset="-122"/>
              </a:rPr>
              <a:t>Slip Request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a:solidFill>
                  <a:srgbClr val="800000"/>
                </a:solidFill>
                <a:latin typeface="Tahoma" pitchFamily="34" charset="0"/>
                <a:ea typeface="宋体" charset="-122"/>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4"/>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en-US" altLang="ko-KR" sz="2000" dirty="0" smtClean="0">
                <a:solidFill>
                  <a:srgbClr val="FF0000"/>
                </a:solidFill>
                <a:ea typeface="굴림" pitchFamily="34" charset="-127"/>
              </a:rPr>
              <a:t>0250</a:t>
            </a:r>
            <a:r>
              <a:rPr lang="en-US" altLang="ko-KR" sz="2000" dirty="0" smtClean="0">
                <a:ea typeface="굴림" pitchFamily="34" charset="-127"/>
              </a:rPr>
              <a:t> </a:t>
            </a:r>
            <a:r>
              <a:rPr lang="en-US" altLang="ko-KR" sz="2000" dirty="0" err="1" smtClean="0">
                <a:ea typeface="굴림" pitchFamily="34" charset="-127"/>
              </a:rPr>
              <a:t>VirMO</a:t>
            </a:r>
            <a:r>
              <a:rPr lang="en-US" altLang="ko-KR" sz="2000" dirty="0" smtClean="0">
                <a:ea typeface="굴림" pitchFamily="34" charset="-127"/>
              </a:rPr>
              <a:t> v1.0</a:t>
            </a:r>
          </a:p>
          <a:p>
            <a:pPr>
              <a:lnSpc>
                <a:spcPct val="90000"/>
              </a:lnSpc>
            </a:pPr>
            <a:endParaRPr lang="en-US" altLang="ko-KR" sz="2000" dirty="0" smtClean="0">
              <a:ea typeface="굴림" pitchFamily="34" charset="-127"/>
            </a:endParaRP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Originally, CONR is supposed to be started at 11st Apr (at the end of OMA DM Apr Interim)</a:t>
            </a:r>
          </a:p>
          <a:p>
            <a:pPr lvl="1">
              <a:lnSpc>
                <a:spcPct val="90000"/>
              </a:lnSpc>
            </a:pPr>
            <a:r>
              <a:rPr lang="en-US" altLang="zh-CN" sz="1800" dirty="0" smtClean="0">
                <a:ea typeface="宋体" charset="-122"/>
              </a:rPr>
              <a:t>During Interim, several issues were identified, which require couple of CCs to be resolved</a:t>
            </a:r>
          </a:p>
          <a:p>
            <a:pPr lvl="1">
              <a:lnSpc>
                <a:spcPct val="90000"/>
              </a:lnSpc>
            </a:pPr>
            <a:r>
              <a:rPr lang="en-US" altLang="zh-CN" sz="1800" dirty="0" smtClean="0">
                <a:ea typeface="宋体" charset="-122"/>
              </a:rPr>
              <a:t>With the best efforts, the delay would be minimal (1 month)</a:t>
            </a:r>
          </a:p>
          <a:p>
            <a:pPr>
              <a:lnSpc>
                <a:spcPct val="90000"/>
              </a:lnSpc>
            </a:pPr>
            <a:r>
              <a:rPr lang="en-US" altLang="zh-CN" sz="2000" dirty="0" smtClean="0">
                <a:ea typeface="宋体" charset="-122"/>
              </a:rPr>
              <a:t>Corrective Action:</a:t>
            </a:r>
          </a:p>
          <a:p>
            <a:pPr lvl="1">
              <a:lnSpc>
                <a:spcPct val="90000"/>
              </a:lnSpc>
            </a:pPr>
            <a:r>
              <a:rPr lang="en-US" altLang="zh-CN" sz="1800" dirty="0" smtClean="0">
                <a:ea typeface="SimSun" pitchFamily="2" charset="-122"/>
              </a:rPr>
              <a:t>Move target dates for 1 month and ensure that supporters contribute TS for the identified issues</a:t>
            </a:r>
          </a:p>
          <a:p>
            <a:pPr lvl="1">
              <a:lnSpc>
                <a:spcPct val="90000"/>
              </a:lnSpc>
            </a:pPr>
            <a:r>
              <a:rPr lang="en-US" altLang="zh-CN" sz="1800" dirty="0" smtClean="0">
                <a:ea typeface="SimSun" pitchFamily="2" charset="-122"/>
              </a:rPr>
              <a:t>CONR will start after 3 weeks, and the Virtualization MO will be in Candidate at the end of the OMA Dublin meeting (6</a:t>
            </a:r>
            <a:r>
              <a:rPr lang="en-US" altLang="zh-CN" sz="1800" baseline="30000" dirty="0" smtClean="0">
                <a:ea typeface="SimSun" pitchFamily="2" charset="-122"/>
              </a:rPr>
              <a:t>th</a:t>
            </a:r>
            <a:r>
              <a:rPr lang="en-US" altLang="zh-CN" sz="1800" dirty="0" smtClean="0">
                <a:ea typeface="SimSun" pitchFamily="2" charset="-122"/>
              </a:rPr>
              <a:t> Jun)</a:t>
            </a:r>
            <a:endParaRPr lang="en-US" altLang="zh-CN" sz="1800" dirty="0" smtClean="0">
              <a:ea typeface="宋体" charset="-122"/>
            </a:endParaRPr>
          </a:p>
          <a:p>
            <a:pPr>
              <a:lnSpc>
                <a:spcPct val="90000"/>
              </a:lnSpc>
            </a:pPr>
            <a:endParaRPr lang="en-CA" altLang="ko-KR" sz="2000" dirty="0" smtClean="0">
              <a:ea typeface="굴림" pitchFamily="34" charset="-127"/>
            </a:endParaRPr>
          </a:p>
          <a:p>
            <a:pPr>
              <a:lnSpc>
                <a:spcPct val="90000"/>
              </a:lnSpc>
            </a:pPr>
            <a:r>
              <a:rPr lang="en-CA" altLang="ko-KR" sz="2000" dirty="0" smtClean="0">
                <a:ea typeface="굴림" pitchFamily="34" charset="-127"/>
              </a:rPr>
              <a:t>“Hard” WISPR dates affected: </a:t>
            </a:r>
          </a:p>
          <a:p>
            <a:pPr lvl="1">
              <a:lnSpc>
                <a:spcPct val="90000"/>
              </a:lnSpc>
            </a:pPr>
            <a:r>
              <a:rPr lang="en-US" sz="1600" dirty="0" smtClean="0"/>
              <a:t>Consistency/Closure Review Start</a:t>
            </a:r>
            <a:r>
              <a:rPr lang="en-GB" sz="1600" dirty="0" smtClean="0"/>
              <a:t> </a:t>
            </a:r>
            <a:r>
              <a:rPr lang="en-CA" altLang="ko-KR" sz="1600" dirty="0" smtClean="0">
                <a:ea typeface="굴림" pitchFamily="34" charset="-127"/>
              </a:rPr>
              <a:t>: Existing Date: </a:t>
            </a:r>
            <a:r>
              <a:rPr lang="en-CA" altLang="ko-KR" sz="1600" b="1" dirty="0" smtClean="0">
                <a:solidFill>
                  <a:schemeClr val="tx1"/>
                </a:solidFill>
                <a:ea typeface="굴림" pitchFamily="34" charset="-127"/>
              </a:rPr>
              <a:t>2013-0</a:t>
            </a:r>
            <a:r>
              <a:rPr lang="en-US" altLang="ko-KR" sz="1600" b="1" dirty="0" smtClean="0">
                <a:solidFill>
                  <a:schemeClr val="tx1"/>
                </a:solidFill>
                <a:ea typeface="굴림" pitchFamily="34" charset="-127"/>
              </a:rPr>
              <a:t>4</a:t>
            </a:r>
            <a:r>
              <a:rPr lang="en-CA" altLang="ko-KR" sz="1600" b="1" dirty="0" smtClean="0">
                <a:solidFill>
                  <a:schemeClr val="tx1"/>
                </a:solidFill>
                <a:ea typeface="굴림" pitchFamily="34" charset="-127"/>
              </a:rPr>
              <a:t>-</a:t>
            </a:r>
            <a:r>
              <a:rPr lang="en-US" altLang="zh-CN" sz="1600" b="1" dirty="0" smtClean="0">
                <a:solidFill>
                  <a:schemeClr val="tx1"/>
                </a:solidFill>
                <a:ea typeface="굴림" pitchFamily="34" charset="-127"/>
              </a:rPr>
              <a:t>0</a:t>
            </a:r>
            <a:r>
              <a:rPr lang="en-CA" altLang="zh-CN" sz="1600" b="1" dirty="0" smtClean="0">
                <a:solidFill>
                  <a:schemeClr val="tx1"/>
                </a:solidFill>
                <a:ea typeface="굴림" pitchFamily="34" charset="-127"/>
              </a:rPr>
              <a:t>5</a:t>
            </a:r>
            <a:r>
              <a:rPr lang="en-CA" altLang="ko-KR" sz="1600" dirty="0" smtClean="0">
                <a:solidFill>
                  <a:srgbClr val="FF0000"/>
                </a:solidFill>
                <a:ea typeface="굴림" pitchFamily="34" charset="-127"/>
              </a:rPr>
              <a:t> </a:t>
            </a:r>
            <a:r>
              <a:rPr lang="en-CA" altLang="ko-KR" sz="1600" dirty="0" smtClean="0">
                <a:ea typeface="굴림" pitchFamily="34" charset="-127"/>
              </a:rPr>
              <a:t>-&gt;  New Dates: </a:t>
            </a:r>
            <a:r>
              <a:rPr lang="en-CA" altLang="ko-KR" sz="1600" b="1" dirty="0" smtClean="0">
                <a:solidFill>
                  <a:srgbClr val="FF0000"/>
                </a:solidFill>
                <a:ea typeface="굴림" pitchFamily="34" charset="-127"/>
              </a:rPr>
              <a:t>2013-0</a:t>
            </a:r>
            <a:r>
              <a:rPr lang="en-US" altLang="ko-KR" sz="1600" b="1" dirty="0" smtClean="0">
                <a:solidFill>
                  <a:srgbClr val="FF0000"/>
                </a:solidFill>
                <a:ea typeface="굴림" pitchFamily="34" charset="-127"/>
              </a:rPr>
              <a:t>4</a:t>
            </a:r>
            <a:r>
              <a:rPr lang="en-CA" altLang="ko-KR" sz="1600" b="1" dirty="0" smtClean="0">
                <a:solidFill>
                  <a:srgbClr val="FF0000"/>
                </a:solidFill>
                <a:ea typeface="굴림" pitchFamily="34" charset="-127"/>
              </a:rPr>
              <a:t>-</a:t>
            </a:r>
            <a:r>
              <a:rPr lang="en-US" altLang="ko-KR" sz="1600" b="1" dirty="0" smtClean="0">
                <a:solidFill>
                  <a:srgbClr val="FF0000"/>
                </a:solidFill>
                <a:ea typeface="굴림" pitchFamily="34" charset="-127"/>
              </a:rPr>
              <a:t>29</a:t>
            </a:r>
            <a:endParaRPr lang="en-CA" altLang="ko-KR" sz="1600" b="1" dirty="0" smtClean="0">
              <a:solidFill>
                <a:srgbClr val="FF0000"/>
              </a:solidFill>
              <a:ea typeface="굴림" pitchFamily="34" charset="-127"/>
            </a:endParaRPr>
          </a:p>
          <a:p>
            <a:pPr lvl="1">
              <a:lnSpc>
                <a:spcPct val="90000"/>
              </a:lnSpc>
            </a:pPr>
            <a:r>
              <a:rPr lang="en-US" sz="1600" dirty="0" smtClean="0"/>
              <a:t>Release Approved as Candidate</a:t>
            </a:r>
            <a:r>
              <a:rPr lang="en-GB" sz="1600" dirty="0" smtClean="0"/>
              <a:t>: </a:t>
            </a:r>
            <a:r>
              <a:rPr lang="en-CA" altLang="ko-KR" sz="1600" dirty="0" smtClean="0">
                <a:ea typeface="굴림" pitchFamily="34" charset="-127"/>
              </a:rPr>
              <a:t>Existing Date: </a:t>
            </a:r>
            <a:r>
              <a:rPr lang="en-CA" altLang="ko-KR" sz="1600" b="1" dirty="0" smtClean="0">
                <a:solidFill>
                  <a:schemeClr val="tx1"/>
                </a:solidFill>
                <a:ea typeface="굴림" pitchFamily="34" charset="-127"/>
              </a:rPr>
              <a:t>2013-05-01</a:t>
            </a:r>
            <a:r>
              <a:rPr lang="en-CA" altLang="ko-KR" sz="1600" dirty="0" smtClean="0">
                <a:ea typeface="굴림" pitchFamily="34" charset="-127"/>
              </a:rPr>
              <a:t>-&gt;  New Dates: </a:t>
            </a:r>
            <a:r>
              <a:rPr lang="en-CA" altLang="ko-KR" sz="1600" b="1" dirty="0" smtClean="0">
                <a:solidFill>
                  <a:srgbClr val="FF0000"/>
                </a:solidFill>
                <a:ea typeface="굴림" pitchFamily="34" charset="-127"/>
              </a:rPr>
              <a:t>2013-0</a:t>
            </a:r>
            <a:r>
              <a:rPr lang="en-US" altLang="ko-KR" sz="1600" b="1" dirty="0" smtClean="0">
                <a:solidFill>
                  <a:srgbClr val="FF0000"/>
                </a:solidFill>
                <a:ea typeface="굴림" pitchFamily="34" charset="-127"/>
              </a:rPr>
              <a:t>6</a:t>
            </a:r>
            <a:r>
              <a:rPr lang="en-CA" altLang="ko-KR" sz="1600" b="1" dirty="0" smtClean="0">
                <a:solidFill>
                  <a:srgbClr val="FF0000"/>
                </a:solidFill>
                <a:ea typeface="굴림" pitchFamily="34" charset="-127"/>
              </a:rPr>
              <a:t>-07</a:t>
            </a: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p:txBody>
          <a:bodyPr/>
          <a:lstStyle/>
          <a:p>
            <a:r>
              <a:rPr lang="en-GB" altLang="ko-KR" smtClean="0">
                <a:ea typeface="굴림" pitchFamily="34" charset="-127"/>
              </a:rPr>
              <a:t>Slip Report </a:t>
            </a:r>
            <a:endParaRPr lang="en-GB" altLang="zh-CN" smtClean="0">
              <a:ea typeface="宋体" charset="-122"/>
            </a:endParaRPr>
          </a:p>
        </p:txBody>
      </p:sp>
      <p:graphicFrame>
        <p:nvGraphicFramePr>
          <p:cNvPr id="10" name="Chart 4"/>
          <p:cNvGraphicFramePr>
            <a:graphicFrameLocks/>
          </p:cNvGraphicFramePr>
          <p:nvPr/>
        </p:nvGraphicFramePr>
        <p:xfrm>
          <a:off x="642937" y="1377950"/>
          <a:ext cx="8134350" cy="2790825"/>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642937" y="1119418"/>
            <a:ext cx="6529864" cy="258532"/>
          </a:xfrm>
          <a:prstGeom prst="rect">
            <a:avLst/>
          </a:prstGeom>
          <a:noFill/>
        </p:spPr>
        <p:txBody>
          <a:bodyPr wrap="none" rtlCol="0">
            <a:spAutoFit/>
          </a:bodyPr>
          <a:lstStyle/>
          <a:p>
            <a:r>
              <a:rPr lang="en-US" sz="1200" dirty="0" smtClean="0">
                <a:latin typeface="Verdana"/>
              </a:rPr>
              <a:t>Hard Date changes requested for </a:t>
            </a:r>
            <a:r>
              <a:rPr lang="en-US" sz="1200" dirty="0" err="1" smtClean="0">
                <a:latin typeface="Verdana"/>
              </a:rPr>
              <a:t>Virtualisation</a:t>
            </a:r>
            <a:r>
              <a:rPr lang="en-US" sz="1200" dirty="0" smtClean="0">
                <a:latin typeface="Verdana"/>
              </a:rPr>
              <a:t> MO 1.0 (Generated: 11-04-2013)</a:t>
            </a:r>
            <a:r>
              <a:rPr lang="en-US" sz="1200" dirty="0" smtClean="0"/>
              <a:t> </a:t>
            </a:r>
            <a:endParaRPr lang="ko-KR" altLang="en-US" sz="1200" dirty="0"/>
          </a:p>
        </p:txBody>
      </p:sp>
      <p:graphicFrame>
        <p:nvGraphicFramePr>
          <p:cNvPr id="12" name="표 11"/>
          <p:cNvGraphicFramePr>
            <a:graphicFrameLocks noGrp="1"/>
          </p:cNvGraphicFramePr>
          <p:nvPr/>
        </p:nvGraphicFramePr>
        <p:xfrm>
          <a:off x="642937" y="4304030"/>
          <a:ext cx="8153399" cy="731520"/>
        </p:xfrm>
        <a:graphic>
          <a:graphicData uri="http://schemas.openxmlformats.org/drawingml/2006/table">
            <a:tbl>
              <a:tblPr/>
              <a:tblGrid>
                <a:gridCol w="2320073"/>
                <a:gridCol w="1259468"/>
                <a:gridCol w="1498104"/>
                <a:gridCol w="1577650"/>
                <a:gridCol w="1498104"/>
              </a:tblGrid>
              <a:tr h="152245">
                <a:tc>
                  <a:txBody>
                    <a:bodyPr/>
                    <a:lstStyle/>
                    <a:p>
                      <a:pPr algn="l" fontAlgn="b"/>
                      <a:r>
                        <a:rPr lang="en-US" sz="1200" b="1" i="0" u="none" strike="noStrike">
                          <a:latin typeface="Verdana"/>
                        </a:rPr>
                        <a:t>Milestone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1200" b="1" i="0" u="none" strike="noStrike">
                          <a:latin typeface="Verdana"/>
                        </a:rPr>
                        <a:t>Original 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1200" b="1" i="0" u="none" strike="noStrike">
                          <a:latin typeface="Verdana"/>
                        </a:rPr>
                        <a:t>Current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1200" b="1" i="0" u="none" strike="noStrike">
                          <a:latin typeface="Verdana"/>
                        </a:rPr>
                        <a:t>Proposed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1200" b="1" i="0" u="none" strike="noStrike">
                          <a:latin typeface="Verdana"/>
                        </a:rPr>
                        <a:t>Slippage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52245">
                <a:tc>
                  <a:txBody>
                    <a:bodyPr/>
                    <a:lstStyle/>
                    <a:p>
                      <a:pPr algn="l" fontAlgn="b"/>
                      <a:r>
                        <a:rPr lang="en-US" sz="1200" b="1" i="0" u="none" strike="noStrike">
                          <a:latin typeface="Verdana"/>
                        </a:rPr>
                        <a:t>RD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ko-KR" altLang="en-US" sz="12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ko-KR" altLang="en-US" sz="12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ko-KR" altLang="en-US" sz="12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ko-KR" altLang="en-US" sz="12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52245">
                <a:tc>
                  <a:txBody>
                    <a:bodyPr/>
                    <a:lstStyle/>
                    <a:p>
                      <a:pPr algn="l" fontAlgn="b"/>
                      <a:r>
                        <a:rPr lang="en-US" sz="1200" b="1" i="0" u="none" strike="noStrike">
                          <a:latin typeface="Verdana"/>
                        </a:rPr>
                        <a:t>AD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ko-KR" altLang="en-US" sz="12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ko-KR" altLang="en-US" sz="12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ko-KR" altLang="en-US" sz="12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ko-KR" altLang="en-US" sz="12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52245">
                <a:tc>
                  <a:txBody>
                    <a:bodyPr/>
                    <a:lstStyle/>
                    <a:p>
                      <a:pPr algn="l" fontAlgn="b"/>
                      <a:r>
                        <a:rPr lang="en-US" sz="1200" b="1" i="0" u="none" strike="noStrike">
                          <a:latin typeface="Verdana"/>
                        </a:rPr>
                        <a:t>ERP/RRP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ko-KR" sz="1200" b="0" i="0" u="none" strike="noStrike">
                          <a:latin typeface="Verdana"/>
                        </a:rPr>
                        <a:t>2013-01-01</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US" altLang="ko-KR" sz="1200" b="0" i="0" u="none" strike="noStrike">
                          <a:latin typeface="Verdana"/>
                        </a:rPr>
                        <a:t>2013-05-01</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US" altLang="ko-KR" sz="1200" b="0" i="0" u="none" strike="noStrike">
                          <a:latin typeface="Verdana"/>
                        </a:rPr>
                        <a:t>2013-06-07</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US" sz="1200" b="0" i="0" u="none" strike="noStrike" dirty="0">
                          <a:latin typeface="Verdana"/>
                        </a:rPr>
                        <a:t>1 months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bl>
          </a:graphicData>
        </a:graphic>
      </p:graphicFrame>
      <p:graphicFrame>
        <p:nvGraphicFramePr>
          <p:cNvPr id="13" name="표 12"/>
          <p:cNvGraphicFramePr>
            <a:graphicFrameLocks noGrp="1"/>
          </p:cNvGraphicFramePr>
          <p:nvPr/>
        </p:nvGraphicFramePr>
        <p:xfrm>
          <a:off x="642937" y="5265843"/>
          <a:ext cx="8153400" cy="1141307"/>
        </p:xfrm>
        <a:graphic>
          <a:graphicData uri="http://schemas.openxmlformats.org/drawingml/2006/table">
            <a:tbl>
              <a:tblPr/>
              <a:tblGrid>
                <a:gridCol w="1295400"/>
                <a:gridCol w="6858000"/>
              </a:tblGrid>
              <a:tr h="592667">
                <a:tc>
                  <a:txBody>
                    <a:bodyPr/>
                    <a:lstStyle/>
                    <a:p>
                      <a:pPr algn="l" fontAlgn="b"/>
                      <a:r>
                        <a:rPr lang="en-US" sz="1200" b="1" i="0" u="none" strike="noStrike" dirty="0">
                          <a:latin typeface="Verdana"/>
                        </a:rPr>
                        <a:t>Reason for delayed milestones</a:t>
                      </a:r>
                    </a:p>
                  </a:txBody>
                  <a:tcPr marL="0" marR="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marL="0" marR="0" lvl="1" indent="0" algn="l" defTabSz="914400" rtl="0" eaLnBrk="1" fontAlgn="b" latinLnBrk="0" hangingPunct="1">
                        <a:lnSpc>
                          <a:spcPct val="100000"/>
                        </a:lnSpc>
                        <a:spcBef>
                          <a:spcPts val="0"/>
                        </a:spcBef>
                        <a:spcAft>
                          <a:spcPts val="0"/>
                        </a:spcAft>
                        <a:buClrTx/>
                        <a:buSzTx/>
                        <a:buFont typeface="Arial" pitchFamily="34" charset="0"/>
                        <a:buChar char="•"/>
                        <a:tabLst/>
                        <a:defRPr/>
                      </a:pPr>
                      <a:r>
                        <a:rPr lang="en-US" altLang="ko-KR" sz="1200" b="0" i="0" u="none" strike="noStrike" dirty="0" smtClean="0">
                          <a:latin typeface="Verdana"/>
                        </a:rPr>
                        <a:t>During Interim, several issues were identified, which require couple of CCs to be resolved</a:t>
                      </a:r>
                    </a:p>
                    <a:p>
                      <a:pPr marL="0" marR="0" lvl="1" indent="0" algn="l" defTabSz="914400" rtl="0" eaLnBrk="1" fontAlgn="b" latinLnBrk="0" hangingPunct="1">
                        <a:lnSpc>
                          <a:spcPct val="100000"/>
                        </a:lnSpc>
                        <a:spcBef>
                          <a:spcPts val="0"/>
                        </a:spcBef>
                        <a:spcAft>
                          <a:spcPts val="0"/>
                        </a:spcAft>
                        <a:buClrTx/>
                        <a:buSzTx/>
                        <a:buFont typeface="Arial" pitchFamily="34" charset="0"/>
                        <a:buChar char="•"/>
                        <a:tabLst/>
                        <a:defRPr/>
                      </a:pPr>
                      <a:r>
                        <a:rPr lang="en-US" altLang="ko-KR" sz="1200" b="0" i="0" u="none" strike="noStrike" dirty="0" smtClean="0">
                          <a:latin typeface="Verdana"/>
                        </a:rPr>
                        <a:t>With the best efforts, the delay would be minimal (1 month)</a:t>
                      </a:r>
                    </a:p>
                  </a:txBody>
                  <a:tcPr marL="0" marR="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474133">
                <a:tc>
                  <a:txBody>
                    <a:bodyPr/>
                    <a:lstStyle/>
                    <a:p>
                      <a:pPr algn="l" fontAlgn="b"/>
                      <a:r>
                        <a:rPr lang="en-US" sz="1200" b="1" i="0" u="none" strike="noStrike" dirty="0">
                          <a:latin typeface="Verdana"/>
                        </a:rPr>
                        <a:t>Corrective action</a:t>
                      </a:r>
                    </a:p>
                  </a:txBody>
                  <a:tcPr marL="0" marR="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marL="0" marR="0" lvl="1" indent="0" algn="l" defTabSz="914400" rtl="0" eaLnBrk="1" fontAlgn="b" latinLnBrk="0" hangingPunct="1">
                        <a:lnSpc>
                          <a:spcPct val="100000"/>
                        </a:lnSpc>
                        <a:spcBef>
                          <a:spcPts val="0"/>
                        </a:spcBef>
                        <a:spcAft>
                          <a:spcPts val="0"/>
                        </a:spcAft>
                        <a:buClrTx/>
                        <a:buSzTx/>
                        <a:buFont typeface="Arial" pitchFamily="34" charset="0"/>
                        <a:buChar char="•"/>
                        <a:tabLst/>
                        <a:defRPr/>
                      </a:pPr>
                      <a:r>
                        <a:rPr lang="en-US" altLang="ko-KR" sz="1200" b="0" i="0" u="none" strike="noStrike" dirty="0" smtClean="0">
                          <a:latin typeface="Verdana"/>
                        </a:rPr>
                        <a:t>Move target dates for 1 month and ensure that supporters contribute TS for the issues</a:t>
                      </a:r>
                    </a:p>
                    <a:p>
                      <a:pPr marL="0" marR="0" lvl="1" indent="0" algn="l" defTabSz="914400" rtl="0" eaLnBrk="1" fontAlgn="b" latinLnBrk="0" hangingPunct="1">
                        <a:lnSpc>
                          <a:spcPct val="100000"/>
                        </a:lnSpc>
                        <a:spcBef>
                          <a:spcPts val="0"/>
                        </a:spcBef>
                        <a:spcAft>
                          <a:spcPts val="0"/>
                        </a:spcAft>
                        <a:buClrTx/>
                        <a:buSzTx/>
                        <a:buFont typeface="Arial" pitchFamily="34" charset="0"/>
                        <a:buChar char="•"/>
                        <a:tabLst/>
                        <a:defRPr/>
                      </a:pPr>
                      <a:r>
                        <a:rPr lang="en-US" altLang="ko-KR" sz="1200" b="0" i="0" u="none" strike="noStrike" dirty="0" smtClean="0">
                          <a:latin typeface="Verdana"/>
                        </a:rPr>
                        <a:t>CONR will start after 3 weeks, and the Virtualization MO will be in Candidate at the end of the OMA Dublin meeting (6th Jun)</a:t>
                      </a:r>
                    </a:p>
                  </a:txBody>
                  <a:tcPr marL="0" marR="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a:t>
            </a:r>
            <a:r>
              <a:rPr lang="en-GB" altLang="ko-KR" sz="2400" dirty="0" err="1" smtClean="0">
                <a:solidFill>
                  <a:srgbClr val="01186C"/>
                </a:solidFill>
                <a:ea typeface="굴림" pitchFamily="34" charset="-127"/>
              </a:rPr>
              <a:t>VirMO</a:t>
            </a:r>
            <a:r>
              <a:rPr lang="en-GB" altLang="ko-KR" sz="2400" dirty="0" smtClean="0">
                <a:solidFill>
                  <a:srgbClr val="01186C"/>
                </a:solidFill>
                <a:ea typeface="굴림" pitchFamily="34" charset="-127"/>
              </a:rPr>
              <a:t> </a:t>
            </a:r>
            <a:r>
              <a:rPr lang="en-US" altLang="ko-KR" sz="2400" dirty="0" smtClean="0">
                <a:solidFill>
                  <a:srgbClr val="01186C"/>
                </a:solidFill>
                <a:ea typeface="굴림" pitchFamily="34" charset="-127"/>
              </a:rPr>
              <a:t>v1.0 </a:t>
            </a:r>
            <a:r>
              <a:rPr lang="en-GB" altLang="ko-KR" sz="2400" dirty="0" smtClean="0">
                <a:solidFill>
                  <a:srgbClr val="01186C"/>
                </a:solidFill>
                <a:ea typeface="굴림" pitchFamily="34" charset="-127"/>
              </a:rPr>
              <a:t>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341</TotalTime>
  <Pages>15</Pages>
  <Words>484</Words>
  <Application>Microsoft Office PowerPoint</Application>
  <PresentationFormat>Custom</PresentationFormat>
  <Paragraphs>58</Paragraphs>
  <Slides>4</Slides>
  <Notes>4</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OMA-TP-2013-0108-INP_VirMO_V1_0_Slip_Request   Virtualization MO v1.0 Slip Request    </vt:lpstr>
      <vt:lpstr>WISPR date slips for approval</vt:lpstr>
      <vt:lpstr>Slip Report </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OMA staff</cp:lastModifiedBy>
  <cp:revision>540</cp:revision>
  <cp:lastPrinted>1999-04-27T06:51:51Z</cp:lastPrinted>
  <dcterms:created xsi:type="dcterms:W3CDTF">2002-03-19T14:05:12Z</dcterms:created>
  <dcterms:modified xsi:type="dcterms:W3CDTF">2013-04-12T06:35:32Z</dcterms:modified>
</cp:coreProperties>
</file>