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1069" r:id="rId2"/>
    <p:sldId id="849" r:id="rId3"/>
    <p:sldId id="1030" r:id="rId4"/>
    <p:sldId id="1051" r:id="rId5"/>
    <p:sldId id="1052" r:id="rId6"/>
    <p:sldId id="1053" r:id="rId7"/>
    <p:sldId id="1054" r:id="rId8"/>
    <p:sldId id="1055" r:id="rId9"/>
    <p:sldId id="1056" r:id="rId10"/>
    <p:sldId id="1057" r:id="rId11"/>
    <p:sldId id="1038" r:id="rId12"/>
    <p:sldId id="822" r:id="rId13"/>
    <p:sldId id="813" r:id="rId14"/>
    <p:sldId id="821" r:id="rId15"/>
    <p:sldId id="1058" r:id="rId16"/>
    <p:sldId id="1063" r:id="rId17"/>
    <p:sldId id="787" r:id="rId18"/>
    <p:sldId id="1033" r:id="rId19"/>
    <p:sldId id="1034" r:id="rId20"/>
    <p:sldId id="815" r:id="rId21"/>
    <p:sldId id="1050" r:id="rId22"/>
    <p:sldId id="1035" r:id="rId23"/>
    <p:sldId id="1067" r:id="rId24"/>
    <p:sldId id="1036" r:id="rId25"/>
    <p:sldId id="1068" r:id="rId26"/>
    <p:sldId id="1066" r:id="rId27"/>
    <p:sldId id="1060" r:id="rId28"/>
    <p:sldId id="1061" r:id="rId29"/>
    <p:sldId id="1037" r:id="rId30"/>
    <p:sldId id="1046" r:id="rId31"/>
    <p:sldId id="1064" r:id="rId32"/>
  </p:sldIdLst>
  <p:sldSz cx="9144000" cy="5143500" type="screen16x9"/>
  <p:notesSz cx="7010400" cy="9296400"/>
  <p:defaultTextStyle>
    <a:defPPr>
      <a:defRPr lang="en-US"/>
    </a:defPPr>
    <a:lvl1pPr algn="l" rtl="0" fontAlgn="base">
      <a:spcBef>
        <a:spcPct val="20000"/>
      </a:spcBef>
      <a:spcAft>
        <a:spcPct val="0"/>
      </a:spcAft>
      <a:defRPr kern="1200">
        <a:solidFill>
          <a:srgbClr val="002C6C"/>
        </a:solidFill>
        <a:latin typeface="Arial" charset="0"/>
        <a:ea typeface="ＭＳ Ｐゴシック" charset="0"/>
        <a:cs typeface="+mn-cs"/>
      </a:defRPr>
    </a:lvl1pPr>
    <a:lvl2pPr marL="457200" algn="l" rtl="0" fontAlgn="base">
      <a:spcBef>
        <a:spcPct val="20000"/>
      </a:spcBef>
      <a:spcAft>
        <a:spcPct val="0"/>
      </a:spcAft>
      <a:defRPr kern="1200">
        <a:solidFill>
          <a:srgbClr val="002C6C"/>
        </a:solidFill>
        <a:latin typeface="Arial" charset="0"/>
        <a:ea typeface="ＭＳ Ｐゴシック" charset="0"/>
        <a:cs typeface="+mn-cs"/>
      </a:defRPr>
    </a:lvl2pPr>
    <a:lvl3pPr marL="914400" algn="l" rtl="0" fontAlgn="base">
      <a:spcBef>
        <a:spcPct val="20000"/>
      </a:spcBef>
      <a:spcAft>
        <a:spcPct val="0"/>
      </a:spcAft>
      <a:defRPr kern="1200">
        <a:solidFill>
          <a:srgbClr val="002C6C"/>
        </a:solidFill>
        <a:latin typeface="Arial" charset="0"/>
        <a:ea typeface="ＭＳ Ｐゴシック" charset="0"/>
        <a:cs typeface="+mn-cs"/>
      </a:defRPr>
    </a:lvl3pPr>
    <a:lvl4pPr marL="1371600" algn="l" rtl="0" fontAlgn="base">
      <a:spcBef>
        <a:spcPct val="20000"/>
      </a:spcBef>
      <a:spcAft>
        <a:spcPct val="0"/>
      </a:spcAft>
      <a:defRPr kern="1200">
        <a:solidFill>
          <a:srgbClr val="002C6C"/>
        </a:solidFill>
        <a:latin typeface="Arial" charset="0"/>
        <a:ea typeface="ＭＳ Ｐゴシック" charset="0"/>
        <a:cs typeface="+mn-cs"/>
      </a:defRPr>
    </a:lvl4pPr>
    <a:lvl5pPr marL="1828800" algn="l" rtl="0" fontAlgn="base">
      <a:spcBef>
        <a:spcPct val="20000"/>
      </a:spcBef>
      <a:spcAft>
        <a:spcPct val="0"/>
      </a:spcAft>
      <a:defRPr kern="1200">
        <a:solidFill>
          <a:srgbClr val="002C6C"/>
        </a:solidFill>
        <a:latin typeface="Arial" charset="0"/>
        <a:ea typeface="ＭＳ Ｐゴシック" charset="0"/>
        <a:cs typeface="+mn-cs"/>
      </a:defRPr>
    </a:lvl5pPr>
    <a:lvl6pPr marL="2286000" algn="l" defTabSz="457200" rtl="0" eaLnBrk="1" latinLnBrk="0" hangingPunct="1">
      <a:defRPr kern="1200">
        <a:solidFill>
          <a:srgbClr val="002C6C"/>
        </a:solidFill>
        <a:latin typeface="Arial" charset="0"/>
        <a:ea typeface="ＭＳ Ｐゴシック" charset="0"/>
        <a:cs typeface="+mn-cs"/>
      </a:defRPr>
    </a:lvl6pPr>
    <a:lvl7pPr marL="2743200" algn="l" defTabSz="457200" rtl="0" eaLnBrk="1" latinLnBrk="0" hangingPunct="1">
      <a:defRPr kern="1200">
        <a:solidFill>
          <a:srgbClr val="002C6C"/>
        </a:solidFill>
        <a:latin typeface="Arial" charset="0"/>
        <a:ea typeface="ＭＳ Ｐゴシック" charset="0"/>
        <a:cs typeface="+mn-cs"/>
      </a:defRPr>
    </a:lvl7pPr>
    <a:lvl8pPr marL="3200400" algn="l" defTabSz="457200" rtl="0" eaLnBrk="1" latinLnBrk="0" hangingPunct="1">
      <a:defRPr kern="1200">
        <a:solidFill>
          <a:srgbClr val="002C6C"/>
        </a:solidFill>
        <a:latin typeface="Arial" charset="0"/>
        <a:ea typeface="ＭＳ Ｐゴシック" charset="0"/>
        <a:cs typeface="+mn-cs"/>
      </a:defRPr>
    </a:lvl8pPr>
    <a:lvl9pPr marL="3657600" algn="l" defTabSz="457200" rtl="0" eaLnBrk="1" latinLnBrk="0" hangingPunct="1">
      <a:defRPr kern="1200">
        <a:solidFill>
          <a:srgbClr val="002C6C"/>
        </a:solidFill>
        <a:latin typeface="Arial" charset="0"/>
        <a:ea typeface="ＭＳ Ｐゴシック" charset="0"/>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 uri="{2D200454-40CA-4A62-9FC3-DE9A4176ACB9}">
      <p15:notesGuideLst xmlns=""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ffie Defreyne" initials="SD"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6336"/>
    <a:srgbClr val="000000"/>
    <a:srgbClr val="0066CC"/>
    <a:srgbClr val="002C6C"/>
    <a:srgbClr val="F26334"/>
    <a:srgbClr val="F47F5A"/>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976" autoAdjust="0"/>
    <p:restoredTop sz="59337" autoAdjust="0"/>
  </p:normalViewPr>
  <p:slideViewPr>
    <p:cSldViewPr snapToGrid="0" showGuides="1">
      <p:cViewPr varScale="1">
        <p:scale>
          <a:sx n="86" d="100"/>
          <a:sy n="86" d="100"/>
        </p:scale>
        <p:origin x="-588" y="-78"/>
      </p:cViewPr>
      <p:guideLst>
        <p:guide orient="horz" pos="1620"/>
        <p:guide pos="2880"/>
      </p:guideLst>
    </p:cSldViewPr>
  </p:slideViewPr>
  <p:outlineViewPr>
    <p:cViewPr>
      <p:scale>
        <a:sx n="33" d="100"/>
        <a:sy n="33" d="100"/>
      </p:scale>
      <p:origin x="0" y="19458"/>
    </p:cViewPr>
  </p:outlineViewPr>
  <p:notesTextViewPr>
    <p:cViewPr>
      <p:scale>
        <a:sx n="3" d="2"/>
        <a:sy n="3" d="2"/>
      </p:scale>
      <p:origin x="0" y="0"/>
    </p:cViewPr>
  </p:notesTextViewPr>
  <p:sorterViewPr>
    <p:cViewPr>
      <p:scale>
        <a:sx n="118" d="100"/>
        <a:sy n="118" d="100"/>
      </p:scale>
      <p:origin x="0" y="-4854"/>
    </p:cViewPr>
  </p:sorterViewPr>
  <p:notesViewPr>
    <p:cSldViewPr snapToGrid="0" showGuides="1">
      <p:cViewPr varScale="1">
        <p:scale>
          <a:sx n="56" d="100"/>
          <a:sy n="56" d="100"/>
        </p:scale>
        <p:origin x="-2712" y="-96"/>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spcBef>
                <a:spcPct val="0"/>
              </a:spcBef>
              <a:defRPr sz="1200">
                <a:solidFill>
                  <a:schemeClr val="tx1"/>
                </a:solidFill>
                <a:ea typeface="+mn-ea"/>
              </a:defRPr>
            </a:lvl1pPr>
          </a:lstStyle>
          <a:p>
            <a:pPr>
              <a:defRPr/>
            </a:pPr>
            <a:endParaRPr lang="en-GB" dirty="0"/>
          </a:p>
        </p:txBody>
      </p:sp>
      <p:sp>
        <p:nvSpPr>
          <p:cNvPr id="30723" name="Rectangle 3"/>
          <p:cNvSpPr>
            <a:spLocks noGrp="1" noChangeArrowheads="1"/>
          </p:cNvSpPr>
          <p:nvPr>
            <p:ph type="dt" sz="quarter" idx="1"/>
          </p:nvPr>
        </p:nvSpPr>
        <p:spPr bwMode="auto">
          <a:xfrm>
            <a:off x="3970938"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a:spcBef>
                <a:spcPct val="0"/>
              </a:spcBef>
              <a:defRPr sz="1200">
                <a:solidFill>
                  <a:schemeClr val="tx1"/>
                </a:solidFill>
                <a:ea typeface="+mn-ea"/>
              </a:defRPr>
            </a:lvl1pPr>
          </a:lstStyle>
          <a:p>
            <a:pPr>
              <a:defRPr/>
            </a:pPr>
            <a:endParaRPr lang="en-GB" dirty="0"/>
          </a:p>
        </p:txBody>
      </p:sp>
      <p:sp>
        <p:nvSpPr>
          <p:cNvPr id="30724" name="Rectangle 4"/>
          <p:cNvSpPr>
            <a:spLocks noGrp="1" noChangeArrowheads="1"/>
          </p:cNvSpPr>
          <p:nvPr>
            <p:ph type="ftr" sz="quarter" idx="2"/>
          </p:nvPr>
        </p:nvSpPr>
        <p:spPr bwMode="auto">
          <a:xfrm>
            <a:off x="0" y="8829967"/>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spcBef>
                <a:spcPct val="0"/>
              </a:spcBef>
              <a:defRPr sz="1200">
                <a:solidFill>
                  <a:schemeClr val="tx1"/>
                </a:solidFill>
                <a:ea typeface="+mn-ea"/>
              </a:defRPr>
            </a:lvl1pPr>
          </a:lstStyle>
          <a:p>
            <a:pPr>
              <a:defRPr/>
            </a:pPr>
            <a:endParaRPr lang="en-GB" dirty="0"/>
          </a:p>
        </p:txBody>
      </p:sp>
      <p:sp>
        <p:nvSpPr>
          <p:cNvPr id="30725" name="Rectangle 5"/>
          <p:cNvSpPr>
            <a:spLocks noGrp="1" noChangeArrowheads="1"/>
          </p:cNvSpPr>
          <p:nvPr>
            <p:ph type="sldNum" sz="quarter" idx="3"/>
          </p:nvPr>
        </p:nvSpPr>
        <p:spPr bwMode="auto">
          <a:xfrm>
            <a:off x="3970938" y="8829967"/>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a:spcBef>
                <a:spcPct val="0"/>
              </a:spcBef>
              <a:defRPr sz="1200">
                <a:solidFill>
                  <a:schemeClr val="tx1"/>
                </a:solidFill>
              </a:defRPr>
            </a:lvl1pPr>
          </a:lstStyle>
          <a:p>
            <a:fld id="{A6AA16F7-E748-8D47-B12A-B6A8AF856ED4}" type="slidenum">
              <a:rPr lang="en-US"/>
              <a:pPr/>
              <a:t>‹#›</a:t>
            </a:fld>
            <a:endParaRPr lang="en-US" dirty="0"/>
          </a:p>
        </p:txBody>
      </p:sp>
    </p:spTree>
    <p:extLst>
      <p:ext uri="{BB962C8B-B14F-4D97-AF65-F5344CB8AC3E}">
        <p14:creationId xmlns:p14="http://schemas.microsoft.com/office/powerpoint/2010/main" val="28086159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spcBef>
                <a:spcPct val="0"/>
              </a:spcBef>
              <a:defRPr sz="1200">
                <a:solidFill>
                  <a:schemeClr val="tx1"/>
                </a:solidFill>
                <a:ea typeface="+mn-ea"/>
              </a:defRPr>
            </a:lvl1pPr>
          </a:lstStyle>
          <a:p>
            <a:pPr>
              <a:defRPr/>
            </a:pPr>
            <a:endParaRPr lang="en-GB" dirty="0"/>
          </a:p>
        </p:txBody>
      </p:sp>
      <p:sp>
        <p:nvSpPr>
          <p:cNvPr id="3075" name="Rectangle 3"/>
          <p:cNvSpPr>
            <a:spLocks noGrp="1" noChangeArrowheads="1"/>
          </p:cNvSpPr>
          <p:nvPr>
            <p:ph type="dt" idx="1"/>
          </p:nvPr>
        </p:nvSpPr>
        <p:spPr bwMode="auto">
          <a:xfrm>
            <a:off x="3970938"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a:spcBef>
                <a:spcPct val="0"/>
              </a:spcBef>
              <a:defRPr sz="1200">
                <a:solidFill>
                  <a:schemeClr val="tx1"/>
                </a:solidFill>
                <a:ea typeface="+mn-ea"/>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077" name="Rectangle 5"/>
          <p:cNvSpPr>
            <a:spLocks noGrp="1" noChangeArrowheads="1"/>
          </p:cNvSpPr>
          <p:nvPr>
            <p:ph type="body" sz="quarter" idx="3"/>
          </p:nvPr>
        </p:nvSpPr>
        <p:spPr bwMode="auto">
          <a:xfrm>
            <a:off x="701040" y="4415790"/>
            <a:ext cx="5608320" cy="418338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078" name="Rectangle 6"/>
          <p:cNvSpPr>
            <a:spLocks noGrp="1" noChangeArrowheads="1"/>
          </p:cNvSpPr>
          <p:nvPr>
            <p:ph type="ftr" sz="quarter" idx="4"/>
          </p:nvPr>
        </p:nvSpPr>
        <p:spPr bwMode="auto">
          <a:xfrm>
            <a:off x="0" y="8829967"/>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spcBef>
                <a:spcPct val="0"/>
              </a:spcBef>
              <a:defRPr sz="1200">
                <a:solidFill>
                  <a:schemeClr val="tx1"/>
                </a:solidFill>
                <a:ea typeface="+mn-ea"/>
              </a:defRPr>
            </a:lvl1pPr>
          </a:lstStyle>
          <a:p>
            <a:pPr>
              <a:defRPr/>
            </a:pPr>
            <a:endParaRPr lang="en-GB" dirty="0"/>
          </a:p>
        </p:txBody>
      </p:sp>
      <p:sp>
        <p:nvSpPr>
          <p:cNvPr id="3079" name="Rectangle 7"/>
          <p:cNvSpPr>
            <a:spLocks noGrp="1" noChangeArrowheads="1"/>
          </p:cNvSpPr>
          <p:nvPr>
            <p:ph type="sldNum" sz="quarter" idx="5"/>
          </p:nvPr>
        </p:nvSpPr>
        <p:spPr bwMode="auto">
          <a:xfrm>
            <a:off x="3970938" y="8829967"/>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a:spcBef>
                <a:spcPct val="0"/>
              </a:spcBef>
              <a:defRPr sz="1200">
                <a:solidFill>
                  <a:schemeClr val="tx1"/>
                </a:solidFill>
              </a:defRPr>
            </a:lvl1pPr>
          </a:lstStyle>
          <a:p>
            <a:fld id="{AF7B2957-CF1F-CD46-A189-F8AD9629F84A}" type="slidenum">
              <a:rPr lang="en-US"/>
              <a:pPr/>
              <a:t>‹#›</a:t>
            </a:fld>
            <a:endParaRPr lang="en-US" dirty="0"/>
          </a:p>
        </p:txBody>
      </p:sp>
    </p:spTree>
    <p:extLst>
      <p:ext uri="{BB962C8B-B14F-4D97-AF65-F5344CB8AC3E}">
        <p14:creationId xmlns:p14="http://schemas.microsoft.com/office/powerpoint/2010/main" val="468113185"/>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F7B2957-CF1F-CD46-A189-F8AD9629F84A}" type="slidenum">
              <a:rPr lang="en-US" smtClean="0"/>
              <a:pPr/>
              <a:t>2</a:t>
            </a:fld>
            <a:endParaRPr lang="en-US" dirty="0"/>
          </a:p>
        </p:txBody>
      </p:sp>
    </p:spTree>
    <p:extLst>
      <p:ext uri="{BB962C8B-B14F-4D97-AF65-F5344CB8AC3E}">
        <p14:creationId xmlns:p14="http://schemas.microsoft.com/office/powerpoint/2010/main" val="1604188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 history is 40 years of neutral</a:t>
            </a:r>
            <a:r>
              <a:rPr lang="en-US" baseline="0" dirty="0" smtClean="0"/>
              <a:t>, collaborative Standards Development.</a:t>
            </a:r>
            <a:endParaRPr lang="en-US" dirty="0"/>
          </a:p>
        </p:txBody>
      </p:sp>
      <p:sp>
        <p:nvSpPr>
          <p:cNvPr id="4" name="Slide Number Placeholder 3"/>
          <p:cNvSpPr>
            <a:spLocks noGrp="1"/>
          </p:cNvSpPr>
          <p:nvPr>
            <p:ph type="sldNum" sz="quarter" idx="10"/>
          </p:nvPr>
        </p:nvSpPr>
        <p:spPr/>
        <p:txBody>
          <a:bodyPr/>
          <a:lstStyle/>
          <a:p>
            <a:fld id="{AF7B2957-CF1F-CD46-A189-F8AD9629F84A}" type="slidenum">
              <a:rPr lang="en-US" smtClean="0"/>
              <a:pPr/>
              <a:t>11</a:t>
            </a:fld>
            <a:endParaRPr lang="en-US" dirty="0"/>
          </a:p>
        </p:txBody>
      </p:sp>
    </p:spTree>
    <p:extLst>
      <p:ext uri="{BB962C8B-B14F-4D97-AF65-F5344CB8AC3E}">
        <p14:creationId xmlns:p14="http://schemas.microsoft.com/office/powerpoint/2010/main" val="4534630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ctr">
              <a:lnSpc>
                <a:spcPct val="100000"/>
              </a:lnSpc>
              <a:buNone/>
            </a:pPr>
            <a:r>
              <a:rPr lang="en-US" sz="1200" dirty="0" smtClean="0">
                <a:solidFill>
                  <a:schemeClr val="tx1">
                    <a:lumMod val="50000"/>
                  </a:schemeClr>
                </a:solidFill>
              </a:rPr>
              <a:t>“I can’t overstate how mobile is changing how we interact with our consumers, we have to embrace these changes” </a:t>
            </a:r>
          </a:p>
          <a:p>
            <a:pPr marL="0" indent="0" algn="ctr">
              <a:lnSpc>
                <a:spcPct val="100000"/>
              </a:lnSpc>
              <a:buNone/>
            </a:pPr>
            <a:r>
              <a:rPr lang="en-US" sz="1200" dirty="0" smtClean="0">
                <a:solidFill>
                  <a:schemeClr val="tx1">
                    <a:lumMod val="50000"/>
                  </a:schemeClr>
                </a:solidFill>
              </a:rPr>
              <a:t>– Joel Anderson, CEO of Walmart</a:t>
            </a:r>
            <a:endParaRPr lang="en-GB" sz="1200" kern="0" dirty="0" smtClean="0">
              <a:solidFill>
                <a:schemeClr val="tx1">
                  <a:lumMod val="50000"/>
                </a:schemeClr>
              </a:solidFill>
            </a:endParaRPr>
          </a:p>
          <a:p>
            <a:pPr marL="0" indent="0" algn="ctr">
              <a:lnSpc>
                <a:spcPct val="100000"/>
              </a:lnSpc>
              <a:buNone/>
            </a:pPr>
            <a:endParaRPr lang="en-US" sz="1200" dirty="0" smtClean="0">
              <a:solidFill>
                <a:schemeClr val="tx1">
                  <a:lumMod val="50000"/>
                </a:schemeClr>
              </a:solidFill>
            </a:endParaRPr>
          </a:p>
          <a:p>
            <a:pPr marL="0" indent="0" algn="ctr">
              <a:lnSpc>
                <a:spcPct val="100000"/>
              </a:lnSpc>
              <a:buNone/>
            </a:pPr>
            <a:r>
              <a:rPr lang="en-US" sz="1200" dirty="0" smtClean="0">
                <a:solidFill>
                  <a:schemeClr val="tx1">
                    <a:lumMod val="50000"/>
                  </a:schemeClr>
                </a:solidFill>
              </a:rPr>
              <a:t>“We will continue to see a convergence of the digital and physical world.  Those who conquer that trend will be market leaders.” </a:t>
            </a:r>
          </a:p>
          <a:p>
            <a:pPr marL="0" indent="0" algn="ctr">
              <a:lnSpc>
                <a:spcPct val="100000"/>
              </a:lnSpc>
              <a:buNone/>
            </a:pPr>
            <a:r>
              <a:rPr lang="en-US" sz="1200" dirty="0" smtClean="0">
                <a:solidFill>
                  <a:schemeClr val="tx1">
                    <a:lumMod val="50000"/>
                  </a:schemeClr>
                </a:solidFill>
              </a:rPr>
              <a:t>- John Phillips, SVP Customer Supply Chain and Logistics, </a:t>
            </a:r>
            <a:r>
              <a:rPr lang="en-US" sz="1200" dirty="0" err="1" smtClean="0">
                <a:solidFill>
                  <a:schemeClr val="tx1">
                    <a:lumMod val="50000"/>
                  </a:schemeClr>
                </a:solidFill>
              </a:rPr>
              <a:t>Pepsico</a:t>
            </a:r>
            <a:r>
              <a:rPr lang="en-US" sz="1200" dirty="0" smtClean="0">
                <a:solidFill>
                  <a:schemeClr val="tx1">
                    <a:lumMod val="50000"/>
                  </a:schemeClr>
                </a:solidFill>
              </a:rPr>
              <a:t>, Inc.</a:t>
            </a:r>
            <a:endParaRPr lang="en-GB" sz="1200" kern="0" dirty="0" smtClean="0">
              <a:solidFill>
                <a:schemeClr val="tx1">
                  <a:lumMod val="50000"/>
                </a:schemeClr>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lumMod val="50000"/>
                </a:schemeClr>
              </a:solidFill>
              <a:latin typeface="Arial" panose="020B0604020202020204" pitchFamily="34" charset="0"/>
              <a:cs typeface="Arial" panose="020B0604020202020204" pitchFamily="34" charset="0"/>
            </a:endParaRPr>
          </a:p>
          <a:p>
            <a:pPr marL="0" marR="0" indent="0" algn="ctr"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lumMod val="50000"/>
                  </a:schemeClr>
                </a:solidFill>
              </a:rPr>
              <a:t>“The world’s largest store in every pocket”  - McKinsey</a:t>
            </a:r>
            <a:endParaRPr lang="en-GB" sz="1200" dirty="0" smtClean="0">
              <a:solidFill>
                <a:schemeClr val="tx1">
                  <a:lumMod val="50000"/>
                </a:schemeClr>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lumMod val="50000"/>
                </a:schemeClr>
              </a:solidFill>
              <a:latin typeface="Arial" panose="020B0604020202020204" pitchFamily="34" charset="0"/>
              <a:cs typeface="Arial" panose="020B0604020202020204" pitchFamily="34" charset="0"/>
            </a:endParaRPr>
          </a:p>
          <a:p>
            <a:pPr marL="0" indent="0" algn="ctr">
              <a:lnSpc>
                <a:spcPct val="100000"/>
              </a:lnSpc>
              <a:buNone/>
            </a:pPr>
            <a:r>
              <a:rPr lang="en-US" sz="1200" dirty="0" smtClean="0">
                <a:solidFill>
                  <a:schemeClr val="tx1">
                    <a:lumMod val="50000"/>
                  </a:schemeClr>
                </a:solidFill>
              </a:rPr>
              <a:t>“Starting with the Internet and moving into today’s connected mobile devices, people have more information and purchasing choices than ever before. Customers use technology in every facet of their lives, including in how they shop. This is increasingly disruptive to retailers.”</a:t>
            </a:r>
          </a:p>
          <a:p>
            <a:pPr marL="0" indent="0" algn="ctr">
              <a:lnSpc>
                <a:spcPct val="100000"/>
              </a:lnSpc>
              <a:buNone/>
            </a:pPr>
            <a:r>
              <a:rPr lang="en-US" sz="1200" dirty="0" smtClean="0">
                <a:solidFill>
                  <a:schemeClr val="tx1">
                    <a:lumMod val="50000"/>
                  </a:schemeClr>
                </a:solidFill>
              </a:rPr>
              <a:t>- Mike McNamara, CIO, Tesco</a:t>
            </a:r>
            <a:endParaRPr lang="en-GB" sz="1200" kern="0" dirty="0" smtClean="0">
              <a:solidFill>
                <a:schemeClr val="tx1">
                  <a:lumMod val="50000"/>
                </a:schemeClr>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lumMod val="50000"/>
                </a:schemeClr>
              </a:solidFill>
              <a:latin typeface="Arial" panose="020B0604020202020204" pitchFamily="34" charset="0"/>
              <a:cs typeface="Arial" panose="020B060402020202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lumMod val="50000"/>
                  </a:schemeClr>
                </a:solidFill>
                <a:latin typeface="Arial" panose="020B0604020202020204" pitchFamily="34" charset="0"/>
                <a:cs typeface="Arial" panose="020B0604020202020204" pitchFamily="34" charset="0"/>
              </a:rPr>
              <a:t>Increasingly, a fully-integrated, seamless experience that addresses consumer lifestyle needs is expected…and required.  Enabling</a:t>
            </a:r>
            <a:r>
              <a:rPr lang="en-US" sz="1200" baseline="0" dirty="0" smtClean="0">
                <a:solidFill>
                  <a:schemeClr val="tx1">
                    <a:lumMod val="50000"/>
                  </a:schemeClr>
                </a:solidFill>
                <a:latin typeface="Arial" panose="020B0604020202020204" pitchFamily="34" charset="0"/>
                <a:cs typeface="Arial" panose="020B0604020202020204" pitchFamily="34" charset="0"/>
              </a:rPr>
              <a:t> customers to find what they want, when they want it, where they want it.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lumMod val="50000"/>
                </a:schemeClr>
              </a:solidFill>
              <a:latin typeface="Arial" panose="020B0604020202020204" pitchFamily="34" charset="0"/>
              <a:cs typeface="Arial" panose="020B060402020202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lumMod val="50000"/>
                  </a:schemeClr>
                </a:solidFill>
                <a:latin typeface="Arial" panose="020B0604020202020204" pitchFamily="34" charset="0"/>
                <a:cs typeface="Arial" panose="020B0604020202020204" pitchFamily="34" charset="0"/>
              </a:rPr>
              <a:t>When we use the word “</a:t>
            </a:r>
            <a:r>
              <a:rPr lang="en-US" sz="1200" dirty="0" err="1" smtClean="0">
                <a:solidFill>
                  <a:schemeClr val="tx1">
                    <a:lumMod val="50000"/>
                  </a:schemeClr>
                </a:solidFill>
                <a:latin typeface="Arial" panose="020B0604020202020204" pitchFamily="34" charset="0"/>
                <a:cs typeface="Arial" panose="020B0604020202020204" pitchFamily="34" charset="0"/>
              </a:rPr>
              <a:t>omni</a:t>
            </a:r>
            <a:r>
              <a:rPr lang="en-US" sz="1200" dirty="0" smtClean="0">
                <a:solidFill>
                  <a:schemeClr val="tx1">
                    <a:lumMod val="50000"/>
                  </a:schemeClr>
                </a:solidFill>
                <a:latin typeface="Arial" panose="020B0604020202020204" pitchFamily="34" charset="0"/>
                <a:cs typeface="Arial" panose="020B0604020202020204" pitchFamily="34" charset="0"/>
              </a:rPr>
              <a:t>-channel,” this is what we’re referring to.</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lumMod val="50000"/>
                </a:schemeClr>
              </a:solidFill>
              <a:latin typeface="Arial" panose="020B0604020202020204" pitchFamily="34" charset="0"/>
              <a:cs typeface="Arial" panose="020B060402020202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lumMod val="50000"/>
                  </a:schemeClr>
                </a:solidFill>
                <a:latin typeface="Arial" panose="020B0604020202020204" pitchFamily="34" charset="0"/>
                <a:cs typeface="Arial" panose="020B0604020202020204" pitchFamily="34" charset="0"/>
              </a:rPr>
              <a:t>But delivering a truly seamless experience demands interoperability…</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aseline="0" dirty="0" smtClean="0">
                <a:solidFill>
                  <a:schemeClr val="tx1">
                    <a:lumMod val="50000"/>
                  </a:schemeClr>
                </a:solidFill>
                <a:latin typeface="Arial" panose="020B0604020202020204" pitchFamily="34" charset="0"/>
                <a:cs typeface="Arial" panose="020B0604020202020204" pitchFamily="34" charset="0"/>
              </a:rPr>
              <a:t>Yes, we’re talking about advertising, marketing, and loyalty programs…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aseline="0" dirty="0" smtClean="0">
                <a:solidFill>
                  <a:schemeClr val="tx1">
                    <a:lumMod val="50000"/>
                  </a:schemeClr>
                </a:solidFill>
                <a:latin typeface="Arial" panose="020B0604020202020204" pitchFamily="34" charset="0"/>
                <a:cs typeface="Arial" panose="020B0604020202020204" pitchFamily="34" charset="0"/>
              </a:rPr>
              <a:t>But </a:t>
            </a:r>
            <a:r>
              <a:rPr lang="en-US" sz="1200" dirty="0" smtClean="0">
                <a:solidFill>
                  <a:schemeClr val="tx1">
                    <a:lumMod val="50000"/>
                  </a:schemeClr>
                </a:solidFill>
                <a:latin typeface="Arial" panose="020B0604020202020204" pitchFamily="34" charset="0"/>
                <a:cs typeface="Arial" panose="020B0604020202020204" pitchFamily="34" charset="0"/>
              </a:rPr>
              <a:t>we’re not just talking about connecting a Facebook product page</a:t>
            </a:r>
            <a:r>
              <a:rPr lang="en-US" sz="1200" baseline="0" dirty="0" smtClean="0">
                <a:solidFill>
                  <a:schemeClr val="tx1">
                    <a:lumMod val="50000"/>
                  </a:schemeClr>
                </a:solidFill>
                <a:latin typeface="Arial" panose="020B0604020202020204" pitchFamily="34" charset="0"/>
                <a:cs typeface="Arial" panose="020B0604020202020204" pitchFamily="34" charset="0"/>
              </a:rPr>
              <a:t> with a store’s website…</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aseline="0" dirty="0" smtClean="0">
                <a:solidFill>
                  <a:schemeClr val="tx1">
                    <a:lumMod val="50000"/>
                  </a:schemeClr>
                </a:solidFill>
                <a:latin typeface="Arial" panose="020B0604020202020204" pitchFamily="34" charset="0"/>
                <a:cs typeface="Arial" panose="020B0604020202020204" pitchFamily="34" charset="0"/>
              </a:rPr>
              <a:t>We’re talking about synchronization across silos…silos of fulfillment, order visibility, inventory, procurement, call center, demand management, and store operations.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aseline="0" dirty="0" smtClean="0">
              <a:solidFill>
                <a:schemeClr val="tx1">
                  <a:lumMod val="50000"/>
                </a:schemeClr>
              </a:solidFill>
              <a:latin typeface="Arial" panose="020B0604020202020204" pitchFamily="34" charset="0"/>
              <a:cs typeface="Arial" panose="020B060402020202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lumMod val="50000"/>
                  </a:schemeClr>
                </a:solidFill>
                <a:latin typeface="Arial" panose="020B0604020202020204" pitchFamily="34" charset="0"/>
                <a:cs typeface="Arial" panose="020B0604020202020204" pitchFamily="34" charset="0"/>
              </a:rPr>
              <a:t>Our users are rethinking how they do business…with the goal of</a:t>
            </a:r>
            <a:r>
              <a:rPr lang="en-US" sz="1200" baseline="0" dirty="0" smtClean="0">
                <a:solidFill>
                  <a:schemeClr val="tx1">
                    <a:lumMod val="50000"/>
                  </a:schemeClr>
                </a:solidFill>
                <a:latin typeface="Arial" panose="020B0604020202020204" pitchFamily="34" charset="0"/>
                <a:cs typeface="Arial" panose="020B0604020202020204" pitchFamily="34" charset="0"/>
              </a:rPr>
              <a:t> providing a truly seamless experience to their customers.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lumMod val="50000"/>
                </a:schemeClr>
              </a:solidFill>
              <a:latin typeface="Arial" panose="020B0604020202020204" pitchFamily="34" charset="0"/>
              <a:cs typeface="Arial" panose="020B060402020202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lumMod val="50000"/>
                  </a:schemeClr>
                </a:solidFill>
                <a:latin typeface="Arial" panose="020B0604020202020204" pitchFamily="34" charset="0"/>
                <a:cs typeface="Arial" panose="020B0604020202020204" pitchFamily="34" charset="0"/>
              </a:rPr>
              <a:t>And while recent years have seen retailers focused on the consumer-facing side of the digital revolution (selling-side)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lumMod val="50000"/>
                </a:schemeClr>
              </a:solidFill>
              <a:latin typeface="Arial" panose="020B0604020202020204" pitchFamily="34" charset="0"/>
              <a:cs typeface="Arial" panose="020B060402020202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lumMod val="50000"/>
                  </a:schemeClr>
                </a:solidFill>
                <a:latin typeface="Arial" panose="020B0604020202020204" pitchFamily="34" charset="0"/>
                <a:cs typeface="Arial" panose="020B0604020202020204" pitchFamily="34" charset="0"/>
              </a:rPr>
              <a:t>They’re beginning to see that providing a seamless consumer experience also requires full synchronization of internal (demand-side) business processes.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lumMod val="50000"/>
                  </a:schemeClr>
                </a:solidFill>
                <a:latin typeface="Arial" panose="020B0604020202020204" pitchFamily="34" charset="0"/>
                <a:cs typeface="Arial" panose="020B0604020202020204" pitchFamily="34" charset="0"/>
              </a:rPr>
              <a:t>To succeed, businesses around the world need to embrace interoperability.</a:t>
            </a:r>
          </a:p>
          <a:p>
            <a:pPr>
              <a:lnSpc>
                <a:spcPct val="100000"/>
              </a:lnSpc>
            </a:pPr>
            <a:endParaRPr lang="en-GB" sz="1200" dirty="0" smtClean="0">
              <a:solidFill>
                <a:schemeClr val="tx1">
                  <a:lumMod val="50000"/>
                </a:schemeClr>
              </a:solidFill>
              <a:latin typeface="Arial" panose="020B0604020202020204" pitchFamily="34" charset="0"/>
              <a:cs typeface="Arial" panose="020B0604020202020204" pitchFamily="34" charset="0"/>
            </a:endParaRPr>
          </a:p>
          <a:p>
            <a:pPr>
              <a:lnSpc>
                <a:spcPct val="100000"/>
              </a:lnSpc>
            </a:pPr>
            <a:r>
              <a:rPr lang="en-GB" sz="1200" b="0" dirty="0" smtClean="0">
                <a:solidFill>
                  <a:schemeClr val="tx1">
                    <a:lumMod val="50000"/>
                  </a:schemeClr>
                </a:solidFill>
                <a:latin typeface="Arial" panose="020B0604020202020204" pitchFamily="34" charset="0"/>
                <a:cs typeface="Arial" panose="020B0604020202020204" pitchFamily="34" charset="0"/>
              </a:rPr>
              <a:t>The mobile</a:t>
            </a:r>
            <a:r>
              <a:rPr lang="en-GB" sz="1200" b="0" baseline="0" dirty="0" smtClean="0">
                <a:solidFill>
                  <a:schemeClr val="tx1">
                    <a:lumMod val="50000"/>
                  </a:schemeClr>
                </a:solidFill>
                <a:latin typeface="Arial" panose="020B0604020202020204" pitchFamily="34" charset="0"/>
                <a:cs typeface="Arial" panose="020B0604020202020204" pitchFamily="34" charset="0"/>
              </a:rPr>
              <a:t> device ecosystem represents a key enabler to businesses to realize the potential of their Brand in the eyes of todays consumers.</a:t>
            </a:r>
            <a:r>
              <a:rPr lang="en-US" sz="1200" b="0" dirty="0" smtClean="0">
                <a:solidFill>
                  <a:schemeClr val="tx1">
                    <a:lumMod val="50000"/>
                  </a:schemeClr>
                </a:solidFill>
              </a:rPr>
              <a:t> </a:t>
            </a:r>
          </a:p>
          <a:p>
            <a:pPr>
              <a:lnSpc>
                <a:spcPct val="100000"/>
              </a:lnSpc>
            </a:pPr>
            <a:endParaRPr lang="en-US" sz="1200" b="0" dirty="0" smtClean="0">
              <a:solidFill>
                <a:schemeClr val="tx1">
                  <a:lumMod val="50000"/>
                </a:schemeClr>
              </a:solidFill>
            </a:endParaRPr>
          </a:p>
          <a:p>
            <a:pPr>
              <a:lnSpc>
                <a:spcPct val="100000"/>
              </a:lnSpc>
            </a:pPr>
            <a:r>
              <a:rPr lang="en-US" sz="1200" b="0" u="none" dirty="0" smtClean="0">
                <a:solidFill>
                  <a:schemeClr val="tx1">
                    <a:lumMod val="50000"/>
                  </a:schemeClr>
                </a:solidFill>
              </a:rPr>
              <a:t>GS1 is searching for the partners that will help us create the </a:t>
            </a:r>
            <a:r>
              <a:rPr lang="en-US" sz="1200" b="0" u="none" dirty="0" smtClean="0">
                <a:solidFill>
                  <a:schemeClr val="tx1">
                    <a:lumMod val="50000"/>
                  </a:schemeClr>
                </a:solidFill>
                <a:latin typeface="Tahoma" charset="0"/>
                <a:ea typeface="MS PGothic" charset="0"/>
              </a:rPr>
              <a:t>enhanced consumer experience only possible by leveraging already-ubiquitous mobile devices</a:t>
            </a:r>
            <a:r>
              <a:rPr lang="en-US" sz="1200" b="0" u="none" baseline="0" dirty="0" smtClean="0">
                <a:solidFill>
                  <a:schemeClr val="tx1">
                    <a:lumMod val="50000"/>
                  </a:schemeClr>
                </a:solidFill>
                <a:latin typeface="Tahoma" charset="0"/>
                <a:ea typeface="MS PGothic" charset="0"/>
              </a:rPr>
              <a:t> and their future capabilities</a:t>
            </a:r>
            <a:r>
              <a:rPr lang="en-US" sz="1200" b="0" u="none" dirty="0" smtClean="0">
                <a:solidFill>
                  <a:schemeClr val="tx1">
                    <a:lumMod val="50000"/>
                  </a:schemeClr>
                </a:solidFill>
                <a:latin typeface="Tahoma" charset="0"/>
                <a:ea typeface="MS PGothic" charset="0"/>
              </a:rPr>
              <a:t>.</a:t>
            </a:r>
          </a:p>
          <a:p>
            <a:pPr>
              <a:lnSpc>
                <a:spcPct val="100000"/>
              </a:lnSpc>
            </a:pPr>
            <a:endParaRPr lang="en-US" sz="1200" b="0" dirty="0" smtClean="0">
              <a:solidFill>
                <a:schemeClr val="tx1">
                  <a:lumMod val="50000"/>
                </a:schemeClr>
              </a:solidFill>
            </a:endParaRPr>
          </a:p>
          <a:p>
            <a:pPr>
              <a:lnSpc>
                <a:spcPct val="100000"/>
              </a:lnSpc>
            </a:pPr>
            <a:r>
              <a:rPr lang="en-US" sz="1200" b="0" dirty="0" smtClean="0">
                <a:solidFill>
                  <a:schemeClr val="tx1">
                    <a:lumMod val="50000"/>
                  </a:schemeClr>
                </a:solidFill>
              </a:rPr>
              <a:t>Our goal is to align the major retail brands and channels with the mobile operator, vendor and developer communities, with the opportunity to realize the potential of </a:t>
            </a:r>
            <a:r>
              <a:rPr lang="en-US" sz="1200" b="0" dirty="0" err="1" smtClean="0">
                <a:solidFill>
                  <a:schemeClr val="tx1">
                    <a:lumMod val="50000"/>
                  </a:schemeClr>
                </a:solidFill>
              </a:rPr>
              <a:t>omni</a:t>
            </a:r>
            <a:r>
              <a:rPr lang="en-US" sz="1200" b="0" dirty="0" smtClean="0">
                <a:solidFill>
                  <a:schemeClr val="tx1">
                    <a:lumMod val="50000"/>
                  </a:schemeClr>
                </a:solidFill>
              </a:rPr>
              <a:t>-channel marketing.</a:t>
            </a:r>
          </a:p>
          <a:p>
            <a:pPr>
              <a:lnSpc>
                <a:spcPct val="100000"/>
              </a:lnSpc>
            </a:pPr>
            <a:endParaRPr lang="en-GB" sz="1200" dirty="0">
              <a:solidFill>
                <a:schemeClr val="tx1">
                  <a:lumMod val="50000"/>
                </a:schemeClr>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AF7B2957-CF1F-CD46-A189-F8AD9629F84A}" type="slidenum">
              <a:rPr lang="en-US" smtClean="0"/>
              <a:pPr/>
              <a:t>12</a:t>
            </a:fld>
            <a:endParaRPr lang="en-US" dirty="0"/>
          </a:p>
        </p:txBody>
      </p:sp>
    </p:spTree>
    <p:extLst>
      <p:ext uri="{BB962C8B-B14F-4D97-AF65-F5344CB8AC3E}">
        <p14:creationId xmlns:p14="http://schemas.microsoft.com/office/powerpoint/2010/main" val="1314953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lumMod val="50000"/>
                  </a:schemeClr>
                </a:solidFill>
                <a:latin typeface="Arial" panose="020B0604020202020204" pitchFamily="34" charset="0"/>
                <a:cs typeface="Arial" panose="020B0604020202020204" pitchFamily="34" charset="0"/>
              </a:rPr>
              <a:t>Business processes, technologies, and solutions need to work across traditional silos.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lumMod val="50000"/>
                  </a:schemeClr>
                </a:solidFill>
                <a:latin typeface="Arial" panose="020B0604020202020204" pitchFamily="34" charset="0"/>
                <a:cs typeface="Arial" panose="020B0604020202020204" pitchFamily="34" charset="0"/>
              </a:rPr>
              <a:t>Because so many companies built up their “online” operations in a completely separate silo of their</a:t>
            </a:r>
            <a:r>
              <a:rPr lang="en-US" sz="1200" baseline="0" dirty="0" smtClean="0">
                <a:solidFill>
                  <a:schemeClr val="tx1">
                    <a:lumMod val="50000"/>
                  </a:schemeClr>
                </a:solidFill>
                <a:latin typeface="Arial" panose="020B0604020202020204" pitchFamily="34" charset="0"/>
                <a:cs typeface="Arial" panose="020B0604020202020204" pitchFamily="34" charset="0"/>
              </a:rPr>
              <a:t> organization, it’s taking even more time for these changes to occur.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aseline="0" dirty="0" smtClean="0">
              <a:solidFill>
                <a:schemeClr val="tx1">
                  <a:lumMod val="50000"/>
                </a:schemeClr>
              </a:solidFill>
              <a:latin typeface="Arial" panose="020B0604020202020204" pitchFamily="34" charset="0"/>
              <a:cs typeface="Arial" panose="020B060402020202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lumMod val="50000"/>
                  </a:schemeClr>
                </a:solidFill>
                <a:latin typeface="Arial" panose="020B0604020202020204" pitchFamily="34" charset="0"/>
                <a:cs typeface="Arial" panose="020B0604020202020204" pitchFamily="34" charset="0"/>
              </a:rPr>
              <a:t>At GS1, it’s our responsibility to assure that the GS1 System is ready to support these new business needs, and that our</a:t>
            </a:r>
            <a:r>
              <a:rPr lang="en-US" sz="1200" baseline="0" dirty="0" smtClean="0">
                <a:solidFill>
                  <a:schemeClr val="tx1">
                    <a:lumMod val="50000"/>
                  </a:schemeClr>
                </a:solidFill>
                <a:latin typeface="Arial" panose="020B0604020202020204" pitchFamily="34" charset="0"/>
                <a:cs typeface="Arial" panose="020B0604020202020204" pitchFamily="34" charset="0"/>
              </a:rPr>
              <a:t> system </a:t>
            </a:r>
            <a:r>
              <a:rPr lang="en-US" sz="1200" dirty="0" smtClean="0">
                <a:solidFill>
                  <a:schemeClr val="tx1">
                    <a:lumMod val="50000"/>
                  </a:schemeClr>
                </a:solidFill>
                <a:latin typeface="Arial" panose="020B0604020202020204" pitchFamily="34" charset="0"/>
                <a:cs typeface="Arial" panose="020B0604020202020204" pitchFamily="34" charset="0"/>
              </a:rPr>
              <a:t>can HELP organizations to move faster in the direction that they’re headed.  And this is what we’re focused on across</a:t>
            </a:r>
            <a:r>
              <a:rPr lang="en-US" sz="1200" baseline="0" dirty="0" smtClean="0">
                <a:solidFill>
                  <a:schemeClr val="tx1">
                    <a:lumMod val="50000"/>
                  </a:schemeClr>
                </a:solidFill>
                <a:latin typeface="Arial" panose="020B0604020202020204" pitchFamily="34" charset="0"/>
                <a:cs typeface="Arial" panose="020B0604020202020204" pitchFamily="34" charset="0"/>
              </a:rPr>
              <a:t> the span of our GS1 Digital scope of work.</a:t>
            </a:r>
            <a:endParaRPr lang="en-US" sz="1200" dirty="0" smtClean="0">
              <a:solidFill>
                <a:schemeClr val="tx1">
                  <a:lumMod val="50000"/>
                </a:schemeClr>
              </a:solidFill>
              <a:latin typeface="Arial" panose="020B0604020202020204" pitchFamily="34" charset="0"/>
              <a:cs typeface="Arial" panose="020B060402020202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lumMod val="50000"/>
                </a:schemeClr>
              </a:solidFill>
              <a:latin typeface="Arial" panose="020B0604020202020204" pitchFamily="34" charset="0"/>
              <a:cs typeface="Arial" panose="020B060402020202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lumMod val="50000"/>
                  </a:schemeClr>
                </a:solidFill>
                <a:latin typeface="Arial" panose="020B0604020202020204" pitchFamily="34" charset="0"/>
                <a:cs typeface="Arial" panose="020B0604020202020204" pitchFamily="34" charset="0"/>
              </a:rPr>
              <a:t>According</a:t>
            </a:r>
            <a:r>
              <a:rPr lang="en-US" sz="1200" baseline="0" dirty="0" smtClean="0">
                <a:solidFill>
                  <a:schemeClr val="tx1">
                    <a:lumMod val="50000"/>
                  </a:schemeClr>
                </a:solidFill>
                <a:latin typeface="Arial" panose="020B0604020202020204" pitchFamily="34" charset="0"/>
                <a:cs typeface="Arial" panose="020B0604020202020204" pitchFamily="34" charset="0"/>
              </a:rPr>
              <a:t> to IBM, “More than half of US smartphone owners use their device to perform retail research while inside a store, 20 percent scan product barcodes and 13 percent check competing prices.”</a:t>
            </a:r>
            <a:endParaRPr lang="en-US" sz="1200" dirty="0" smtClean="0">
              <a:solidFill>
                <a:schemeClr val="tx1">
                  <a:lumMod val="50000"/>
                </a:schemeClr>
              </a:solidFill>
              <a:latin typeface="Arial" panose="020B0604020202020204" pitchFamily="34" charset="0"/>
              <a:cs typeface="Arial" panose="020B0604020202020204" pitchFamily="34" charset="0"/>
            </a:endParaRPr>
          </a:p>
          <a:p>
            <a:endParaRPr lang="en-GB" b="0" dirty="0" smtClean="0">
              <a:solidFill>
                <a:schemeClr val="tx1">
                  <a:lumMod val="50000"/>
                </a:schemeClr>
              </a:solidFill>
              <a:latin typeface="Arial" panose="020B0604020202020204" pitchFamily="34" charset="0"/>
              <a:cs typeface="Arial" panose="020B0604020202020204" pitchFamily="34" charset="0"/>
            </a:endParaRPr>
          </a:p>
          <a:p>
            <a:r>
              <a:rPr lang="en-US" b="0" dirty="0" smtClean="0">
                <a:solidFill>
                  <a:schemeClr val="tx1">
                    <a:lumMod val="50000"/>
                  </a:schemeClr>
                </a:solidFill>
                <a:latin typeface="Arial" panose="020B0604020202020204" pitchFamily="34" charset="0"/>
                <a:cs typeface="Arial" panose="020B0604020202020204" pitchFamily="34" charset="0"/>
              </a:rPr>
              <a:t>Forrester Research predicts mobile payments to grow more than 600 percent over five years, from USD12.8 billion in 2012 to USD90 billion in 2017, for the three mobile payments categories  of in-store payments, mobile peer-to-peer (P2P) and remittances, and mobile remote commerce.</a:t>
            </a:r>
          </a:p>
          <a:p>
            <a:r>
              <a:rPr lang="en-US" b="0" dirty="0" smtClean="0">
                <a:solidFill>
                  <a:schemeClr val="tx1">
                    <a:lumMod val="50000"/>
                  </a:schemeClr>
                </a:solidFill>
                <a:latin typeface="Arial" panose="020B0604020202020204" pitchFamily="34" charset="0"/>
                <a:cs typeface="Arial" panose="020B0604020202020204" pitchFamily="34" charset="0"/>
              </a:rPr>
              <a:t>  </a:t>
            </a:r>
          </a:p>
          <a:p>
            <a:r>
              <a:rPr lang="en-US" b="0" dirty="0" smtClean="0">
                <a:solidFill>
                  <a:schemeClr val="tx1">
                    <a:lumMod val="50000"/>
                  </a:schemeClr>
                </a:solidFill>
                <a:latin typeface="Arial" panose="020B0604020202020204" pitchFamily="34" charset="0"/>
                <a:cs typeface="Arial" panose="020B0604020202020204" pitchFamily="34" charset="0"/>
              </a:rPr>
              <a:t>The fastest growing of those categories is expected to be in-store payments by mobile devices doubling as credit or debit cards, which Forrester predicts will reach USD41 billion in 2017—or half of all mobile payments</a:t>
            </a:r>
            <a:endParaRPr lang="en-GB" b="0" dirty="0">
              <a:solidFill>
                <a:schemeClr val="tx1">
                  <a:lumMod val="50000"/>
                </a:schemeClr>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AF7B2957-CF1F-CD46-A189-F8AD9629F84A}" type="slidenum">
              <a:rPr lang="en-US" smtClean="0"/>
              <a:pPr/>
              <a:t>13</a:t>
            </a:fld>
            <a:endParaRPr lang="en-US" dirty="0"/>
          </a:p>
        </p:txBody>
      </p:sp>
    </p:spTree>
    <p:extLst>
      <p:ext uri="{BB962C8B-B14F-4D97-AF65-F5344CB8AC3E}">
        <p14:creationId xmlns:p14="http://schemas.microsoft.com/office/powerpoint/2010/main" val="16283457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Arial" charset="0"/>
                <a:ea typeface="ＭＳ Ｐゴシック" charset="0"/>
                <a:cs typeface="+mn-cs"/>
              </a:rPr>
              <a:t>The debate is over: </a:t>
            </a:r>
            <a:r>
              <a:rPr lang="en-GB" sz="1200" kern="1200" dirty="0" err="1" smtClean="0">
                <a:solidFill>
                  <a:schemeClr val="tx1"/>
                </a:solidFill>
                <a:effectLst/>
                <a:latin typeface="Arial" charset="0"/>
                <a:ea typeface="ＭＳ Ｐゴシック" charset="0"/>
                <a:cs typeface="+mn-cs"/>
              </a:rPr>
              <a:t>omni</a:t>
            </a:r>
            <a:r>
              <a:rPr lang="en-GB" sz="1200" kern="1200" dirty="0" smtClean="0">
                <a:solidFill>
                  <a:schemeClr val="tx1"/>
                </a:solidFill>
                <a:effectLst/>
                <a:latin typeface="Arial" charset="0"/>
                <a:ea typeface="ＭＳ Ｐゴシック" charset="0"/>
                <a:cs typeface="+mn-cs"/>
              </a:rPr>
              <a:t>-channel is here to stay. Pure-play retailers have forever changed the landscape, and a consumer-focused strategy is increasingly critical to retail survival. </a:t>
            </a:r>
            <a:endParaRPr lang="en-US" sz="1200" kern="1200" dirty="0" smtClean="0">
              <a:solidFill>
                <a:schemeClr val="tx1"/>
              </a:solidFill>
              <a:effectLst/>
              <a:latin typeface="Arial" charset="0"/>
              <a:ea typeface="ＭＳ Ｐゴシック" charset="0"/>
              <a:cs typeface="+mn-cs"/>
            </a:endParaRPr>
          </a:p>
          <a:p>
            <a:r>
              <a:rPr lang="en-GB" sz="1200" kern="1200" dirty="0" smtClean="0">
                <a:solidFill>
                  <a:schemeClr val="tx1"/>
                </a:solidFill>
                <a:effectLst/>
                <a:latin typeface="Arial" charset="0"/>
                <a:ea typeface="ＭＳ Ｐゴシック" charset="0"/>
                <a:cs typeface="+mn-cs"/>
              </a:rPr>
              <a:t> </a:t>
            </a:r>
            <a:endParaRPr lang="en-US" sz="1200" kern="1200" dirty="0" smtClean="0">
              <a:solidFill>
                <a:schemeClr val="tx1"/>
              </a:solidFill>
              <a:effectLst/>
              <a:latin typeface="Arial" charset="0"/>
              <a:ea typeface="ＭＳ Ｐゴシック" charset="0"/>
              <a:cs typeface="+mn-cs"/>
            </a:endParaRPr>
          </a:p>
          <a:p>
            <a:r>
              <a:rPr lang="en-GB" sz="1200" kern="1200" dirty="0" smtClean="0">
                <a:solidFill>
                  <a:schemeClr val="tx1"/>
                </a:solidFill>
                <a:effectLst/>
                <a:latin typeface="Arial" charset="0"/>
                <a:ea typeface="ＭＳ Ｐゴシック" charset="0"/>
                <a:cs typeface="+mn-cs"/>
              </a:rPr>
              <a:t>Analyst reports from around the world confirm that online, mobile and social influences skyrocketed in 2013, and 2014 is expected to be another year of record-setting statistics. To succeed in this fast-changing retail landscape, successful alignment of traditional business processes around a seamless consumer experience is critical, and most companies around the world are only beginning to adapt to this need. </a:t>
            </a:r>
          </a:p>
          <a:p>
            <a:endParaRPr lang="en-GB" sz="1200" kern="1200" dirty="0" smtClean="0">
              <a:solidFill>
                <a:schemeClr val="tx1"/>
              </a:solidFill>
              <a:effectLst/>
              <a:latin typeface="Arial" charset="0"/>
              <a:ea typeface="ＭＳ Ｐゴシック" charset="0"/>
              <a:cs typeface="+mn-cs"/>
            </a:endParaRPr>
          </a:p>
          <a:p>
            <a:r>
              <a:rPr lang="en-GB" sz="1200" kern="1200" dirty="0" smtClean="0">
                <a:solidFill>
                  <a:schemeClr val="tx1"/>
                </a:solidFill>
                <a:effectLst/>
                <a:latin typeface="Arial" charset="0"/>
                <a:ea typeface="ＭＳ Ｐゴシック" charset="0"/>
                <a:cs typeface="+mn-cs"/>
              </a:rPr>
              <a:t>What this</a:t>
            </a:r>
            <a:r>
              <a:rPr lang="en-GB" sz="1200" kern="1200" baseline="0" dirty="0" smtClean="0">
                <a:solidFill>
                  <a:schemeClr val="tx1"/>
                </a:solidFill>
                <a:effectLst/>
                <a:latin typeface="Arial" charset="0"/>
                <a:ea typeface="ＭＳ Ｐゴシック" charset="0"/>
                <a:cs typeface="+mn-cs"/>
              </a:rPr>
              <a:t> means to mobile operators and solution providers is that there is a world of opportunity to influence real-world solutions to the challenges that businesses around the world are dealing with.</a:t>
            </a:r>
          </a:p>
          <a:p>
            <a:endParaRPr lang="en-GB" sz="1050" dirty="0" smtClean="0">
              <a:solidFill>
                <a:schemeClr val="tx1">
                  <a:lumMod val="50000"/>
                </a:schemeClr>
              </a:solidFill>
            </a:endParaRPr>
          </a:p>
          <a:p>
            <a:r>
              <a:rPr lang="en-US" dirty="0" smtClean="0">
                <a:solidFill>
                  <a:schemeClr val="tx1">
                    <a:lumMod val="50000"/>
                  </a:schemeClr>
                </a:solidFill>
              </a:rPr>
              <a:t>Interoperability across and between business processes…more than ever…this is the world of GS1.</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solidFill>
                <a:schemeClr val="tx1">
                  <a:lumMod val="50000"/>
                </a:schemeClr>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baseline="0" dirty="0" smtClean="0">
                <a:solidFill>
                  <a:schemeClr val="tx1">
                    <a:lumMod val="50000"/>
                  </a:schemeClr>
                </a:solidFill>
              </a:rPr>
              <a:t>We are looking to OMA members and the Mobile Community to get involved with this work, to help retailers and consumers around the world connect more quickly and more completely with what they want and need.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baseline="0" dirty="0" smtClean="0">
              <a:solidFill>
                <a:schemeClr val="tx1">
                  <a:lumMod val="50000"/>
                </a:schemeClr>
              </a:solidFill>
            </a:endParaRPr>
          </a:p>
        </p:txBody>
      </p:sp>
      <p:sp>
        <p:nvSpPr>
          <p:cNvPr id="4" name="Slide Number Placeholder 3"/>
          <p:cNvSpPr>
            <a:spLocks noGrp="1"/>
          </p:cNvSpPr>
          <p:nvPr>
            <p:ph type="sldNum" sz="quarter" idx="10"/>
          </p:nvPr>
        </p:nvSpPr>
        <p:spPr/>
        <p:txBody>
          <a:bodyPr/>
          <a:lstStyle/>
          <a:p>
            <a:fld id="{AF7B2957-CF1F-CD46-A189-F8AD9629F84A}" type="slidenum">
              <a:rPr lang="en-US" smtClean="0"/>
              <a:pPr/>
              <a:t>14</a:t>
            </a:fld>
            <a:endParaRPr lang="en-US" dirty="0"/>
          </a:p>
        </p:txBody>
      </p:sp>
    </p:spTree>
    <p:extLst>
      <p:ext uri="{BB962C8B-B14F-4D97-AF65-F5344CB8AC3E}">
        <p14:creationId xmlns:p14="http://schemas.microsoft.com/office/powerpoint/2010/main" val="25945585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smtClean="0">
                <a:solidFill>
                  <a:schemeClr val="tx1"/>
                </a:solidFill>
              </a:rPr>
              <a:t>Empower industry to more efficiently connect with consumers across physical and digital paths to purchase </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smtClean="0">
                <a:solidFill>
                  <a:schemeClr val="tx1"/>
                </a:solidFill>
              </a:rPr>
              <a:t>Expand GS1 standards to </a:t>
            </a:r>
            <a:r>
              <a:rPr lang="en-US" dirty="0" smtClean="0"/>
              <a:t>enable the trusted identification, classification, description, relationship, and sharing of data about things in the digital world</a:t>
            </a:r>
            <a:endParaRPr lang="en-US" sz="1100" dirty="0" smtClean="0">
              <a:solidFill>
                <a:schemeClr val="tx1"/>
              </a:solidFill>
            </a:endParaRPr>
          </a:p>
          <a:p>
            <a:endParaRPr lang="en-GB" sz="1200" kern="1200" dirty="0" smtClean="0">
              <a:solidFill>
                <a:schemeClr val="tx1"/>
              </a:solidFill>
              <a:effectLst/>
              <a:latin typeface="Arial" charset="0"/>
              <a:ea typeface="ＭＳ Ｐゴシック" charset="0"/>
              <a:cs typeface="+mn-cs"/>
            </a:endParaRPr>
          </a:p>
          <a:p>
            <a:r>
              <a:rPr lang="en-GB" sz="1200" kern="1200" dirty="0" smtClean="0">
                <a:solidFill>
                  <a:schemeClr val="tx1"/>
                </a:solidFill>
                <a:effectLst/>
                <a:latin typeface="Arial" charset="0"/>
                <a:ea typeface="ＭＳ Ｐゴシック" charset="0"/>
                <a:cs typeface="+mn-cs"/>
              </a:rPr>
              <a:t>What this</a:t>
            </a:r>
            <a:r>
              <a:rPr lang="en-GB" sz="1200" kern="1200" baseline="0" dirty="0" smtClean="0">
                <a:solidFill>
                  <a:schemeClr val="tx1"/>
                </a:solidFill>
                <a:effectLst/>
                <a:latin typeface="Arial" charset="0"/>
                <a:ea typeface="ＭＳ Ｐゴシック" charset="0"/>
                <a:cs typeface="+mn-cs"/>
              </a:rPr>
              <a:t> means to mobile operators and solution providers is that there is a world of opportunity to influence real-world solutions to the challenges that businesses around the world are dealing with.</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baseline="0" dirty="0" smtClean="0">
              <a:solidFill>
                <a:schemeClr val="tx1">
                  <a:lumMod val="50000"/>
                </a:schemeClr>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baseline="0" dirty="0" smtClean="0">
                <a:solidFill>
                  <a:schemeClr val="tx1">
                    <a:lumMod val="50000"/>
                  </a:schemeClr>
                </a:solidFill>
              </a:rPr>
              <a:t>We are looking to OMA members and the Mobile Community to get involved with this work, to help retailers and consumers around the world connect more quickly and more completely with what they want and need.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baseline="0" dirty="0" smtClean="0">
              <a:solidFill>
                <a:schemeClr val="tx1">
                  <a:lumMod val="50000"/>
                </a:schemeClr>
              </a:solidFill>
            </a:endParaRPr>
          </a:p>
        </p:txBody>
      </p:sp>
      <p:sp>
        <p:nvSpPr>
          <p:cNvPr id="4" name="Slide Number Placeholder 3"/>
          <p:cNvSpPr>
            <a:spLocks noGrp="1"/>
          </p:cNvSpPr>
          <p:nvPr>
            <p:ph type="sldNum" sz="quarter" idx="10"/>
          </p:nvPr>
        </p:nvSpPr>
        <p:spPr/>
        <p:txBody>
          <a:bodyPr/>
          <a:lstStyle/>
          <a:p>
            <a:fld id="{AF7B2957-CF1F-CD46-A189-F8AD9629F84A}" type="slidenum">
              <a:rPr lang="en-US" smtClean="0"/>
              <a:pPr/>
              <a:t>15</a:t>
            </a:fld>
            <a:endParaRPr lang="en-US" dirty="0"/>
          </a:p>
        </p:txBody>
      </p:sp>
    </p:spTree>
    <p:extLst>
      <p:ext uri="{BB962C8B-B14F-4D97-AF65-F5344CB8AC3E}">
        <p14:creationId xmlns:p14="http://schemas.microsoft.com/office/powerpoint/2010/main" val="1731214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Arial" charset="0"/>
                <a:ea typeface="ＭＳ Ｐゴシック" charset="0"/>
                <a:cs typeface="+mn-cs"/>
              </a:rPr>
              <a:t>Google Europe’s VP of Business a</a:t>
            </a:r>
            <a:r>
              <a:rPr lang="en-US" sz="1200" b="0" i="0" kern="1200" baseline="0" dirty="0" smtClean="0">
                <a:solidFill>
                  <a:schemeClr val="tx1"/>
                </a:solidFill>
                <a:effectLst/>
                <a:latin typeface="Arial" charset="0"/>
                <a:ea typeface="ＭＳ Ｐゴシック" charset="0"/>
                <a:cs typeface="+mn-cs"/>
              </a:rPr>
              <a:t>nd Operations:</a:t>
            </a:r>
          </a:p>
          <a:p>
            <a:endParaRPr lang="en-US" sz="1200" b="0" i="0" kern="1200" baseline="0" dirty="0" smtClean="0">
              <a:solidFill>
                <a:schemeClr val="tx1"/>
              </a:solidFill>
              <a:effectLst/>
              <a:latin typeface="Arial" charset="0"/>
              <a:ea typeface="ＭＳ Ｐゴシック" charset="0"/>
              <a:cs typeface="+mn-cs"/>
            </a:endParaRPr>
          </a:p>
          <a:p>
            <a:r>
              <a:rPr lang="en-US" sz="1200" b="0" i="0" kern="1200" dirty="0" smtClean="0">
                <a:solidFill>
                  <a:schemeClr val="tx1"/>
                </a:solidFill>
                <a:effectLst/>
                <a:latin typeface="Arial" charset="0"/>
                <a:ea typeface="ＭＳ Ｐゴシック" charset="0"/>
                <a:cs typeface="+mn-cs"/>
              </a:rPr>
              <a:t>He shared the view that delivering across multiple platforms can “really slow you down” and companies should consider starting out on mobile only. “It will be fast, it will scale more quickly, you will get loads of feedback and then you can build up fatter services for other devices.</a:t>
            </a:r>
          </a:p>
          <a:p>
            <a:endParaRPr lang="en-US" sz="1200" b="0" i="0" kern="1200" dirty="0" smtClean="0">
              <a:solidFill>
                <a:schemeClr val="tx1"/>
              </a:solidFill>
              <a:effectLst/>
              <a:latin typeface="Arial" charset="0"/>
              <a:ea typeface="ＭＳ Ｐゴシック" charset="0"/>
              <a:cs typeface="+mn-cs"/>
            </a:endParaRPr>
          </a:p>
          <a:p>
            <a:r>
              <a:rPr lang="en-US" sz="1200" b="0" i="0" kern="1200" dirty="0" smtClean="0">
                <a:solidFill>
                  <a:schemeClr val="tx1"/>
                </a:solidFill>
                <a:effectLst/>
                <a:latin typeface="Arial" charset="0"/>
                <a:ea typeface="ＭＳ Ｐゴシック" charset="0"/>
                <a:cs typeface="+mn-cs"/>
              </a:rPr>
              <a:t>“I would stop worrying about whether this is the year of mobile I would get on with it and make next year the year that you really win mobile.”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baseline="0" dirty="0" smtClean="0">
              <a:solidFill>
                <a:schemeClr val="tx1">
                  <a:lumMod val="50000"/>
                </a:schemeClr>
              </a:solidFill>
            </a:endParaRPr>
          </a:p>
        </p:txBody>
      </p:sp>
      <p:sp>
        <p:nvSpPr>
          <p:cNvPr id="4" name="Slide Number Placeholder 3"/>
          <p:cNvSpPr>
            <a:spLocks noGrp="1"/>
          </p:cNvSpPr>
          <p:nvPr>
            <p:ph type="sldNum" sz="quarter" idx="10"/>
          </p:nvPr>
        </p:nvSpPr>
        <p:spPr/>
        <p:txBody>
          <a:bodyPr/>
          <a:lstStyle/>
          <a:p>
            <a:fld id="{AF7B2957-CF1F-CD46-A189-F8AD9629F84A}" type="slidenum">
              <a:rPr lang="en-US" smtClean="0"/>
              <a:pPr/>
              <a:t>16</a:t>
            </a:fld>
            <a:endParaRPr lang="en-US" dirty="0"/>
          </a:p>
        </p:txBody>
      </p:sp>
    </p:spTree>
    <p:extLst>
      <p:ext uri="{BB962C8B-B14F-4D97-AF65-F5344CB8AC3E}">
        <p14:creationId xmlns:p14="http://schemas.microsoft.com/office/powerpoint/2010/main" val="13043688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smtClean="0">
                <a:solidFill>
                  <a:schemeClr val="tx1">
                    <a:lumMod val="50000"/>
                  </a:schemeClr>
                </a:solidFill>
              </a:rPr>
              <a:t>The opportunities that underpin this sea-change in the</a:t>
            </a:r>
            <a:r>
              <a:rPr lang="en-GB" sz="1200" baseline="0" dirty="0" smtClean="0">
                <a:solidFill>
                  <a:schemeClr val="tx1">
                    <a:lumMod val="50000"/>
                  </a:schemeClr>
                </a:solidFill>
              </a:rPr>
              <a:t> retail ecosystem are massive for OMA Member companies.  Let’s visualise a few of them:</a:t>
            </a:r>
            <a:endParaRPr lang="en-GB" sz="1200"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AF7B2957-CF1F-CD46-A189-F8AD9629F84A}" type="slidenum">
              <a:rPr lang="en-US" smtClean="0"/>
              <a:pPr/>
              <a:t>17</a:t>
            </a:fld>
            <a:endParaRPr lang="en-US" dirty="0"/>
          </a:p>
        </p:txBody>
      </p:sp>
    </p:spTree>
    <p:extLst>
      <p:ext uri="{BB962C8B-B14F-4D97-AF65-F5344CB8AC3E}">
        <p14:creationId xmlns:p14="http://schemas.microsoft.com/office/powerpoint/2010/main" val="13622768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aseline="0" dirty="0" smtClean="0">
                <a:solidFill>
                  <a:schemeClr val="tx1">
                    <a:lumMod val="50000"/>
                  </a:schemeClr>
                </a:solidFill>
                <a:latin typeface="Arial" panose="020B0604020202020204" pitchFamily="34" charset="0"/>
                <a:cs typeface="Arial" panose="020B0604020202020204" pitchFamily="34" charset="0"/>
              </a:rPr>
              <a:t>Integrate more cleanly (via API) to applications that want to leverage code scanning (we’re already doing this together).</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aseline="0" dirty="0" smtClean="0">
                <a:solidFill>
                  <a:schemeClr val="tx1">
                    <a:lumMod val="50000"/>
                  </a:schemeClr>
                </a:solidFill>
                <a:latin typeface="Arial" panose="020B0604020202020204" pitchFamily="34" charset="0"/>
                <a:cs typeface="Arial" panose="020B0604020202020204" pitchFamily="34" charset="0"/>
              </a:rPr>
              <a:t>This is clearly a vertical enabler…but let’s look at the potential horizontal aspects of it.</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dirty="0" smtClean="0">
                <a:solidFill>
                  <a:schemeClr val="tx1">
                    <a:lumMod val="50000"/>
                  </a:schemeClr>
                </a:solidFill>
                <a:latin typeface="Arial" panose="020B0604020202020204" pitchFamily="34" charset="0"/>
                <a:cs typeface="Arial" panose="020B0604020202020204" pitchFamily="34" charset="0"/>
              </a:rPr>
              <a:t>Connect consumer-scanned</a:t>
            </a:r>
            <a:r>
              <a:rPr lang="en-US" sz="1200" baseline="0" dirty="0" smtClean="0">
                <a:solidFill>
                  <a:schemeClr val="tx1">
                    <a:lumMod val="50000"/>
                  </a:schemeClr>
                </a:solidFill>
                <a:latin typeface="Arial" panose="020B0604020202020204" pitchFamily="34" charset="0"/>
                <a:cs typeface="Arial" panose="020B0604020202020204" pitchFamily="34" charset="0"/>
              </a:rPr>
              <a:t> </a:t>
            </a:r>
            <a:r>
              <a:rPr lang="en-US" sz="1200" dirty="0" smtClean="0">
                <a:solidFill>
                  <a:schemeClr val="tx1">
                    <a:lumMod val="50000"/>
                  </a:schemeClr>
                </a:solidFill>
                <a:latin typeface="Arial" panose="020B0604020202020204" pitchFamily="34" charset="0"/>
                <a:cs typeface="Arial" panose="020B0604020202020204" pitchFamily="34" charset="0"/>
              </a:rPr>
              <a:t>URI/URL pointers to relevant information, based on decoding standards</a:t>
            </a:r>
            <a:r>
              <a:rPr lang="en-US" sz="1200" baseline="0" dirty="0" smtClean="0">
                <a:solidFill>
                  <a:schemeClr val="tx1">
                    <a:lumMod val="50000"/>
                  </a:schemeClr>
                </a:solidFill>
                <a:latin typeface="Arial" panose="020B0604020202020204" pitchFamily="34" charset="0"/>
                <a:cs typeface="Arial" panose="020B0604020202020204" pitchFamily="34" charset="0"/>
              </a:rPr>
              <a:t> from GS1</a:t>
            </a:r>
            <a:r>
              <a:rPr lang="en-US" sz="1200" dirty="0" smtClean="0">
                <a:solidFill>
                  <a:schemeClr val="tx1">
                    <a:lumMod val="50000"/>
                  </a:schemeClr>
                </a:solidFill>
                <a:latin typeface="Arial" panose="020B0604020202020204" pitchFamily="34" charset="0"/>
                <a:cs typeface="Arial" panose="020B0604020202020204" pitchFamily="34" charset="0"/>
              </a:rPr>
              <a:t>.</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dirty="0" smtClean="0">
                <a:solidFill>
                  <a:schemeClr val="tx1">
                    <a:lumMod val="50000"/>
                  </a:schemeClr>
                </a:solidFill>
                <a:latin typeface="Arial" panose="020B0604020202020204" pitchFamily="34" charset="0"/>
                <a:cs typeface="Arial" panose="020B0604020202020204" pitchFamily="34" charset="0"/>
              </a:rPr>
              <a:t>Connect consumers to more relevant</a:t>
            </a:r>
            <a:r>
              <a:rPr lang="en-US" sz="1200" baseline="0" dirty="0" smtClean="0">
                <a:solidFill>
                  <a:schemeClr val="tx1">
                    <a:lumMod val="50000"/>
                  </a:schemeClr>
                </a:solidFill>
                <a:latin typeface="Arial" panose="020B0604020202020204" pitchFamily="34" charset="0"/>
                <a:cs typeface="Arial" panose="020B0604020202020204" pitchFamily="34" charset="0"/>
              </a:rPr>
              <a:t> advertising based on the items and “things” that they scan.</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aseline="0" dirty="0" smtClean="0">
                <a:solidFill>
                  <a:schemeClr val="tx1">
                    <a:lumMod val="50000"/>
                  </a:schemeClr>
                </a:solidFill>
                <a:latin typeface="Arial" panose="020B0604020202020204" pitchFamily="34" charset="0"/>
                <a:cs typeface="Arial" panose="020B0604020202020204" pitchFamily="34" charset="0"/>
              </a:rPr>
              <a:t>Capture relevant analytics and drive business intelligence around additional services/offerings that could be tailored to customer needs and interests.  The same methodology holds true for your business customers.</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sz="1200" baseline="0" dirty="0" smtClean="0">
              <a:solidFill>
                <a:schemeClr val="tx1">
                  <a:lumMod val="50000"/>
                </a:schemeClr>
              </a:solidFill>
              <a:latin typeface="Arial" panose="020B0604020202020204" pitchFamily="34" charset="0"/>
              <a:cs typeface="Arial" panose="020B0604020202020204" pitchFamily="34" charset="0"/>
            </a:endParaRPr>
          </a:p>
          <a:p>
            <a:pPr marL="0" marR="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baseline="0" dirty="0" smtClean="0">
                <a:solidFill>
                  <a:schemeClr val="tx1">
                    <a:lumMod val="50000"/>
                  </a:schemeClr>
                </a:solidFill>
                <a:latin typeface="Arial" panose="020B0604020202020204" pitchFamily="34" charset="0"/>
                <a:cs typeface="Arial" panose="020B0604020202020204" pitchFamily="34" charset="0"/>
              </a:rPr>
              <a:t>This is much more than connecting a consumer-scanned URL with a webpage.  It should be clear by now that nobody can own the 2D barcode…that we will all have to work together to assure consistency of experience and a basic level of service.  GS1 envisions a future where consumers evolve from an information-focused mobile experience to one that includes transactional events as well.</a:t>
            </a:r>
          </a:p>
        </p:txBody>
      </p:sp>
      <p:sp>
        <p:nvSpPr>
          <p:cNvPr id="4" name="Slide Number Placeholder 3"/>
          <p:cNvSpPr>
            <a:spLocks noGrp="1"/>
          </p:cNvSpPr>
          <p:nvPr>
            <p:ph type="sldNum" sz="quarter" idx="10"/>
          </p:nvPr>
        </p:nvSpPr>
        <p:spPr/>
        <p:txBody>
          <a:bodyPr/>
          <a:lstStyle/>
          <a:p>
            <a:fld id="{AF7B2957-CF1F-CD46-A189-F8AD9629F84A}" type="slidenum">
              <a:rPr lang="en-US" smtClean="0"/>
              <a:pPr/>
              <a:t>18</a:t>
            </a:fld>
            <a:endParaRPr lang="en-US" dirty="0"/>
          </a:p>
        </p:txBody>
      </p:sp>
    </p:spTree>
    <p:extLst>
      <p:ext uri="{BB962C8B-B14F-4D97-AF65-F5344CB8AC3E}">
        <p14:creationId xmlns:p14="http://schemas.microsoft.com/office/powerpoint/2010/main" val="11591913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solidFill>
                  <a:schemeClr val="tx1">
                    <a:lumMod val="50000"/>
                  </a:schemeClr>
                </a:solidFill>
                <a:latin typeface="Arial" panose="020B0604020202020204" pitchFamily="34" charset="0"/>
                <a:cs typeface="Arial" panose="020B0604020202020204" pitchFamily="34" charset="0"/>
              </a:rPr>
              <a:t>While it’s virtually certain</a:t>
            </a:r>
            <a:r>
              <a:rPr lang="en-GB" baseline="0" dirty="0" smtClean="0">
                <a:solidFill>
                  <a:schemeClr val="tx1">
                    <a:lumMod val="50000"/>
                  </a:schemeClr>
                </a:solidFill>
                <a:latin typeface="Arial" panose="020B0604020202020204" pitchFamily="34" charset="0"/>
                <a:cs typeface="Arial" panose="020B0604020202020204" pitchFamily="34" charset="0"/>
              </a:rPr>
              <a:t> that enabling embedded GS1-based code-scanning will increase data traffic, think about this:</a:t>
            </a:r>
          </a:p>
          <a:p>
            <a:pPr marL="171450" indent="-171450">
              <a:buFontTx/>
              <a:buChar char="-"/>
            </a:pPr>
            <a:r>
              <a:rPr lang="en-GB" baseline="0" dirty="0" smtClean="0">
                <a:solidFill>
                  <a:schemeClr val="tx1">
                    <a:lumMod val="50000"/>
                  </a:schemeClr>
                </a:solidFill>
                <a:latin typeface="Arial" panose="020B0604020202020204" pitchFamily="34" charset="0"/>
                <a:cs typeface="Arial" panose="020B0604020202020204" pitchFamily="34" charset="0"/>
              </a:rPr>
              <a:t>Immediately empower each and every device you sell to be a native POS scanning terminal.</a:t>
            </a:r>
          </a:p>
          <a:p>
            <a:pPr marL="171450" indent="-171450">
              <a:buFontTx/>
              <a:buChar char="-"/>
            </a:pPr>
            <a:r>
              <a:rPr lang="en-GB" baseline="0" dirty="0" smtClean="0">
                <a:solidFill>
                  <a:schemeClr val="tx1">
                    <a:lumMod val="50000"/>
                  </a:schemeClr>
                </a:solidFill>
                <a:latin typeface="Arial" panose="020B0604020202020204" pitchFamily="34" charset="0"/>
                <a:cs typeface="Arial" panose="020B0604020202020204" pitchFamily="34" charset="0"/>
              </a:rPr>
              <a:t>Immediately facilitate connection between Consumers and Brand Owners for products that they are interested in.</a:t>
            </a:r>
          </a:p>
          <a:p>
            <a:pPr marL="171450" indent="-171450">
              <a:buFontTx/>
              <a:buChar char="-"/>
            </a:pPr>
            <a:r>
              <a:rPr lang="en-GB" baseline="0" dirty="0" smtClean="0">
                <a:solidFill>
                  <a:schemeClr val="tx1">
                    <a:lumMod val="50000"/>
                  </a:schemeClr>
                </a:solidFill>
                <a:latin typeface="Arial" panose="020B0604020202020204" pitchFamily="34" charset="0"/>
                <a:cs typeface="Arial" panose="020B0604020202020204" pitchFamily="34" charset="0"/>
              </a:rPr>
              <a:t>Embedding a simple RFID scanner in a handheld device could facilitate the use of mobile devices as elements of Inventory Management Systems, could enable new location-based in-store services and solutions, and could revolutionize the ways in which consumers and retailers connect with each other.</a:t>
            </a:r>
          </a:p>
          <a:p>
            <a:pPr marL="171450" indent="-171450">
              <a:buFontTx/>
              <a:buChar char="-"/>
            </a:pPr>
            <a:r>
              <a:rPr lang="en-GB" baseline="0" dirty="0" smtClean="0">
                <a:solidFill>
                  <a:schemeClr val="tx1">
                    <a:lumMod val="50000"/>
                  </a:schemeClr>
                </a:solidFill>
                <a:latin typeface="Arial" panose="020B0604020202020204" pitchFamily="34" charset="0"/>
                <a:cs typeface="Arial" panose="020B0604020202020204" pitchFamily="34" charset="0"/>
              </a:rPr>
              <a:t>That same RFID-enabled device could act as a secure, </a:t>
            </a:r>
            <a:r>
              <a:rPr lang="en-GB" baseline="0" dirty="0" err="1" smtClean="0">
                <a:solidFill>
                  <a:schemeClr val="tx1">
                    <a:lumMod val="50000"/>
                  </a:schemeClr>
                </a:solidFill>
                <a:latin typeface="Arial" panose="020B0604020202020204" pitchFamily="34" charset="0"/>
                <a:cs typeface="Arial" panose="020B0604020202020204" pitchFamily="34" charset="0"/>
              </a:rPr>
              <a:t>authenticatible</a:t>
            </a:r>
            <a:r>
              <a:rPr lang="en-GB" baseline="0" dirty="0" smtClean="0">
                <a:solidFill>
                  <a:schemeClr val="tx1">
                    <a:lumMod val="50000"/>
                  </a:schemeClr>
                </a:solidFill>
                <a:latin typeface="Arial" panose="020B0604020202020204" pitchFamily="34" charset="0"/>
                <a:cs typeface="Arial" panose="020B0604020202020204" pitchFamily="34" charset="0"/>
              </a:rPr>
              <a:t>, private method of payment…effectively eliminating the need for traditional POS terminals.</a:t>
            </a:r>
          </a:p>
          <a:p>
            <a:pPr marL="171450" indent="-171450">
              <a:buFontTx/>
              <a:buChar char="-"/>
            </a:pPr>
            <a:r>
              <a:rPr lang="en-GB" baseline="0" dirty="0" smtClean="0">
                <a:solidFill>
                  <a:schemeClr val="tx1">
                    <a:lumMod val="50000"/>
                  </a:schemeClr>
                </a:solidFill>
                <a:latin typeface="Arial" panose="020B0604020202020204" pitchFamily="34" charset="0"/>
                <a:cs typeface="Arial" panose="020B0604020202020204" pitchFamily="34" charset="0"/>
              </a:rPr>
              <a:t>Again, we see a future where we’re all driving down the maturity curve from informational to transactional…and then well beyond…to experiential.</a:t>
            </a:r>
          </a:p>
          <a:p>
            <a:pPr marL="171450" indent="-171450">
              <a:buFontTx/>
              <a:buChar char="-"/>
            </a:pPr>
            <a:r>
              <a:rPr lang="en-GB" baseline="0" dirty="0" smtClean="0">
                <a:solidFill>
                  <a:schemeClr val="tx1">
                    <a:lumMod val="50000"/>
                  </a:schemeClr>
                </a:solidFill>
                <a:latin typeface="Arial" panose="020B0604020202020204" pitchFamily="34" charset="0"/>
                <a:cs typeface="Arial" panose="020B0604020202020204" pitchFamily="34" charset="0"/>
              </a:rPr>
              <a:t>Without a global standard and a standard ecosystem, these things exist already today…but they’re not nearly as efficient.</a:t>
            </a:r>
          </a:p>
          <a:p>
            <a:pPr marL="171450" indent="-171450">
              <a:buFontTx/>
              <a:buChar char="-"/>
            </a:pPr>
            <a:endParaRPr lang="en-GB" baseline="0" dirty="0" smtClean="0">
              <a:solidFill>
                <a:schemeClr val="tx1">
                  <a:lumMod val="50000"/>
                </a:schemeClr>
              </a:solidFill>
              <a:latin typeface="Arial" panose="020B0604020202020204" pitchFamily="34" charset="0"/>
              <a:cs typeface="Arial" panose="020B0604020202020204" pitchFamily="34" charset="0"/>
            </a:endParaRPr>
          </a:p>
          <a:p>
            <a:pPr marL="0" indent="0">
              <a:buFontTx/>
              <a:buNone/>
            </a:pPr>
            <a:r>
              <a:rPr lang="en-US" sz="1200" b="0" i="0" kern="1200" dirty="0" smtClean="0">
                <a:solidFill>
                  <a:schemeClr val="tx1"/>
                </a:solidFill>
                <a:effectLst/>
                <a:latin typeface="Arial" charset="0"/>
                <a:ea typeface="ＭＳ Ｐゴシック" charset="0"/>
                <a:cs typeface="+mn-cs"/>
              </a:rPr>
              <a:t>"We look at RFID to be a very big part of our future, not just in how we run our business, but also from an </a:t>
            </a:r>
            <a:r>
              <a:rPr lang="en-US" sz="1200" b="0" i="0" kern="1200" dirty="0" err="1" smtClean="0">
                <a:solidFill>
                  <a:schemeClr val="tx1"/>
                </a:solidFill>
                <a:effectLst/>
                <a:latin typeface="Arial" charset="0"/>
                <a:ea typeface="ＭＳ Ｐゴシック" charset="0"/>
                <a:cs typeface="+mn-cs"/>
              </a:rPr>
              <a:t>omnichannel</a:t>
            </a:r>
            <a:r>
              <a:rPr lang="en-US" sz="1200" b="0" i="0" kern="1200" dirty="0" smtClean="0">
                <a:solidFill>
                  <a:schemeClr val="tx1"/>
                </a:solidFill>
                <a:effectLst/>
                <a:latin typeface="Arial" charset="0"/>
                <a:ea typeface="ＭＳ Ｐゴシック" charset="0"/>
                <a:cs typeface="+mn-cs"/>
              </a:rPr>
              <a:t> perspective as well," Harrison said at last week's meeting. "We have right now, with RFID, about 50 percent of our replenishment vendors signed up to deliver RFID-tagged goods in the coming timeframe. By August, we will have about 10 percent of our total replenishment up and running, and we will be doing cycle counts on [that] inventory on a monthly basis. We are extremely excited about the accuracy it's going to bring to our business, because having the exact quantity of product in the store that we think we have will be a huge sales driver." – </a:t>
            </a:r>
          </a:p>
          <a:p>
            <a:pPr marL="0" indent="0">
              <a:buFontTx/>
              <a:buNone/>
            </a:pPr>
            <a:endParaRPr lang="en-US" sz="1200" b="0" i="0" kern="1200" dirty="0" smtClean="0">
              <a:solidFill>
                <a:schemeClr val="tx1"/>
              </a:solidFill>
              <a:effectLst/>
              <a:latin typeface="Arial" charset="0"/>
              <a:ea typeface="ＭＳ Ｐゴシック" charset="0"/>
              <a:cs typeface="+mn-cs"/>
            </a:endParaRPr>
          </a:p>
          <a:p>
            <a:pPr marL="0" indent="0">
              <a:buFontTx/>
              <a:buNone/>
            </a:pPr>
            <a:r>
              <a:rPr lang="en-US" sz="1200" b="0" i="0" kern="1200" dirty="0" smtClean="0">
                <a:solidFill>
                  <a:schemeClr val="tx1"/>
                </a:solidFill>
                <a:effectLst/>
                <a:latin typeface="Arial" charset="0"/>
                <a:ea typeface="ＭＳ Ｐゴシック" charset="0"/>
                <a:cs typeface="+mn-cs"/>
              </a:rPr>
              <a:t>See more at: http://www.rfidjournal.com/articles/view?10783/2#sthash.5sIYMlyy.dpuf</a:t>
            </a:r>
            <a:endParaRPr lang="en-GB" dirty="0">
              <a:solidFill>
                <a:schemeClr val="tx1">
                  <a:lumMod val="50000"/>
                </a:schemeClr>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AF7B2957-CF1F-CD46-A189-F8AD9629F84A}" type="slidenum">
              <a:rPr lang="en-US" smtClean="0"/>
              <a:pPr/>
              <a:t>19</a:t>
            </a:fld>
            <a:endParaRPr lang="en-US" dirty="0"/>
          </a:p>
        </p:txBody>
      </p:sp>
    </p:spTree>
    <p:extLst>
      <p:ext uri="{BB962C8B-B14F-4D97-AF65-F5344CB8AC3E}">
        <p14:creationId xmlns:p14="http://schemas.microsoft.com/office/powerpoint/2010/main" val="9997587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solidFill>
                  <a:schemeClr val="tx1">
                    <a:lumMod val="50000"/>
                  </a:schemeClr>
                </a:solidFill>
                <a:latin typeface="Arial" panose="020B0604020202020204" pitchFamily="34" charset="0"/>
                <a:cs typeface="Arial" panose="020B0604020202020204" pitchFamily="34" charset="0"/>
              </a:rPr>
              <a:t>What does this mean to OMA Members?  </a:t>
            </a:r>
          </a:p>
          <a:p>
            <a:pPr marL="171450" indent="-171450">
              <a:buFontTx/>
              <a:buChar char="-"/>
            </a:pPr>
            <a:r>
              <a:rPr lang="en-GB" dirty="0" smtClean="0">
                <a:solidFill>
                  <a:schemeClr val="tx1">
                    <a:lumMod val="50000"/>
                  </a:schemeClr>
                </a:solidFill>
                <a:latin typeface="Arial" panose="020B0604020202020204" pitchFamily="34" charset="0"/>
                <a:cs typeface="Arial" panose="020B0604020202020204" pitchFamily="34" charset="0"/>
              </a:rPr>
              <a:t>It</a:t>
            </a:r>
            <a:r>
              <a:rPr lang="en-GB" baseline="0" dirty="0" smtClean="0">
                <a:solidFill>
                  <a:schemeClr val="tx1">
                    <a:lumMod val="50000"/>
                  </a:schemeClr>
                </a:solidFill>
                <a:latin typeface="Arial" panose="020B0604020202020204" pitchFamily="34" charset="0"/>
                <a:cs typeface="Arial" panose="020B0604020202020204" pitchFamily="34" charset="0"/>
              </a:rPr>
              <a:t> might translate to new requirements for native connection of mobile operating systems with back-end inventory and shipping systems across the global retail base.</a:t>
            </a:r>
          </a:p>
          <a:p>
            <a:pPr marL="171450" indent="-171450">
              <a:buFontTx/>
              <a:buChar char="-"/>
            </a:pPr>
            <a:r>
              <a:rPr lang="en-GB" baseline="0" dirty="0" smtClean="0">
                <a:solidFill>
                  <a:schemeClr val="tx1">
                    <a:lumMod val="50000"/>
                  </a:schemeClr>
                </a:solidFill>
                <a:latin typeface="Arial" panose="020B0604020202020204" pitchFamily="34" charset="0"/>
                <a:cs typeface="Arial" panose="020B0604020202020204" pitchFamily="34" charset="0"/>
              </a:rPr>
              <a:t>It might mean that in-store scanning can be more closely connected to mobile-delivered coupons, advertisements, and other paid media.</a:t>
            </a:r>
            <a:endParaRPr lang="en-GB" dirty="0">
              <a:solidFill>
                <a:schemeClr val="tx1">
                  <a:lumMod val="50000"/>
                </a:schemeClr>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AF7B2957-CF1F-CD46-A189-F8AD9629F84A}" type="slidenum">
              <a:rPr lang="en-US" smtClean="0"/>
              <a:pPr/>
              <a:t>20</a:t>
            </a:fld>
            <a:endParaRPr lang="en-US" dirty="0"/>
          </a:p>
        </p:txBody>
      </p:sp>
    </p:spTree>
    <p:extLst>
      <p:ext uri="{BB962C8B-B14F-4D97-AF65-F5344CB8AC3E}">
        <p14:creationId xmlns:p14="http://schemas.microsoft.com/office/powerpoint/2010/main" val="2841783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50" dirty="0" smtClean="0">
                <a:solidFill>
                  <a:schemeClr val="tx1">
                    <a:lumMod val="50000"/>
                  </a:schemeClr>
                </a:solidFill>
              </a:rPr>
              <a:t>Basic background on GS1</a:t>
            </a:r>
          </a:p>
          <a:p>
            <a:pPr marL="171450" indent="-171450">
              <a:buFontTx/>
              <a:buChar char="-"/>
            </a:pPr>
            <a:r>
              <a:rPr lang="en-GB" sz="1050" dirty="0" smtClean="0">
                <a:solidFill>
                  <a:schemeClr val="tx1">
                    <a:lumMod val="50000"/>
                  </a:schemeClr>
                </a:solidFill>
              </a:rPr>
              <a:t>Global</a:t>
            </a:r>
          </a:p>
          <a:p>
            <a:pPr marL="171450" indent="-171450">
              <a:buFontTx/>
              <a:buChar char="-"/>
            </a:pPr>
            <a:r>
              <a:rPr lang="en-GB" sz="1050" dirty="0" smtClean="0">
                <a:solidFill>
                  <a:schemeClr val="tx1">
                    <a:lumMod val="50000"/>
                  </a:schemeClr>
                </a:solidFill>
              </a:rPr>
              <a:t>Non-profit</a:t>
            </a:r>
          </a:p>
          <a:p>
            <a:pPr marL="171450" indent="-171450">
              <a:buFontTx/>
              <a:buChar char="-"/>
            </a:pPr>
            <a:r>
              <a:rPr lang="en-GB" sz="1050" dirty="0" smtClean="0">
                <a:solidFill>
                  <a:schemeClr val="tx1">
                    <a:lumMod val="50000"/>
                  </a:schemeClr>
                </a:solidFill>
              </a:rPr>
              <a:t>Creator of ubiquitous UPC/EAN</a:t>
            </a:r>
            <a:r>
              <a:rPr lang="en-GB" sz="1050" baseline="0" dirty="0" smtClean="0">
                <a:solidFill>
                  <a:schemeClr val="tx1">
                    <a:lumMod val="50000"/>
                  </a:schemeClr>
                </a:solidFill>
              </a:rPr>
              <a:t> barcodes and EPC RFID technologies.</a:t>
            </a:r>
          </a:p>
          <a:p>
            <a:pPr marL="171450" indent="-171450">
              <a:buFontTx/>
              <a:buChar char="-"/>
            </a:pPr>
            <a:r>
              <a:rPr lang="en-GB" sz="1050" baseline="0" dirty="0" smtClean="0">
                <a:solidFill>
                  <a:schemeClr val="tx1">
                    <a:lumMod val="50000"/>
                  </a:schemeClr>
                </a:solidFill>
              </a:rPr>
              <a:t>Expansion of focus from B2B supply chain and logistics business processes to B2C business processes that focus on connecting information about “things” to the consumers of those “things</a:t>
            </a:r>
          </a:p>
          <a:p>
            <a:pPr marL="171450" indent="-171450">
              <a:buFontTx/>
              <a:buChar char="-"/>
            </a:pPr>
            <a:endParaRPr lang="en-GB" sz="1050" baseline="0" dirty="0" smtClean="0">
              <a:solidFill>
                <a:schemeClr val="tx1">
                  <a:lumMod val="50000"/>
                </a:schemeClr>
              </a:solidFill>
            </a:endParaRPr>
          </a:p>
          <a:p>
            <a:r>
              <a:rPr lang="en-US" sz="1050" dirty="0" smtClean="0"/>
              <a:t>GS1 is a </a:t>
            </a:r>
            <a:r>
              <a:rPr lang="en-US" sz="1050" u="none" dirty="0" smtClean="0"/>
              <a:t>consortium of national </a:t>
            </a:r>
            <a:r>
              <a:rPr lang="en-US" sz="1050" u="none" dirty="0" smtClean="0">
                <a:solidFill>
                  <a:srgbClr val="00B050"/>
                </a:solidFill>
              </a:rPr>
              <a:t>members </a:t>
            </a:r>
            <a:r>
              <a:rPr lang="en-US" sz="1050" u="none" dirty="0" err="1" smtClean="0">
                <a:solidFill>
                  <a:srgbClr val="00B050"/>
                </a:solidFill>
              </a:rPr>
              <a:t>organisations</a:t>
            </a:r>
            <a:r>
              <a:rPr lang="en-US" sz="1050" u="none" dirty="0" smtClean="0">
                <a:solidFill>
                  <a:srgbClr val="00B050"/>
                </a:solidFill>
              </a:rPr>
              <a:t> (111 countries), </a:t>
            </a:r>
            <a:r>
              <a:rPr lang="en-US" sz="1050" u="none" dirty="0" smtClean="0"/>
              <a:t>all of whom share the common objectives of designing and </a:t>
            </a:r>
            <a:r>
              <a:rPr lang="en-US" sz="1050" u="none" dirty="0" smtClean="0">
                <a:solidFill>
                  <a:srgbClr val="00B050"/>
                </a:solidFill>
              </a:rPr>
              <a:t>driving </a:t>
            </a:r>
            <a:r>
              <a:rPr lang="en-US" sz="1050" u="none" dirty="0" smtClean="0"/>
              <a:t>implementation of global standards and solutions to improve the efficiency and visibility of supply and demand chains globally and across sectors, most notably retail and healthcare.</a:t>
            </a:r>
          </a:p>
          <a:p>
            <a:endParaRPr lang="en-US" sz="1050" u="none" dirty="0" smtClean="0"/>
          </a:p>
          <a:p>
            <a:r>
              <a:rPr lang="en-US" sz="1050" u="none" dirty="0" smtClean="0"/>
              <a:t>The GS1 system of standards is the most widely used supply chain standards system in the world.</a:t>
            </a:r>
            <a:r>
              <a:rPr lang="en-US" sz="1050" u="none" baseline="0" dirty="0" smtClean="0"/>
              <a:t>  </a:t>
            </a:r>
            <a:r>
              <a:rPr lang="en-US" sz="1050" u="none" dirty="0" smtClean="0"/>
              <a:t>GS1 barcodes are used by </a:t>
            </a:r>
            <a:r>
              <a:rPr lang="en-US" sz="1050" u="none" dirty="0" smtClean="0">
                <a:solidFill>
                  <a:srgbClr val="00B050"/>
                </a:solidFill>
              </a:rPr>
              <a:t>2 million</a:t>
            </a:r>
            <a:r>
              <a:rPr lang="en-US" sz="1050" u="none" dirty="0" smtClean="0"/>
              <a:t> </a:t>
            </a:r>
            <a:r>
              <a:rPr lang="en-US" sz="1050" dirty="0" smtClean="0"/>
              <a:t>companies in </a:t>
            </a:r>
            <a:r>
              <a:rPr lang="en-US" sz="1050" dirty="0" smtClean="0">
                <a:solidFill>
                  <a:srgbClr val="00B050"/>
                </a:solidFill>
              </a:rPr>
              <a:t>150</a:t>
            </a:r>
            <a:r>
              <a:rPr lang="en-US" sz="1050" dirty="0" smtClean="0"/>
              <a:t> countries.  </a:t>
            </a:r>
          </a:p>
          <a:p>
            <a:endParaRPr lang="en-US" sz="1050" dirty="0" smtClean="0"/>
          </a:p>
          <a:p>
            <a:pPr lvl="0"/>
            <a:r>
              <a:rPr lang="en-US" sz="1200" kern="1200" dirty="0" smtClean="0">
                <a:solidFill>
                  <a:schemeClr val="tx1"/>
                </a:solidFill>
                <a:effectLst/>
                <a:latin typeface="Arial" charset="0"/>
                <a:ea typeface="ＭＳ Ｐゴシック" charset="0"/>
                <a:cs typeface="+mn-cs"/>
              </a:rPr>
              <a:t>We believe that a large portion of the worlds GDP could be running across the mobile networks and operators, leveraging OMA protocols and GS1 Standards…if we choose to continue to work together and engage our communities.</a:t>
            </a:r>
          </a:p>
          <a:p>
            <a:pPr lvl="0"/>
            <a:endParaRPr lang="en-US" sz="1200" kern="1200" dirty="0" smtClean="0">
              <a:solidFill>
                <a:schemeClr val="tx1"/>
              </a:solidFill>
              <a:effectLst/>
              <a:latin typeface="Arial" charset="0"/>
              <a:ea typeface="ＭＳ Ｐゴシック" charset="0"/>
              <a:cs typeface="+mn-cs"/>
            </a:endParaRPr>
          </a:p>
          <a:p>
            <a:r>
              <a:rPr lang="en-US" sz="1200" kern="1200" dirty="0" smtClean="0">
                <a:solidFill>
                  <a:schemeClr val="tx1"/>
                </a:solidFill>
                <a:effectLst/>
                <a:latin typeface="Arial" charset="0"/>
                <a:ea typeface="ＭＳ Ｐゴシック" charset="0"/>
                <a:cs typeface="+mn-cs"/>
              </a:rPr>
              <a:t>We believe</a:t>
            </a:r>
            <a:r>
              <a:rPr lang="en-US" sz="1200" kern="1200" baseline="0" dirty="0" smtClean="0">
                <a:solidFill>
                  <a:schemeClr val="tx1"/>
                </a:solidFill>
                <a:effectLst/>
                <a:latin typeface="Arial" charset="0"/>
                <a:ea typeface="ＭＳ Ｐゴシック" charset="0"/>
                <a:cs typeface="+mn-cs"/>
              </a:rPr>
              <a:t> that </a:t>
            </a:r>
            <a:r>
              <a:rPr lang="en-US" sz="1200" kern="1200" dirty="0" smtClean="0">
                <a:solidFill>
                  <a:schemeClr val="tx1"/>
                </a:solidFill>
                <a:effectLst/>
                <a:latin typeface="Arial" charset="0"/>
                <a:ea typeface="ＭＳ Ｐゴシック" charset="0"/>
                <a:cs typeface="+mn-cs"/>
              </a:rPr>
              <a:t>large swaths of commerce are increasingly consumer-focused, and that the world is increasingly digital.  GS1 believes that it is logical to</a:t>
            </a:r>
            <a:r>
              <a:rPr lang="en-US" sz="1200" kern="1200" baseline="0" dirty="0" smtClean="0">
                <a:solidFill>
                  <a:schemeClr val="tx1"/>
                </a:solidFill>
                <a:effectLst/>
                <a:latin typeface="Arial" charset="0"/>
                <a:ea typeface="ＭＳ Ｐゴシック" charset="0"/>
                <a:cs typeface="+mn-cs"/>
              </a:rPr>
              <a:t> expect </a:t>
            </a:r>
            <a:r>
              <a:rPr lang="en-US" sz="1200" kern="1200" dirty="0" smtClean="0">
                <a:solidFill>
                  <a:schemeClr val="tx1"/>
                </a:solidFill>
                <a:effectLst/>
                <a:latin typeface="Arial" charset="0"/>
                <a:ea typeface="ＭＳ Ｐゴシック" charset="0"/>
                <a:cs typeface="+mn-cs"/>
              </a:rPr>
              <a:t>that much of the GDP of the world will transact across the mobile device ecosystem.  A lot has to happen to make it true, but it’s a plausible reality.</a:t>
            </a:r>
          </a:p>
          <a:p>
            <a:endParaRPr lang="en-US" sz="1200" kern="1200" dirty="0" smtClean="0">
              <a:solidFill>
                <a:schemeClr val="tx1"/>
              </a:solidFill>
              <a:effectLst/>
              <a:latin typeface="Arial" charset="0"/>
              <a:ea typeface="ＭＳ Ｐゴシック" charset="0"/>
              <a:cs typeface="+mn-cs"/>
            </a:endParaRPr>
          </a:p>
          <a:p>
            <a:r>
              <a:rPr lang="en-US" sz="1200" kern="1200" dirty="0" smtClean="0">
                <a:solidFill>
                  <a:schemeClr val="tx1"/>
                </a:solidFill>
                <a:effectLst/>
                <a:latin typeface="Arial" charset="0"/>
                <a:ea typeface="ＭＳ Ｐゴシック" charset="0"/>
                <a:cs typeface="+mn-cs"/>
              </a:rPr>
              <a:t>Those 6 </a:t>
            </a:r>
            <a:r>
              <a:rPr lang="en-US" sz="1200" kern="1200" dirty="0" err="1" smtClean="0">
                <a:solidFill>
                  <a:schemeClr val="tx1"/>
                </a:solidFill>
                <a:effectLst/>
                <a:latin typeface="Arial" charset="0"/>
                <a:ea typeface="ＭＳ Ｐゴシック" charset="0"/>
                <a:cs typeface="+mn-cs"/>
              </a:rPr>
              <a:t>billion“beeps</a:t>
            </a:r>
            <a:r>
              <a:rPr lang="en-US" sz="1200" kern="1200" dirty="0" smtClean="0">
                <a:solidFill>
                  <a:schemeClr val="tx1"/>
                </a:solidFill>
                <a:effectLst/>
                <a:latin typeface="Arial" charset="0"/>
                <a:ea typeface="ＭＳ Ｐゴシック" charset="0"/>
                <a:cs typeface="+mn-cs"/>
              </a:rPr>
              <a:t>” are happening in the store…how many beeps are happening on your devices and over your networks?</a:t>
            </a:r>
          </a:p>
          <a:p>
            <a:endParaRPr lang="en-US" sz="1050" dirty="0" smtClean="0"/>
          </a:p>
        </p:txBody>
      </p:sp>
      <p:sp>
        <p:nvSpPr>
          <p:cNvPr id="4" name="Slide Number Placeholder 3"/>
          <p:cNvSpPr>
            <a:spLocks noGrp="1"/>
          </p:cNvSpPr>
          <p:nvPr>
            <p:ph type="sldNum" sz="quarter" idx="10"/>
          </p:nvPr>
        </p:nvSpPr>
        <p:spPr/>
        <p:txBody>
          <a:bodyPr/>
          <a:lstStyle/>
          <a:p>
            <a:fld id="{AF7B2957-CF1F-CD46-A189-F8AD9629F84A}" type="slidenum">
              <a:rPr lang="en-US" smtClean="0"/>
              <a:pPr/>
              <a:t>3</a:t>
            </a:fld>
            <a:endParaRPr lang="en-US" dirty="0"/>
          </a:p>
        </p:txBody>
      </p:sp>
    </p:spTree>
    <p:extLst>
      <p:ext uri="{BB962C8B-B14F-4D97-AF65-F5344CB8AC3E}">
        <p14:creationId xmlns:p14="http://schemas.microsoft.com/office/powerpoint/2010/main" val="7272011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lumMod val="50000"/>
                  </a:schemeClr>
                </a:solidFill>
                <a:latin typeface="Calibri Light" panose="020F0302020204030204" pitchFamily="34" charset="0"/>
              </a:rPr>
              <a:t>Imagine that the cameras resident in your devices could intelligently tag every image in the world…identifying every product that is being imaged…every single day.  Then, imagine</a:t>
            </a:r>
            <a:r>
              <a:rPr lang="en-US" sz="1200" baseline="0" dirty="0" smtClean="0">
                <a:solidFill>
                  <a:schemeClr val="tx1">
                    <a:lumMod val="50000"/>
                  </a:schemeClr>
                </a:solidFill>
                <a:latin typeface="Calibri Light" panose="020F0302020204030204" pitchFamily="34" charset="0"/>
              </a:rPr>
              <a:t> the question that you get one day from a global Brand representative…”Can you deliver “a day in the life” of my product in images captured by your users (the ones that have allowed such images to be freely shared, of course)?  The answer…you would be able to.</a:t>
            </a:r>
            <a:endParaRPr lang="en-US" sz="1200" dirty="0" smtClean="0">
              <a:solidFill>
                <a:schemeClr val="tx1">
                  <a:lumMod val="50000"/>
                </a:schemeClr>
              </a:solidFill>
              <a:latin typeface="Calibri Light" panose="020F030202020403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lumMod val="50000"/>
                </a:schemeClr>
              </a:solidFill>
              <a:latin typeface="Calibri Light" panose="020F030202020403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lumMod val="50000"/>
                  </a:schemeClr>
                </a:solidFill>
                <a:latin typeface="Calibri Light" panose="020F0302020204030204" pitchFamily="34" charset="0"/>
              </a:rPr>
              <a:t>Then,</a:t>
            </a:r>
            <a:r>
              <a:rPr lang="en-US" sz="1200" baseline="0" dirty="0" smtClean="0">
                <a:solidFill>
                  <a:schemeClr val="tx1">
                    <a:lumMod val="50000"/>
                  </a:schemeClr>
                </a:solidFill>
                <a:latin typeface="Calibri Light" panose="020F0302020204030204" pitchFamily="34" charset="0"/>
              </a:rPr>
              <a:t> i</a:t>
            </a:r>
            <a:r>
              <a:rPr lang="en-US" sz="1200" dirty="0" smtClean="0">
                <a:solidFill>
                  <a:schemeClr val="tx1">
                    <a:lumMod val="50000"/>
                  </a:schemeClr>
                </a:solidFill>
                <a:latin typeface="Calibri Light" panose="020F0302020204030204" pitchFamily="34" charset="0"/>
              </a:rPr>
              <a:t>magine</a:t>
            </a:r>
            <a:r>
              <a:rPr lang="en-US" sz="1200" baseline="0" dirty="0" smtClean="0">
                <a:solidFill>
                  <a:schemeClr val="tx1">
                    <a:lumMod val="50000"/>
                  </a:schemeClr>
                </a:solidFill>
                <a:latin typeface="Calibri Light" panose="020F0302020204030204" pitchFamily="34" charset="0"/>
              </a:rPr>
              <a:t> the trends that could be distilled, the information that could be gathered, and the ease with which you could enable social networks integration.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aseline="0" dirty="0" smtClean="0">
              <a:solidFill>
                <a:schemeClr val="tx1">
                  <a:lumMod val="50000"/>
                </a:schemeClr>
              </a:solidFill>
              <a:latin typeface="Calibri Light" panose="020F030202020403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aseline="0" dirty="0" smtClean="0">
                <a:solidFill>
                  <a:schemeClr val="tx1">
                    <a:lumMod val="50000"/>
                  </a:schemeClr>
                </a:solidFill>
                <a:latin typeface="Calibri Light" panose="020F0302020204030204" pitchFamily="34" charset="0"/>
              </a:rPr>
              <a:t>A simple calculation of resolution needed for decoding of standard 2D barcodes tell us that a GS1 2D barcode could be decoded from a high-end smartphone camera image that covers a field of view of nearly 5 feet in width…that’s just about every “</a:t>
            </a:r>
            <a:r>
              <a:rPr lang="en-US" sz="1200" baseline="0" dirty="0" err="1" smtClean="0">
                <a:solidFill>
                  <a:schemeClr val="tx1">
                    <a:lumMod val="50000"/>
                  </a:schemeClr>
                </a:solidFill>
                <a:latin typeface="Calibri Light" panose="020F0302020204030204" pitchFamily="34" charset="0"/>
              </a:rPr>
              <a:t>selfie</a:t>
            </a:r>
            <a:r>
              <a:rPr lang="en-US" sz="1200" baseline="0" dirty="0" smtClean="0">
                <a:solidFill>
                  <a:schemeClr val="tx1">
                    <a:lumMod val="50000"/>
                  </a:schemeClr>
                </a:solidFill>
                <a:latin typeface="Calibri Light" panose="020F0302020204030204" pitchFamily="34" charset="0"/>
              </a:rPr>
              <a:t>” ever taken…</a:t>
            </a:r>
            <a:endParaRPr lang="en-US" sz="1200" dirty="0" smtClean="0">
              <a:solidFill>
                <a:schemeClr val="tx1">
                  <a:lumMod val="50000"/>
                </a:schemeClr>
              </a:solidFill>
              <a:latin typeface="Calibri Light" panose="020F0302020204030204" pitchFamily="34" charset="0"/>
            </a:endParaRPr>
          </a:p>
          <a:p>
            <a:endParaRPr lang="en-GB" sz="1200" dirty="0" smtClean="0">
              <a:solidFill>
                <a:schemeClr val="tx1">
                  <a:lumMod val="50000"/>
                </a:schemeClr>
              </a:solidFill>
              <a:latin typeface="Arial" panose="020B0604020202020204" pitchFamily="34" charset="0"/>
              <a:cs typeface="Arial" panose="020B0604020202020204" pitchFamily="34" charset="0"/>
            </a:endParaRPr>
          </a:p>
          <a:p>
            <a:r>
              <a:rPr lang="en-GB" sz="1200" dirty="0" smtClean="0">
                <a:solidFill>
                  <a:schemeClr val="tx1">
                    <a:lumMod val="50000"/>
                  </a:schemeClr>
                </a:solidFill>
                <a:latin typeface="Arial" panose="020B0604020202020204" pitchFamily="34" charset="0"/>
                <a:cs typeface="Arial" panose="020B0604020202020204" pitchFamily="34" charset="0"/>
              </a:rPr>
              <a:t>And the resolution of in-phone cameras is on the rise…</a:t>
            </a:r>
            <a:endParaRPr lang="en-GB" sz="1200" dirty="0">
              <a:solidFill>
                <a:schemeClr val="tx1">
                  <a:lumMod val="50000"/>
                </a:schemeClr>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AF7B2957-CF1F-CD46-A189-F8AD9629F84A}" type="slidenum">
              <a:rPr lang="en-US" smtClean="0"/>
              <a:pPr/>
              <a:t>21</a:t>
            </a:fld>
            <a:endParaRPr lang="en-US" dirty="0"/>
          </a:p>
        </p:txBody>
      </p:sp>
    </p:spTree>
    <p:extLst>
      <p:ext uri="{BB962C8B-B14F-4D97-AF65-F5344CB8AC3E}">
        <p14:creationId xmlns:p14="http://schemas.microsoft.com/office/powerpoint/2010/main" val="1554018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schemeClr val="tx1">
                    <a:lumMod val="50000"/>
                  </a:schemeClr>
                </a:solidFill>
                <a:latin typeface="Tahoma" charset="0"/>
                <a:ea typeface="MS PGothic" charset="0"/>
              </a:rPr>
              <a:t>For the past 9 months, OMA has collaborated with GS1 to </a:t>
            </a:r>
            <a:r>
              <a:rPr lang="en-US" sz="1200" u="none" dirty="0" smtClean="0">
                <a:solidFill>
                  <a:schemeClr val="tx1">
                    <a:lumMod val="50000"/>
                  </a:schemeClr>
                </a:solidFill>
                <a:latin typeface="Tahoma" charset="0"/>
                <a:ea typeface="MS PGothic" charset="0"/>
              </a:rPr>
              <a:t>develop a protocol that allows a connection between a mobile device and the GS1 certified data aggregators that collect and serve the retail product data linked to the barcodes found on packaging. </a:t>
            </a:r>
          </a:p>
          <a:p>
            <a:endParaRPr lang="en-US" sz="1200" u="none" dirty="0" smtClean="0">
              <a:solidFill>
                <a:schemeClr val="tx1">
                  <a:lumMod val="50000"/>
                </a:schemeClr>
              </a:solidFill>
              <a:latin typeface="Tahoma" charset="0"/>
              <a:ea typeface="MS PGothic" charset="0"/>
            </a:endParaRPr>
          </a:p>
          <a:p>
            <a:r>
              <a:rPr lang="en-US" sz="1200" u="none" dirty="0" smtClean="0">
                <a:solidFill>
                  <a:schemeClr val="tx1">
                    <a:lumMod val="50000"/>
                  </a:schemeClr>
                </a:solidFill>
                <a:latin typeface="Tahoma" charset="0"/>
                <a:ea typeface="MS PGothic" charset="0"/>
              </a:rPr>
              <a:t>GS1 issues this digital identity to all the retail brands that use barcodes on their packaging (about 90%).  The Specification will include the device API for Web-Apps. </a:t>
            </a:r>
          </a:p>
          <a:p>
            <a:endParaRPr lang="en-US" sz="1200" u="none" dirty="0" smtClean="0">
              <a:solidFill>
                <a:schemeClr val="tx1">
                  <a:lumMod val="50000"/>
                </a:schemeClr>
              </a:solidFill>
              <a:latin typeface="Tahoma" charset="0"/>
              <a:ea typeface="MS PGothic" charset="0"/>
            </a:endParaRPr>
          </a:p>
          <a:p>
            <a:r>
              <a:rPr lang="en-US" sz="1200" u="none" dirty="0" smtClean="0">
                <a:solidFill>
                  <a:schemeClr val="tx1">
                    <a:lumMod val="50000"/>
                  </a:schemeClr>
                </a:solidFill>
                <a:latin typeface="Tahoma" charset="0"/>
                <a:ea typeface="MS PGothic" charset="0"/>
              </a:rPr>
              <a:t>What we need to do next:</a:t>
            </a:r>
          </a:p>
          <a:p>
            <a:pPr marL="342900" indent="-342900">
              <a:buFontTx/>
              <a:buChar char="-"/>
            </a:pPr>
            <a:r>
              <a:rPr lang="en-US" sz="1200" u="none" dirty="0" smtClean="0">
                <a:solidFill>
                  <a:schemeClr val="tx1">
                    <a:lumMod val="50000"/>
                  </a:schemeClr>
                </a:solidFill>
                <a:latin typeface="Tahoma" charset="0"/>
                <a:ea typeface="MS PGothic" charset="0"/>
              </a:rPr>
              <a:t>Discuss how to drive implementation via joint activities and outreach to related </a:t>
            </a:r>
            <a:r>
              <a:rPr lang="en-US" sz="1200" u="none" dirty="0" err="1" smtClean="0">
                <a:solidFill>
                  <a:schemeClr val="tx1">
                    <a:lumMod val="50000"/>
                  </a:schemeClr>
                </a:solidFill>
                <a:latin typeface="Tahoma" charset="0"/>
                <a:ea typeface="MS PGothic" charset="0"/>
              </a:rPr>
              <a:t>organisations</a:t>
            </a:r>
            <a:r>
              <a:rPr lang="en-US" sz="1200" u="none" dirty="0" smtClean="0">
                <a:solidFill>
                  <a:schemeClr val="tx1">
                    <a:lumMod val="50000"/>
                  </a:schemeClr>
                </a:solidFill>
                <a:latin typeface="Tahoma" charset="0"/>
                <a:ea typeface="MS PGothic" charset="0"/>
              </a:rPr>
              <a:t> (ex. GSMA)</a:t>
            </a:r>
          </a:p>
          <a:p>
            <a:pPr marL="342900" indent="-342900">
              <a:buFontTx/>
              <a:buChar char="-"/>
            </a:pPr>
            <a:r>
              <a:rPr lang="en-US" sz="1200" u="none" dirty="0" smtClean="0">
                <a:solidFill>
                  <a:schemeClr val="tx1">
                    <a:lumMod val="50000"/>
                  </a:schemeClr>
                </a:solidFill>
                <a:latin typeface="Tahoma" charset="0"/>
                <a:ea typeface="MS PGothic" charset="0"/>
              </a:rPr>
              <a:t>Explore the long term vision of the enhanced consumer experience mobile devices can offer via our collaboration.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lumMod val="50000"/>
                </a:schemeClr>
              </a:solidFill>
              <a:latin typeface="Arial" panose="020B0604020202020204" pitchFamily="34" charset="0"/>
              <a:cs typeface="Arial" panose="020B060402020202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lumMod val="50000"/>
                </a:schemeClr>
              </a:solidFill>
              <a:latin typeface="Calibri Light" panose="020F0302020204030204" pitchFamily="34" charset="0"/>
            </a:endParaRPr>
          </a:p>
        </p:txBody>
      </p:sp>
      <p:sp>
        <p:nvSpPr>
          <p:cNvPr id="4" name="Slide Number Placeholder 3"/>
          <p:cNvSpPr>
            <a:spLocks noGrp="1"/>
          </p:cNvSpPr>
          <p:nvPr>
            <p:ph type="sldNum" sz="quarter" idx="10"/>
          </p:nvPr>
        </p:nvSpPr>
        <p:spPr/>
        <p:txBody>
          <a:bodyPr/>
          <a:lstStyle/>
          <a:p>
            <a:fld id="{AF7B2957-CF1F-CD46-A189-F8AD9629F84A}" type="slidenum">
              <a:rPr lang="en-US" smtClean="0"/>
              <a:pPr/>
              <a:t>22</a:t>
            </a:fld>
            <a:endParaRPr lang="en-US" dirty="0"/>
          </a:p>
        </p:txBody>
      </p:sp>
    </p:spTree>
    <p:extLst>
      <p:ext uri="{BB962C8B-B14F-4D97-AF65-F5344CB8AC3E}">
        <p14:creationId xmlns:p14="http://schemas.microsoft.com/office/powerpoint/2010/main" val="38900839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smtClean="0"/>
              <a:t>It would be ideal to enroll many OMA members into the short term work (EG implementer, test cases, connecting with GSMA) and get some longer term buy in, identifying why individual OMA members should support this work in the long run.  </a:t>
            </a:r>
          </a:p>
        </p:txBody>
      </p:sp>
      <p:sp>
        <p:nvSpPr>
          <p:cNvPr id="4" name="Slide Number Placeholder 3"/>
          <p:cNvSpPr>
            <a:spLocks noGrp="1"/>
          </p:cNvSpPr>
          <p:nvPr>
            <p:ph type="sldNum" sz="quarter" idx="10"/>
          </p:nvPr>
        </p:nvSpPr>
        <p:spPr/>
        <p:txBody>
          <a:bodyPr/>
          <a:lstStyle/>
          <a:p>
            <a:fld id="{AF7B2957-CF1F-CD46-A189-F8AD9629F84A}" type="slidenum">
              <a:rPr lang="en-US" smtClean="0"/>
              <a:pPr/>
              <a:t>24</a:t>
            </a:fld>
            <a:endParaRPr lang="en-US" dirty="0"/>
          </a:p>
        </p:txBody>
      </p:sp>
    </p:spTree>
    <p:extLst>
      <p:ext uri="{BB962C8B-B14F-4D97-AF65-F5344CB8AC3E}">
        <p14:creationId xmlns:p14="http://schemas.microsoft.com/office/powerpoint/2010/main" val="1182685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dirty="0" smtClean="0">
                <a:solidFill>
                  <a:schemeClr val="tx1">
                    <a:lumMod val="50000"/>
                  </a:schemeClr>
                </a:solidFill>
              </a:rPr>
              <a:t>The current specification is expected to complete in Q3 2014</a:t>
            </a:r>
          </a:p>
          <a:p>
            <a:pPr lvl="0"/>
            <a:endParaRPr lang="en-GB" sz="1200" dirty="0" smtClean="0">
              <a:solidFill>
                <a:schemeClr val="tx1">
                  <a:lumMod val="50000"/>
                </a:schemeClr>
              </a:solidFill>
            </a:endParaRPr>
          </a:p>
          <a:p>
            <a:pPr lvl="0"/>
            <a:r>
              <a:rPr lang="en-GB" sz="1200" dirty="0" smtClean="0">
                <a:solidFill>
                  <a:schemeClr val="tx1">
                    <a:lumMod val="50000"/>
                  </a:schemeClr>
                </a:solidFill>
              </a:rPr>
              <a:t>GS1 will be hosting its Digital Consumer Summit conference in September of 2014 in Paris.  </a:t>
            </a:r>
          </a:p>
          <a:p>
            <a:pPr lvl="0"/>
            <a:endParaRPr lang="en-GB" sz="1200" dirty="0" smtClean="0">
              <a:solidFill>
                <a:schemeClr val="tx1">
                  <a:lumMod val="50000"/>
                </a:schemeClr>
              </a:solidFill>
            </a:endParaRPr>
          </a:p>
          <a:p>
            <a:pPr lvl="0"/>
            <a:r>
              <a:rPr lang="en-GB" sz="1200" dirty="0" smtClean="0">
                <a:solidFill>
                  <a:schemeClr val="tx1">
                    <a:lumMod val="50000"/>
                  </a:schemeClr>
                </a:solidFill>
              </a:rPr>
              <a:t>We hope to be able to showcase implementations of the specification that will generate developer and aggregator momentum.</a:t>
            </a:r>
          </a:p>
          <a:p>
            <a:pPr lvl="0"/>
            <a:endParaRPr lang="en-GB" sz="1200" dirty="0" smtClean="0">
              <a:solidFill>
                <a:schemeClr val="tx1">
                  <a:lumMod val="50000"/>
                </a:schemeClr>
              </a:solidFill>
            </a:endParaRPr>
          </a:p>
          <a:p>
            <a:pPr lvl="0"/>
            <a:r>
              <a:rPr lang="en-GB" sz="1200" dirty="0" smtClean="0">
                <a:solidFill>
                  <a:schemeClr val="tx1">
                    <a:lumMod val="50000"/>
                  </a:schemeClr>
                </a:solidFill>
              </a:rPr>
              <a:t>Need primarily GS1 implementers using OMA test cases.</a:t>
            </a:r>
          </a:p>
          <a:p>
            <a:pPr lvl="0"/>
            <a:endParaRPr lang="en-GB" sz="1200" dirty="0" smtClean="0">
              <a:solidFill>
                <a:schemeClr val="tx1">
                  <a:lumMod val="50000"/>
                </a:schemeClr>
              </a:solidFill>
            </a:endParaRPr>
          </a:p>
          <a:p>
            <a:pPr lvl="0"/>
            <a:r>
              <a:rPr lang="en-GB" sz="1200" dirty="0" smtClean="0">
                <a:solidFill>
                  <a:schemeClr val="tx1">
                    <a:lumMod val="50000"/>
                  </a:schemeClr>
                </a:solidFill>
              </a:rPr>
              <a:t>Find developers who will adopt the Device API for Web-App in MC scanning</a:t>
            </a:r>
            <a:endParaRPr lang="en-US" sz="1200" baseline="0" dirty="0" smtClean="0">
              <a:solidFill>
                <a:schemeClr val="tx1">
                  <a:lumMod val="50000"/>
                </a:schemeClr>
              </a:solidFill>
            </a:endParaRPr>
          </a:p>
        </p:txBody>
      </p:sp>
      <p:sp>
        <p:nvSpPr>
          <p:cNvPr id="4" name="Slide Number Placeholder 3"/>
          <p:cNvSpPr>
            <a:spLocks noGrp="1"/>
          </p:cNvSpPr>
          <p:nvPr>
            <p:ph type="sldNum" sz="quarter" idx="10"/>
          </p:nvPr>
        </p:nvSpPr>
        <p:spPr/>
        <p:txBody>
          <a:bodyPr/>
          <a:lstStyle/>
          <a:p>
            <a:fld id="{AF7B2957-CF1F-CD46-A189-F8AD9629F84A}" type="slidenum">
              <a:rPr lang="en-US" smtClean="0"/>
              <a:pPr/>
              <a:t>25</a:t>
            </a:fld>
            <a:endParaRPr lang="en-US" dirty="0"/>
          </a:p>
        </p:txBody>
      </p:sp>
    </p:spTree>
    <p:extLst>
      <p:ext uri="{BB962C8B-B14F-4D97-AF65-F5344CB8AC3E}">
        <p14:creationId xmlns:p14="http://schemas.microsoft.com/office/powerpoint/2010/main" val="17768388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US" sz="1200" dirty="0" smtClean="0">
                <a:solidFill>
                  <a:schemeClr val="tx1">
                    <a:lumMod val="50000"/>
                  </a:schemeClr>
                </a:solidFill>
              </a:rPr>
              <a:t>GS1 sees this first Specification as an excellent step towards enhancing the Digital Consumer experience.</a:t>
            </a:r>
          </a:p>
          <a:p>
            <a:pPr marL="342900" indent="-342900">
              <a:buFont typeface="Arial" panose="020B0604020202020204" pitchFamily="34" charset="0"/>
              <a:buChar char="•"/>
            </a:pPr>
            <a:r>
              <a:rPr lang="en-US" sz="1200" dirty="0" smtClean="0">
                <a:solidFill>
                  <a:schemeClr val="tx1">
                    <a:lumMod val="50000"/>
                  </a:schemeClr>
                </a:solidFill>
              </a:rPr>
              <a:t>We are prepared to invest considerable effort to keep this momentum moving.</a:t>
            </a:r>
          </a:p>
          <a:p>
            <a:pPr marL="342900" indent="-342900">
              <a:buFont typeface="Arial" panose="020B0604020202020204" pitchFamily="34" charset="0"/>
              <a:buChar char="•"/>
            </a:pPr>
            <a:r>
              <a:rPr lang="en-US" sz="1200" dirty="0" smtClean="0">
                <a:solidFill>
                  <a:schemeClr val="tx1">
                    <a:lumMod val="50000"/>
                  </a:schemeClr>
                </a:solidFill>
              </a:rPr>
              <a:t>We see the need to create closer and more efficient partnerships between the Mobile, Web and Developer communities.</a:t>
            </a:r>
          </a:p>
          <a:p>
            <a:pPr marL="342900" indent="-342900">
              <a:buFont typeface="Arial" panose="020B0604020202020204" pitchFamily="34" charset="0"/>
              <a:buChar char="•"/>
            </a:pPr>
            <a:r>
              <a:rPr lang="en-US" sz="1200" dirty="0" smtClean="0">
                <a:solidFill>
                  <a:schemeClr val="tx1">
                    <a:lumMod val="50000"/>
                  </a:schemeClr>
                </a:solidFill>
              </a:rPr>
              <a:t>We believe OMA members can also help connect GS1 with the Mobile Developer community</a:t>
            </a:r>
          </a:p>
          <a:p>
            <a:pPr marL="342900" indent="-342900">
              <a:buFont typeface="Arial" panose="020B0604020202020204" pitchFamily="34" charset="0"/>
              <a:buChar char="•"/>
            </a:pPr>
            <a:r>
              <a:rPr lang="en-US" sz="1200" dirty="0" smtClean="0">
                <a:solidFill>
                  <a:schemeClr val="tx1">
                    <a:lumMod val="50000"/>
                  </a:schemeClr>
                </a:solidFill>
              </a:rPr>
              <a:t>We believe</a:t>
            </a:r>
            <a:r>
              <a:rPr lang="en-US" sz="1200" baseline="0" dirty="0" smtClean="0">
                <a:solidFill>
                  <a:schemeClr val="tx1">
                    <a:lumMod val="50000"/>
                  </a:schemeClr>
                </a:solidFill>
              </a:rPr>
              <a:t> that GS1 Members can help connect OMA with the world of Retail and Healthcare</a:t>
            </a:r>
            <a:endParaRPr lang="en-US" sz="1200" dirty="0" smtClean="0">
              <a:solidFill>
                <a:schemeClr val="tx1">
                  <a:lumMod val="50000"/>
                </a:schemeClr>
              </a:solidFill>
            </a:endParaRPr>
          </a:p>
          <a:p>
            <a:pPr marL="342900" indent="-342900">
              <a:buFont typeface="Arial" panose="020B0604020202020204" pitchFamily="34" charset="0"/>
              <a:buChar char="•"/>
            </a:pPr>
            <a:r>
              <a:rPr lang="en-US" sz="1200" dirty="0" smtClean="0">
                <a:solidFill>
                  <a:schemeClr val="tx1">
                    <a:lumMod val="50000"/>
                  </a:schemeClr>
                </a:solidFill>
              </a:rPr>
              <a:t>We see an opportunity to share this vision with GSMA and invite OMA members to assist.  </a:t>
            </a:r>
          </a:p>
          <a:p>
            <a:pPr marL="342900" indent="-342900">
              <a:buFont typeface="Arial" panose="020B0604020202020204" pitchFamily="34" charset="0"/>
              <a:buChar char="•"/>
            </a:pPr>
            <a:r>
              <a:rPr lang="en-US" sz="1200" dirty="0" smtClean="0">
                <a:solidFill>
                  <a:schemeClr val="tx1">
                    <a:lumMod val="50000"/>
                  </a:schemeClr>
                </a:solidFill>
              </a:rPr>
              <a:t>We need to meet again after this meeting</a:t>
            </a:r>
            <a:r>
              <a:rPr lang="en-US" sz="1200" baseline="0" dirty="0" smtClean="0">
                <a:solidFill>
                  <a:schemeClr val="tx1">
                    <a:lumMod val="50000"/>
                  </a:schemeClr>
                </a:solidFill>
              </a:rPr>
              <a:t> to codify the relationships between OMA, GS1, and GSMA.  Perhaps this could be a working/living document that is aimed toward gaining momentum and interest in all of </a:t>
            </a:r>
            <a:r>
              <a:rPr lang="en-US" sz="1200" baseline="0" smtClean="0">
                <a:solidFill>
                  <a:schemeClr val="tx1">
                    <a:lumMod val="50000"/>
                  </a:schemeClr>
                </a:solidFill>
              </a:rPr>
              <a:t>our communities.</a:t>
            </a:r>
            <a:endParaRPr lang="en-US" sz="1200" dirty="0" smtClean="0">
              <a:solidFill>
                <a:schemeClr val="tx1">
                  <a:lumMod val="50000"/>
                </a:schemeClr>
              </a:solidFill>
            </a:endParaRPr>
          </a:p>
          <a:p>
            <a:pPr marL="342900" lvl="0" indent="-342900">
              <a:buFont typeface="Arial" panose="020B0604020202020204" pitchFamily="34" charset="0"/>
              <a:buChar char="•"/>
            </a:pPr>
            <a:endParaRPr lang="en-GB" sz="1200" dirty="0" smtClean="0">
              <a:solidFill>
                <a:schemeClr val="tx1">
                  <a:lumMod val="50000"/>
                </a:schemeClr>
              </a:solidFill>
            </a:endParaRPr>
          </a:p>
        </p:txBody>
      </p:sp>
      <p:sp>
        <p:nvSpPr>
          <p:cNvPr id="4" name="Slide Number Placeholder 3"/>
          <p:cNvSpPr>
            <a:spLocks noGrp="1"/>
          </p:cNvSpPr>
          <p:nvPr>
            <p:ph type="sldNum" sz="quarter" idx="10"/>
          </p:nvPr>
        </p:nvSpPr>
        <p:spPr/>
        <p:txBody>
          <a:bodyPr/>
          <a:lstStyle/>
          <a:p>
            <a:fld id="{AF7B2957-CF1F-CD46-A189-F8AD9629F84A}" type="slidenum">
              <a:rPr lang="en-US" smtClean="0"/>
              <a:pPr/>
              <a:t>27</a:t>
            </a:fld>
            <a:endParaRPr lang="en-US" dirty="0"/>
          </a:p>
        </p:txBody>
      </p:sp>
    </p:spTree>
    <p:extLst>
      <p:ext uri="{BB962C8B-B14F-4D97-AF65-F5344CB8AC3E}">
        <p14:creationId xmlns:p14="http://schemas.microsoft.com/office/powerpoint/2010/main" val="6393567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smtClean="0">
                <a:solidFill>
                  <a:schemeClr val="tx1">
                    <a:lumMod val="50000"/>
                  </a:schemeClr>
                </a:solidFill>
              </a:rPr>
              <a:t>GS1 also has active relationships with:</a:t>
            </a:r>
          </a:p>
          <a:p>
            <a:endParaRPr lang="en-US" sz="1200" dirty="0" smtClean="0">
              <a:solidFill>
                <a:schemeClr val="tx1">
                  <a:lumMod val="50000"/>
                </a:schemeClr>
              </a:solidFill>
            </a:endParaRPr>
          </a:p>
          <a:p>
            <a:r>
              <a:rPr lang="en-US" sz="1200" dirty="0" smtClean="0">
                <a:solidFill>
                  <a:schemeClr val="tx1">
                    <a:lumMod val="50000"/>
                  </a:schemeClr>
                </a:solidFill>
              </a:rPr>
              <a:t>W3C</a:t>
            </a:r>
          </a:p>
          <a:p>
            <a:r>
              <a:rPr lang="en-US" sz="1200" dirty="0" smtClean="0">
                <a:solidFill>
                  <a:schemeClr val="tx1">
                    <a:lumMod val="50000"/>
                  </a:schemeClr>
                </a:solidFill>
              </a:rPr>
              <a:t>GSMA</a:t>
            </a:r>
          </a:p>
          <a:p>
            <a:r>
              <a:rPr lang="en-US" sz="1200" dirty="0" smtClean="0">
                <a:solidFill>
                  <a:schemeClr val="tx1">
                    <a:lumMod val="50000"/>
                  </a:schemeClr>
                </a:solidFill>
              </a:rPr>
              <a:t>NFC Forum</a:t>
            </a:r>
          </a:p>
          <a:p>
            <a:r>
              <a:rPr lang="en-US" sz="1200" dirty="0" smtClean="0">
                <a:solidFill>
                  <a:schemeClr val="tx1">
                    <a:lumMod val="50000"/>
                  </a:schemeClr>
                </a:solidFill>
              </a:rPr>
              <a:t>MMA</a:t>
            </a:r>
          </a:p>
          <a:p>
            <a:r>
              <a:rPr lang="en-US" sz="1200" dirty="0" smtClean="0">
                <a:solidFill>
                  <a:schemeClr val="tx1">
                    <a:lumMod val="50000"/>
                  </a:schemeClr>
                </a:solidFill>
              </a:rPr>
              <a:t>TCGF</a:t>
            </a:r>
          </a:p>
          <a:p>
            <a:pPr lvl="0"/>
            <a:endParaRPr lang="en-US" sz="1200" baseline="0" dirty="0" smtClean="0">
              <a:solidFill>
                <a:schemeClr val="tx1">
                  <a:lumMod val="50000"/>
                </a:schemeClr>
              </a:solidFill>
            </a:endParaRPr>
          </a:p>
        </p:txBody>
      </p:sp>
      <p:sp>
        <p:nvSpPr>
          <p:cNvPr id="4" name="Slide Number Placeholder 3"/>
          <p:cNvSpPr>
            <a:spLocks noGrp="1"/>
          </p:cNvSpPr>
          <p:nvPr>
            <p:ph type="sldNum" sz="quarter" idx="10"/>
          </p:nvPr>
        </p:nvSpPr>
        <p:spPr/>
        <p:txBody>
          <a:bodyPr/>
          <a:lstStyle/>
          <a:p>
            <a:fld id="{AF7B2957-CF1F-CD46-A189-F8AD9629F84A}" type="slidenum">
              <a:rPr lang="en-US" smtClean="0"/>
              <a:pPr/>
              <a:t>28</a:t>
            </a:fld>
            <a:endParaRPr lang="en-US" dirty="0"/>
          </a:p>
        </p:txBody>
      </p:sp>
    </p:spTree>
    <p:extLst>
      <p:ext uri="{BB962C8B-B14F-4D97-AF65-F5344CB8AC3E}">
        <p14:creationId xmlns:p14="http://schemas.microsoft.com/office/powerpoint/2010/main" val="41848596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aseline="0" dirty="0" smtClean="0"/>
              <a:t>The digital consumer is here.  Is OMA the partner with which we’re going to lead the Digital Consumer toward the future of being the connected Mobile Digital Consumer?</a:t>
            </a:r>
          </a:p>
        </p:txBody>
      </p:sp>
      <p:sp>
        <p:nvSpPr>
          <p:cNvPr id="4" name="Slide Number Placeholder 3"/>
          <p:cNvSpPr>
            <a:spLocks noGrp="1"/>
          </p:cNvSpPr>
          <p:nvPr>
            <p:ph type="sldNum" sz="quarter" idx="10"/>
          </p:nvPr>
        </p:nvSpPr>
        <p:spPr/>
        <p:txBody>
          <a:bodyPr/>
          <a:lstStyle/>
          <a:p>
            <a:fld id="{AF7B2957-CF1F-CD46-A189-F8AD9629F84A}" type="slidenum">
              <a:rPr lang="en-US" smtClean="0"/>
              <a:pPr/>
              <a:t>29</a:t>
            </a:fld>
            <a:endParaRPr lang="en-US" dirty="0"/>
          </a:p>
        </p:txBody>
      </p:sp>
    </p:spTree>
    <p:extLst>
      <p:ext uri="{BB962C8B-B14F-4D97-AF65-F5344CB8AC3E}">
        <p14:creationId xmlns:p14="http://schemas.microsoft.com/office/powerpoint/2010/main" val="39894742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GB" sz="1200" kern="1200" dirty="0" smtClean="0">
              <a:solidFill>
                <a:schemeClr val="tx1"/>
              </a:solidFill>
              <a:effectLst/>
              <a:latin typeface="Arial" charset="0"/>
              <a:ea typeface="+mn-ea"/>
              <a:cs typeface="+mn-cs"/>
            </a:endParaRPr>
          </a:p>
          <a:p>
            <a:pPr lvl="0"/>
            <a:endParaRPr lang="en-GB" sz="1200" kern="1200" dirty="0" smtClean="0">
              <a:solidFill>
                <a:schemeClr val="tx1"/>
              </a:solidFill>
              <a:effectLst/>
              <a:latin typeface="Arial" charset="0"/>
              <a:ea typeface="+mn-ea"/>
              <a:cs typeface="+mn-cs"/>
            </a:endParaRPr>
          </a:p>
          <a:p>
            <a:pPr lvl="0"/>
            <a:endParaRPr lang="en-GB" sz="1200" kern="1200" dirty="0" smtClean="0">
              <a:solidFill>
                <a:schemeClr val="tx1"/>
              </a:solidFill>
              <a:effectLst/>
              <a:latin typeface="Arial" charset="0"/>
              <a:ea typeface="+mn-ea"/>
              <a:cs typeface="+mn-cs"/>
            </a:endParaRPr>
          </a:p>
          <a:p>
            <a:pPr lvl="0"/>
            <a:endParaRPr lang="en-GB" sz="12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http://masterbloggen.no/wp-content/uploads/2013/02/man-v-machine-650px.jpg</a:t>
            </a:r>
          </a:p>
          <a:p>
            <a:pPr lvl="0"/>
            <a:endParaRPr lang="en-GB" sz="1200" kern="1200" dirty="0" smtClean="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907AAA6E-E3EB-426E-B5DC-D9DCBAE1C4E3}" type="slidenum">
              <a:rPr lang="en-US" smtClean="0"/>
              <a:pPr>
                <a:defRPr/>
              </a:pPr>
              <a:t>30</a:t>
            </a:fld>
            <a:endParaRPr lang="en-US" dirty="0"/>
          </a:p>
        </p:txBody>
      </p:sp>
    </p:spTree>
    <p:extLst>
      <p:ext uri="{BB962C8B-B14F-4D97-AF65-F5344CB8AC3E}">
        <p14:creationId xmlns:p14="http://schemas.microsoft.com/office/powerpoint/2010/main" val="36963556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F7B2957-CF1F-CD46-A189-F8AD9629F84A}" type="slidenum">
              <a:rPr lang="en-US" smtClean="0"/>
              <a:pPr/>
              <a:t>31</a:t>
            </a:fld>
            <a:endParaRPr lang="en-US" dirty="0"/>
          </a:p>
        </p:txBody>
      </p:sp>
    </p:spTree>
    <p:extLst>
      <p:ext uri="{BB962C8B-B14F-4D97-AF65-F5344CB8AC3E}">
        <p14:creationId xmlns:p14="http://schemas.microsoft.com/office/powerpoint/2010/main" val="12893609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Consumer demand for additional product data is driving regulations such as E.U.1169.</a:t>
            </a:r>
          </a:p>
          <a:p>
            <a:endParaRPr lang="en-US" dirty="0" smtClean="0"/>
          </a:p>
          <a:p>
            <a:r>
              <a:rPr lang="en-US" dirty="0" smtClean="0"/>
              <a:t>GS1 is responding by enabling industry to grow capability in traditional barcoding through our Next Generation Product Identification (NGPI) work group, in conjunction with</a:t>
            </a:r>
            <a:r>
              <a:rPr lang="en-US" baseline="0" dirty="0" smtClean="0"/>
              <a:t> the Consumer Goods Forum.</a:t>
            </a:r>
          </a:p>
          <a:p>
            <a:endParaRPr lang="en-US" baseline="0" dirty="0" smtClean="0"/>
          </a:p>
          <a:p>
            <a:r>
              <a:rPr lang="en-US" dirty="0" smtClean="0"/>
              <a:t>It’s no secret that the quality of the data about products…whether</a:t>
            </a:r>
            <a:r>
              <a:rPr lang="en-US" baseline="0" dirty="0" smtClean="0"/>
              <a:t> B2B data or B2C data…could be better.  </a:t>
            </a:r>
            <a:r>
              <a:rPr lang="en-US" dirty="0" smtClean="0"/>
              <a:t>We know that consumers are demanding accurate and reliable product information</a:t>
            </a:r>
            <a:r>
              <a:rPr lang="en-US" baseline="0" dirty="0" smtClean="0"/>
              <a:t> and that the cost of inaccurate data is, quite commonly, loss of a customer.</a:t>
            </a:r>
          </a:p>
          <a:p>
            <a:endParaRPr lang="en-US" baseline="0" dirty="0" smtClean="0"/>
          </a:p>
          <a:p>
            <a:r>
              <a:rPr lang="en-US" baseline="0" dirty="0" smtClean="0"/>
              <a:t>GS1 is responding by working with industry to improve data quality and to heighten awareness of solutions like GDSN and GS1 Source/Trusted Source of Data.  We’re developing methods of sharing trusted data to more effectively connect the physical store with digital product information.</a:t>
            </a:r>
            <a:endParaRPr lang="en-GB" dirty="0" smtClean="0"/>
          </a:p>
          <a:p>
            <a:endParaRPr lang="en-US" baseline="0" dirty="0" smtClean="0"/>
          </a:p>
        </p:txBody>
      </p:sp>
      <p:sp>
        <p:nvSpPr>
          <p:cNvPr id="4" name="Slide Number Placeholder 3"/>
          <p:cNvSpPr>
            <a:spLocks noGrp="1"/>
          </p:cNvSpPr>
          <p:nvPr>
            <p:ph type="sldNum" sz="quarter" idx="10"/>
          </p:nvPr>
        </p:nvSpPr>
        <p:spPr/>
        <p:txBody>
          <a:bodyPr/>
          <a:lstStyle/>
          <a:p>
            <a:fld id="{AF7B2957-CF1F-CD46-A189-F8AD9629F84A}" type="slidenum">
              <a:rPr lang="en-US" smtClean="0"/>
              <a:pPr/>
              <a:t>4</a:t>
            </a:fld>
            <a:endParaRPr lang="en-US" dirty="0"/>
          </a:p>
        </p:txBody>
      </p:sp>
    </p:spTree>
    <p:extLst>
      <p:ext uri="{BB962C8B-B14F-4D97-AF65-F5344CB8AC3E}">
        <p14:creationId xmlns:p14="http://schemas.microsoft.com/office/powerpoint/2010/main" val="14409315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 single google search uses as much computing power as it took for NASA to land humans on the surface of the moon.  The pace of technological change of our era is unprecedented.  This is having real impacts on consumer perceptions of companies…from the role of the store clerk all the way through to awareness of a company’s environmental footprint.</a:t>
            </a:r>
          </a:p>
          <a:p>
            <a:endParaRPr lang="en-US" baseline="0" dirty="0" smtClean="0"/>
          </a:p>
          <a:p>
            <a:r>
              <a:rPr lang="en-US" baseline="0" dirty="0" smtClean="0"/>
              <a:t>There is more data at each of our fingertips today than exists in most of the libraries of the world…and consumers are accessing this massive store of data more and more as each day passes…and they’re all getting smarter about their purchasing decisions.</a:t>
            </a:r>
          </a:p>
          <a:p>
            <a:endParaRPr lang="en-US" baseline="0" dirty="0" smtClean="0"/>
          </a:p>
          <a:p>
            <a:r>
              <a:rPr lang="en-US" baseline="0" dirty="0" smtClean="0"/>
              <a:t>The GS1 community is thinking about the business uses for extended product data…and we’re responding with solutions for Traceability, Sustainability, Product Recall, and Customs efficiency.</a:t>
            </a:r>
          </a:p>
          <a:p>
            <a:pPr lvl="2"/>
            <a:endParaRPr lang="en-US" baseline="0" dirty="0" smtClean="0"/>
          </a:p>
        </p:txBody>
      </p:sp>
      <p:sp>
        <p:nvSpPr>
          <p:cNvPr id="4" name="Slide Number Placeholder 3"/>
          <p:cNvSpPr>
            <a:spLocks noGrp="1"/>
          </p:cNvSpPr>
          <p:nvPr>
            <p:ph type="sldNum" sz="quarter" idx="10"/>
          </p:nvPr>
        </p:nvSpPr>
        <p:spPr/>
        <p:txBody>
          <a:bodyPr/>
          <a:lstStyle/>
          <a:p>
            <a:fld id="{AF7B2957-CF1F-CD46-A189-F8AD9629F84A}" type="slidenum">
              <a:rPr lang="en-US" smtClean="0"/>
              <a:pPr/>
              <a:t>5</a:t>
            </a:fld>
            <a:endParaRPr lang="en-US" dirty="0"/>
          </a:p>
        </p:txBody>
      </p:sp>
    </p:spTree>
    <p:extLst>
      <p:ext uri="{BB962C8B-B14F-4D97-AF65-F5344CB8AC3E}">
        <p14:creationId xmlns:p14="http://schemas.microsoft.com/office/powerpoint/2010/main" val="38975095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Analytics drive business intelligence…connection to insights about consumers and trends</a:t>
            </a:r>
            <a:r>
              <a:rPr lang="en-US" baseline="0" dirty="0" smtClean="0"/>
              <a:t> and geography.</a:t>
            </a:r>
          </a:p>
          <a:p>
            <a:endParaRPr lang="en-US" baseline="0" dirty="0" smtClean="0"/>
          </a:p>
          <a:p>
            <a:r>
              <a:rPr lang="en-US" baseline="0" dirty="0" smtClean="0"/>
              <a:t>Consider Amazon’s recent patent filing for a “predictive fulfillment” model, where they’re shipping products to a distribution center closer to you based on what they “think” that you’ll be ordering in the near future!</a:t>
            </a:r>
          </a:p>
          <a:p>
            <a:endParaRPr lang="en-US" baseline="0" dirty="0" smtClean="0"/>
          </a:p>
          <a:p>
            <a:r>
              <a:rPr lang="en-US" dirty="0" smtClean="0"/>
              <a:t>Industry</a:t>
            </a:r>
            <a:r>
              <a:rPr lang="en-US" baseline="0" dirty="0" smtClean="0"/>
              <a:t> has growing capability to generate more (and better) insight into their operations than ever before.  But there are challenges of data capture, validation, search, transfer, and analysis.  And as industry works with GS1 to standardize an increasing number of product data attributes (both B2B and B2C), GS1’s relevance is growing in the realm of smarter data…and the business insights that can be created from analysis of that data.</a:t>
            </a:r>
          </a:p>
        </p:txBody>
      </p:sp>
      <p:sp>
        <p:nvSpPr>
          <p:cNvPr id="4" name="Slide Number Placeholder 3"/>
          <p:cNvSpPr>
            <a:spLocks noGrp="1"/>
          </p:cNvSpPr>
          <p:nvPr>
            <p:ph type="sldNum" sz="quarter" idx="10"/>
          </p:nvPr>
        </p:nvSpPr>
        <p:spPr/>
        <p:txBody>
          <a:bodyPr/>
          <a:lstStyle/>
          <a:p>
            <a:fld id="{AF7B2957-CF1F-CD46-A189-F8AD9629F84A}" type="slidenum">
              <a:rPr lang="en-US" smtClean="0"/>
              <a:pPr/>
              <a:t>6</a:t>
            </a:fld>
            <a:endParaRPr lang="en-US" dirty="0"/>
          </a:p>
        </p:txBody>
      </p:sp>
    </p:spTree>
    <p:extLst>
      <p:ext uri="{BB962C8B-B14F-4D97-AF65-F5344CB8AC3E}">
        <p14:creationId xmlns:p14="http://schemas.microsoft.com/office/powerpoint/2010/main" val="39935402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aseline="0" dirty="0" smtClean="0"/>
              <a:t>These are also the ideas behind the new GS1 Digital project - GTIN+ on the Web…making data more understandable by both humans and machines.</a:t>
            </a:r>
          </a:p>
          <a:p>
            <a:pPr lvl="0"/>
            <a:r>
              <a:rPr lang="en-US" baseline="0" dirty="0" smtClean="0"/>
              <a:t>	</a:t>
            </a:r>
          </a:p>
          <a:p>
            <a:pPr lvl="0"/>
            <a:r>
              <a:rPr lang="en-US" baseline="0" dirty="0" smtClean="0"/>
              <a:t>Creating a structured model for the representation of the GS1 System on the Web will allow brand owners and retailers of all sizes to realize increased online visibility, improved search engine results, and ultimately, increased sales from online channels.  Additionally, it’s a set of critical technologies to allow old, arcane data systems (like spreadsheets and databases) to connect more efficiently across those traditional silos that we talked about.</a:t>
            </a:r>
            <a:endParaRPr lang="en-GB" baseline="0" dirty="0" smtClean="0"/>
          </a:p>
          <a:p>
            <a:pPr lvl="0"/>
            <a:endParaRPr lang="en-GB" baseline="0" dirty="0" smtClean="0"/>
          </a:p>
          <a:p>
            <a:pPr lvl="0"/>
            <a:r>
              <a:rPr lang="en-US" baseline="0" dirty="0" smtClean="0"/>
              <a:t>This work will also lay the foundation for interoperability and connection…between traditional PIM systems and supply chain data….and web development and marketing functions inside organizations.  This work will also help retailers and brands of all sizes connect more completely with their customers…will raise the visibility of products online…and will be one of the strongest drivers for data quality on the web.</a:t>
            </a:r>
            <a:endParaRPr lang="en-GB" dirty="0" smtClean="0"/>
          </a:p>
          <a:p>
            <a:pPr lvl="2"/>
            <a:endParaRPr lang="en-GB" dirty="0"/>
          </a:p>
        </p:txBody>
      </p:sp>
      <p:sp>
        <p:nvSpPr>
          <p:cNvPr id="4" name="Slide Number Placeholder 3"/>
          <p:cNvSpPr>
            <a:spLocks noGrp="1"/>
          </p:cNvSpPr>
          <p:nvPr>
            <p:ph type="sldNum" sz="quarter" idx="10"/>
          </p:nvPr>
        </p:nvSpPr>
        <p:spPr/>
        <p:txBody>
          <a:bodyPr/>
          <a:lstStyle/>
          <a:p>
            <a:fld id="{AF7B2957-CF1F-CD46-A189-F8AD9629F84A}" type="slidenum">
              <a:rPr lang="en-US" smtClean="0"/>
              <a:pPr/>
              <a:t>7</a:t>
            </a:fld>
            <a:endParaRPr lang="en-US" dirty="0"/>
          </a:p>
        </p:txBody>
      </p:sp>
    </p:spTree>
    <p:extLst>
      <p:ext uri="{BB962C8B-B14F-4D97-AF65-F5344CB8AC3E}">
        <p14:creationId xmlns:p14="http://schemas.microsoft.com/office/powerpoint/2010/main" val="1461608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ＭＳ Ｐゴシック" charset="0"/>
                <a:cs typeface="+mn-cs"/>
              </a:rPr>
              <a:t>Looking for implementations?  We all know that there is huge value in adoption…and this is a situation where we are already seeing interest and adoption.  This existing work has all of the hallmarks of success.  </a:t>
            </a:r>
          </a:p>
          <a:p>
            <a:endParaRPr lang="en-US" sz="1200" kern="1200" dirty="0" smtClean="0">
              <a:solidFill>
                <a:schemeClr val="tx1"/>
              </a:solidFill>
              <a:effectLst/>
              <a:latin typeface="Arial" charset="0"/>
              <a:ea typeface="ＭＳ Ｐゴシック" charset="0"/>
              <a:cs typeface="+mn-cs"/>
            </a:endParaRPr>
          </a:p>
          <a:p>
            <a:pPr marL="231775" indent="-231775">
              <a:buFont typeface="Arial" panose="020B0604020202020204" pitchFamily="34" charset="0"/>
              <a:buChar char="•"/>
            </a:pPr>
            <a:r>
              <a:rPr lang="en-US" sz="1200" kern="0" dirty="0" smtClean="0"/>
              <a:t>GS1 and OMA have formed the </a:t>
            </a:r>
            <a:r>
              <a:rPr lang="fr-FR" dirty="0" smtClean="0"/>
              <a:t>Universal Mobile Codes Scanning</a:t>
            </a:r>
            <a:r>
              <a:rPr lang="fr-FR" baseline="0" dirty="0" smtClean="0"/>
              <a:t> </a:t>
            </a:r>
            <a:r>
              <a:rPr lang="fr-FR" dirty="0" err="1" smtClean="0"/>
              <a:t>eXperience</a:t>
            </a:r>
            <a:r>
              <a:rPr lang="fr-FR" dirty="0" smtClean="0"/>
              <a:t> standards WG</a:t>
            </a:r>
            <a:r>
              <a:rPr lang="en-US" sz="1200" kern="0" dirty="0" smtClean="0"/>
              <a:t> to enable bar code scanning features built directly into mobile devices. This will make it easier for application developers to allow their apps to scan and link to trusted content</a:t>
            </a:r>
          </a:p>
          <a:p>
            <a:pPr marL="231775" indent="-231775"/>
            <a:endParaRPr lang="en-US" sz="1200" kern="0" dirty="0" smtClean="0"/>
          </a:p>
          <a:p>
            <a:pPr marL="171450" indent="-171450">
              <a:buFont typeface="Arial" panose="020B0604020202020204" pitchFamily="34" charset="0"/>
              <a:buChar char="•"/>
            </a:pPr>
            <a:r>
              <a:rPr lang="en-US" sz="1200" kern="1200" dirty="0" smtClean="0">
                <a:solidFill>
                  <a:schemeClr val="tx1"/>
                </a:solidFill>
                <a:effectLst/>
                <a:latin typeface="Arial" charset="0"/>
                <a:ea typeface="ＭＳ Ｐゴシック" charset="0"/>
                <a:cs typeface="+mn-cs"/>
              </a:rPr>
              <a:t>GS1 and OMA have formed the </a:t>
            </a:r>
            <a:r>
              <a:rPr lang="fr-FR" sz="1200" kern="1200" dirty="0" smtClean="0">
                <a:solidFill>
                  <a:schemeClr val="tx1"/>
                </a:solidFill>
                <a:effectLst/>
                <a:latin typeface="Arial" charset="0"/>
                <a:ea typeface="ＭＳ Ｐゴシック" charset="0"/>
                <a:cs typeface="+mn-cs"/>
              </a:rPr>
              <a:t>Universal Mobile Codes Scanning </a:t>
            </a:r>
            <a:r>
              <a:rPr lang="fr-FR" sz="1200" kern="1200" dirty="0" err="1" smtClean="0">
                <a:solidFill>
                  <a:schemeClr val="tx1"/>
                </a:solidFill>
                <a:effectLst/>
                <a:latin typeface="Arial" charset="0"/>
                <a:ea typeface="ＭＳ Ｐゴシック" charset="0"/>
                <a:cs typeface="+mn-cs"/>
              </a:rPr>
              <a:t>eXperience</a:t>
            </a:r>
            <a:r>
              <a:rPr lang="fr-FR" sz="1200" kern="1200" dirty="0" smtClean="0">
                <a:solidFill>
                  <a:schemeClr val="tx1"/>
                </a:solidFill>
                <a:effectLst/>
                <a:latin typeface="Arial" charset="0"/>
                <a:ea typeface="ＭＳ Ｐゴシック" charset="0"/>
                <a:cs typeface="+mn-cs"/>
              </a:rPr>
              <a:t> standards WG</a:t>
            </a:r>
            <a:r>
              <a:rPr lang="en-US" sz="1200" kern="1200" dirty="0" smtClean="0">
                <a:solidFill>
                  <a:schemeClr val="tx1"/>
                </a:solidFill>
                <a:effectLst/>
                <a:latin typeface="Arial" charset="0"/>
                <a:ea typeface="ＭＳ Ｐゴシック" charset="0"/>
                <a:cs typeface="+mn-cs"/>
              </a:rPr>
              <a:t> to enable bar code scanning features built directly into mobile devices. This will make it easier for application developers to allow their apps to scan and link to trusted content such as GS1 Source.</a:t>
            </a:r>
            <a:endParaRPr lang="en-GB" sz="1200" kern="1200" dirty="0" smtClean="0">
              <a:solidFill>
                <a:schemeClr val="tx1"/>
              </a:solidFill>
              <a:effectLst/>
              <a:latin typeface="Arial" charset="0"/>
              <a:ea typeface="ＭＳ Ｐゴシック" charset="0"/>
              <a:cs typeface="+mn-cs"/>
            </a:endParaRPr>
          </a:p>
          <a:p>
            <a:r>
              <a:rPr lang="en-US" sz="1200" i="1" kern="1200" dirty="0" smtClean="0">
                <a:solidFill>
                  <a:schemeClr val="tx1"/>
                </a:solidFill>
                <a:effectLst/>
                <a:latin typeface="Arial" charset="0"/>
                <a:ea typeface="ＭＳ Ｐゴシック" charset="0"/>
                <a:cs typeface="+mn-cs"/>
              </a:rPr>
              <a:t> </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kern="0" dirty="0" smtClean="0"/>
              <a:t>The universal bar code scanning specification will be available</a:t>
            </a:r>
            <a:r>
              <a:rPr lang="en-US" sz="1200" kern="0" baseline="0" dirty="0" smtClean="0"/>
              <a:t> </a:t>
            </a:r>
            <a:r>
              <a:rPr lang="en-US" sz="1200" kern="0" dirty="0" smtClean="0"/>
              <a:t>by </a:t>
            </a:r>
            <a:r>
              <a:rPr lang="en-US" sz="1200" kern="0" dirty="0" smtClean="0">
                <a:solidFill>
                  <a:srgbClr val="FF0000"/>
                </a:solidFill>
              </a:rPr>
              <a:t>2H</a:t>
            </a:r>
            <a:r>
              <a:rPr lang="en-US" sz="1200" kern="0" dirty="0" smtClean="0"/>
              <a:t> 2014</a:t>
            </a:r>
          </a:p>
          <a:p>
            <a:pPr marL="171450" indent="-171450">
              <a:buFont typeface="Arial" panose="020B0604020202020204" pitchFamily="34" charset="0"/>
              <a:buChar char="•"/>
            </a:pPr>
            <a:endParaRPr lang="en-GB" sz="1200" kern="1200" dirty="0" smtClean="0">
              <a:solidFill>
                <a:schemeClr val="tx1"/>
              </a:solidFill>
              <a:effectLst/>
              <a:latin typeface="Arial" charset="0"/>
              <a:ea typeface="ＭＳ Ｐゴシック" charset="0"/>
              <a:cs typeface="+mn-cs"/>
            </a:endParaRPr>
          </a:p>
          <a:p>
            <a:pPr marL="171450" indent="-171450">
              <a:buFont typeface="Arial" panose="020B0604020202020204" pitchFamily="34" charset="0"/>
              <a:buChar char="•"/>
            </a:pPr>
            <a:r>
              <a:rPr lang="en-US" sz="1200" i="1" kern="1200" dirty="0" smtClean="0">
                <a:solidFill>
                  <a:schemeClr val="tx1"/>
                </a:solidFill>
                <a:effectLst/>
                <a:latin typeface="Arial" charset="0"/>
                <a:ea typeface="ＭＳ Ｐゴシック" charset="0"/>
                <a:cs typeface="+mn-cs"/>
              </a:rPr>
              <a:t>GS1 Source enables the digital consumer and caters to retail </a:t>
            </a:r>
            <a:r>
              <a:rPr lang="en-US" sz="1200" i="1" kern="1200" dirty="0" err="1" smtClean="0">
                <a:solidFill>
                  <a:schemeClr val="tx1"/>
                </a:solidFill>
                <a:effectLst/>
                <a:latin typeface="Arial" charset="0"/>
                <a:ea typeface="ＭＳ Ｐゴシック" charset="0"/>
                <a:cs typeface="+mn-cs"/>
              </a:rPr>
              <a:t>omni</a:t>
            </a:r>
            <a:r>
              <a:rPr lang="en-US" sz="1200" i="1" kern="1200" dirty="0" smtClean="0">
                <a:solidFill>
                  <a:schemeClr val="tx1"/>
                </a:solidFill>
                <a:effectLst/>
                <a:latin typeface="Arial" charset="0"/>
                <a:ea typeface="ＭＳ Ｐゴシック" charset="0"/>
                <a:cs typeface="+mn-cs"/>
              </a:rPr>
              <a:t> channel by providing trusted data available on mobile devices and </a:t>
            </a:r>
            <a:r>
              <a:rPr lang="en-US" sz="1200" i="1" kern="1200" dirty="0" err="1" smtClean="0">
                <a:solidFill>
                  <a:schemeClr val="tx1"/>
                </a:solidFill>
                <a:effectLst/>
                <a:latin typeface="Arial" charset="0"/>
                <a:ea typeface="ＭＳ Ｐゴシック" charset="0"/>
                <a:cs typeface="+mn-cs"/>
              </a:rPr>
              <a:t>etail</a:t>
            </a:r>
            <a:r>
              <a:rPr lang="en-US" sz="1200" i="1" kern="1200" dirty="0" smtClean="0">
                <a:solidFill>
                  <a:schemeClr val="tx1"/>
                </a:solidFill>
                <a:effectLst/>
                <a:latin typeface="Arial" charset="0"/>
                <a:ea typeface="ＭＳ Ｐゴシック" charset="0"/>
                <a:cs typeface="+mn-cs"/>
              </a:rPr>
              <a:t>. </a:t>
            </a:r>
            <a:r>
              <a:rPr lang="en-US" sz="1200" i="1" kern="1200" dirty="0" err="1" smtClean="0">
                <a:solidFill>
                  <a:schemeClr val="tx1"/>
                </a:solidFill>
                <a:effectLst/>
                <a:latin typeface="Arial" charset="0"/>
                <a:ea typeface="ＭＳ Ｐゴシック" charset="0"/>
                <a:cs typeface="+mn-cs"/>
              </a:rPr>
              <a:t>Approx</a:t>
            </a:r>
            <a:r>
              <a:rPr lang="en-US" sz="1200" i="1" kern="1200" dirty="0" smtClean="0">
                <a:solidFill>
                  <a:schemeClr val="tx1"/>
                </a:solidFill>
                <a:effectLst/>
                <a:latin typeface="Arial" charset="0"/>
                <a:ea typeface="ＭＳ Ｐゴシック" charset="0"/>
                <a:cs typeface="+mn-cs"/>
              </a:rPr>
              <a:t> 20 data aggregation services are implementing the standards and becoming part of the “Network” via our certification process. Half of these aggregation services are run by GS1 MOs </a:t>
            </a:r>
          </a:p>
          <a:p>
            <a:pPr marL="171450" indent="-171450">
              <a:buFont typeface="Arial" panose="020B0604020202020204" pitchFamily="34" charset="0"/>
              <a:buChar char="•"/>
            </a:pPr>
            <a:endParaRPr lang="en-US" sz="1200" i="1" u="none" kern="1200" dirty="0" smtClean="0">
              <a:solidFill>
                <a:schemeClr val="tx1"/>
              </a:solidFill>
              <a:effectLst/>
              <a:latin typeface="Arial" charset="0"/>
              <a:ea typeface="ＭＳ Ｐゴシック" charset="0"/>
              <a:cs typeface="+mn-cs"/>
            </a:endParaRPr>
          </a:p>
          <a:p>
            <a:pPr marL="171450" indent="-171450">
              <a:buFont typeface="Arial" panose="020B0604020202020204" pitchFamily="34" charset="0"/>
              <a:buChar char="•"/>
            </a:pPr>
            <a:r>
              <a:rPr lang="en-US" u="none" dirty="0" smtClean="0"/>
              <a:t>GS1 </a:t>
            </a:r>
            <a:r>
              <a:rPr lang="en-US" u="none" dirty="0" smtClean="0">
                <a:solidFill>
                  <a:srgbClr val="00B050"/>
                </a:solidFill>
              </a:rPr>
              <a:t>Certified </a:t>
            </a:r>
            <a:r>
              <a:rPr lang="en-US" u="none" dirty="0" smtClean="0"/>
              <a:t>Data Aggregators are participants in the GS1 Trusted Source Data (TSD) network </a:t>
            </a:r>
            <a:r>
              <a:rPr lang="en-US" u="none" dirty="0" smtClean="0">
                <a:solidFill>
                  <a:srgbClr val="00B050"/>
                </a:solidFill>
              </a:rPr>
              <a:t>(GS1 Source).</a:t>
            </a:r>
          </a:p>
          <a:p>
            <a:pPr marL="171450" indent="-171450">
              <a:buFont typeface="Arial" panose="020B0604020202020204" pitchFamily="34" charset="0"/>
              <a:buChar char="•"/>
            </a:pPr>
            <a:endParaRPr lang="en-US" u="none" dirty="0" smtClean="0">
              <a:solidFill>
                <a:srgbClr val="00B050"/>
              </a:solidFill>
            </a:endParaRPr>
          </a:p>
          <a:p>
            <a:pPr marL="171450" indent="-171450">
              <a:buFont typeface="Arial" panose="020B0604020202020204" pitchFamily="34" charset="0"/>
              <a:buChar char="•"/>
            </a:pPr>
            <a:r>
              <a:rPr lang="en-US" dirty="0" smtClean="0"/>
              <a:t>Aggregators collect the information from the manufacturer or retailer about the physical product that is represented by the barcode affixed to the product.</a:t>
            </a:r>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r>
              <a:rPr lang="en-US" dirty="0" smtClean="0"/>
              <a:t>Currently the Aggregators support a code scanning application that communicates via the Data Aggregator, obtaining trusted product data.</a:t>
            </a:r>
          </a:p>
          <a:p>
            <a:endParaRPr lang="en-US" sz="1200" i="1" kern="1200" dirty="0" smtClean="0">
              <a:solidFill>
                <a:schemeClr val="tx1"/>
              </a:solidFill>
              <a:effectLst/>
              <a:latin typeface="Arial" charset="0"/>
              <a:ea typeface="ＭＳ Ｐゴシック" charset="0"/>
              <a:cs typeface="+mn-cs"/>
            </a:endParaRPr>
          </a:p>
        </p:txBody>
      </p:sp>
      <p:sp>
        <p:nvSpPr>
          <p:cNvPr id="4" name="Slide Number Placeholder 3"/>
          <p:cNvSpPr>
            <a:spLocks noGrp="1"/>
          </p:cNvSpPr>
          <p:nvPr>
            <p:ph type="sldNum" sz="quarter" idx="10"/>
          </p:nvPr>
        </p:nvSpPr>
        <p:spPr/>
        <p:txBody>
          <a:bodyPr/>
          <a:lstStyle/>
          <a:p>
            <a:fld id="{AF7B2957-CF1F-CD46-A189-F8AD9629F84A}" type="slidenum">
              <a:rPr lang="en-US" smtClean="0"/>
              <a:pPr/>
              <a:t>8</a:t>
            </a:fld>
            <a:endParaRPr lang="en-US"/>
          </a:p>
        </p:txBody>
      </p:sp>
    </p:spTree>
    <p:extLst>
      <p:ext uri="{BB962C8B-B14F-4D97-AF65-F5344CB8AC3E}">
        <p14:creationId xmlns:p14="http://schemas.microsoft.com/office/powerpoint/2010/main" val="34546202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smtClean="0">
                <a:solidFill>
                  <a:schemeClr val="tx1">
                    <a:lumMod val="50000"/>
                  </a:schemeClr>
                </a:solidFill>
              </a:rPr>
              <a:t>The key milestones for the OMA Mobile Codes project are as follows:</a:t>
            </a:r>
          </a:p>
          <a:p>
            <a:pPr marL="171450" indent="-171450">
              <a:buFont typeface="Arial" panose="020B0604020202020204" pitchFamily="34" charset="0"/>
              <a:buChar char="•"/>
            </a:pPr>
            <a:r>
              <a:rPr lang="en-US" sz="1200" b="0" i="0" dirty="0" smtClean="0">
                <a:solidFill>
                  <a:schemeClr val="tx1">
                    <a:lumMod val="50000"/>
                  </a:schemeClr>
                </a:solidFill>
              </a:rPr>
              <a:t>GS1 Requirements included:  20 DEC 2013</a:t>
            </a:r>
          </a:p>
          <a:p>
            <a:pPr marL="171450" indent="-171450">
              <a:buFont typeface="Arial" panose="020B0604020202020204" pitchFamily="34" charset="0"/>
              <a:buChar char="•"/>
            </a:pPr>
            <a:r>
              <a:rPr lang="en-US" sz="1200" b="0" i="0" dirty="0" smtClean="0">
                <a:solidFill>
                  <a:schemeClr val="tx1">
                    <a:lumMod val="50000"/>
                  </a:schemeClr>
                </a:solidFill>
              </a:rPr>
              <a:t>Mobile codes technical architecture updated: 28 FEB 2014</a:t>
            </a:r>
          </a:p>
          <a:p>
            <a:pPr marL="171450" indent="-171450">
              <a:buFont typeface="Arial" panose="020B0604020202020204" pitchFamily="34" charset="0"/>
              <a:buChar char="•"/>
            </a:pPr>
            <a:r>
              <a:rPr lang="en-US" sz="1200" b="0" i="0" dirty="0" smtClean="0">
                <a:solidFill>
                  <a:schemeClr val="tx1">
                    <a:lumMod val="50000"/>
                  </a:schemeClr>
                </a:solidFill>
              </a:rPr>
              <a:t>Mobile Codes technical specs completed: 30 JULY 2014</a:t>
            </a:r>
          </a:p>
          <a:p>
            <a:pPr marL="171450" indent="-171450">
              <a:buFont typeface="Arial" panose="020B0604020202020204" pitchFamily="34" charset="0"/>
              <a:buChar char="•"/>
            </a:pPr>
            <a:r>
              <a:rPr lang="en-US" sz="1200" dirty="0" smtClean="0">
                <a:solidFill>
                  <a:schemeClr val="tx1">
                    <a:lumMod val="50000"/>
                  </a:schemeClr>
                </a:solidFill>
              </a:rPr>
              <a:t>The specification continues to receive significant new requirements from participants.  (note, we need to re-look the dates) 	</a:t>
            </a:r>
          </a:p>
          <a:p>
            <a:pPr marL="0" indent="0">
              <a:buFont typeface="Arial" panose="020B0604020202020204" pitchFamily="34" charset="0"/>
              <a:buNone/>
            </a:pPr>
            <a:endParaRPr lang="en-US" sz="1200" b="0" i="0" dirty="0" smtClean="0">
              <a:solidFill>
                <a:schemeClr val="tx1">
                  <a:lumMod val="50000"/>
                </a:schemeClr>
              </a:solidFill>
            </a:endParaRPr>
          </a:p>
          <a:p>
            <a:pPr marL="0" indent="0">
              <a:buFont typeface="Arial" panose="020B0604020202020204" pitchFamily="34" charset="0"/>
              <a:buNone/>
            </a:pPr>
            <a:r>
              <a:rPr lang="en-US" sz="1200" b="0" i="0" dirty="0" smtClean="0">
                <a:solidFill>
                  <a:schemeClr val="tx1">
                    <a:lumMod val="50000"/>
                  </a:schemeClr>
                </a:solidFill>
              </a:rPr>
              <a:t>Three</a:t>
            </a:r>
            <a:r>
              <a:rPr lang="en-US" sz="1200" b="0" i="0" baseline="0" dirty="0" smtClean="0">
                <a:solidFill>
                  <a:schemeClr val="tx1">
                    <a:lumMod val="50000"/>
                  </a:schemeClr>
                </a:solidFill>
              </a:rPr>
              <a:t> pieces of this phase of the project:</a:t>
            </a:r>
            <a:endParaRPr lang="en-US" sz="1200" b="0" i="0" dirty="0" smtClean="0">
              <a:solidFill>
                <a:schemeClr val="tx1">
                  <a:lumMod val="50000"/>
                </a:schemeClr>
              </a:solidFill>
            </a:endParaRPr>
          </a:p>
          <a:p>
            <a:pPr marL="171450" indent="-171450">
              <a:buFont typeface="Arial" panose="020B0604020202020204" pitchFamily="34" charset="0"/>
              <a:buChar char="•"/>
            </a:pPr>
            <a:r>
              <a:rPr lang="en-US" sz="1200" b="0" i="0" dirty="0" smtClean="0">
                <a:solidFill>
                  <a:schemeClr val="tx1">
                    <a:lumMod val="50000"/>
                  </a:schemeClr>
                </a:solidFill>
              </a:rPr>
              <a:t>Require the client to recognize a complete new set of</a:t>
            </a:r>
            <a:r>
              <a:rPr lang="en-US" sz="1200" b="0" i="0" baseline="0" dirty="0" smtClean="0">
                <a:solidFill>
                  <a:schemeClr val="tx1">
                    <a:lumMod val="50000"/>
                  </a:schemeClr>
                </a:solidFill>
              </a:rPr>
              <a:t> GS1 Keys</a:t>
            </a:r>
          </a:p>
          <a:p>
            <a:pPr marL="171450" indent="-171450">
              <a:buFont typeface="Arial" panose="020B0604020202020204" pitchFamily="34" charset="0"/>
              <a:buChar char="•"/>
            </a:pPr>
            <a:r>
              <a:rPr lang="en-US" sz="1200" b="0" i="0" baseline="0" dirty="0" smtClean="0">
                <a:solidFill>
                  <a:schemeClr val="tx1">
                    <a:lumMod val="50000"/>
                  </a:schemeClr>
                </a:solidFill>
              </a:rPr>
              <a:t>Tie into the API to access the source network of aggregators</a:t>
            </a:r>
          </a:p>
          <a:p>
            <a:pPr marL="171450" indent="-171450">
              <a:buFont typeface="Arial" panose="020B0604020202020204" pitchFamily="34" charset="0"/>
              <a:buChar char="•"/>
            </a:pPr>
            <a:r>
              <a:rPr lang="en-US" sz="1200" b="0" i="0" baseline="0" dirty="0" smtClean="0">
                <a:solidFill>
                  <a:schemeClr val="tx1">
                    <a:lumMod val="50000"/>
                  </a:schemeClr>
                </a:solidFill>
              </a:rPr>
              <a:t>Open up a </a:t>
            </a:r>
            <a:r>
              <a:rPr lang="en-US" sz="1200" b="0" i="0" baseline="0" dirty="0" err="1" smtClean="0">
                <a:solidFill>
                  <a:schemeClr val="tx1">
                    <a:lumMod val="50000"/>
                  </a:schemeClr>
                </a:solidFill>
              </a:rPr>
              <a:t>webapi</a:t>
            </a:r>
            <a:r>
              <a:rPr lang="en-US" sz="1200" b="0" i="0" baseline="0" dirty="0" smtClean="0">
                <a:solidFill>
                  <a:schemeClr val="tx1">
                    <a:lumMod val="50000"/>
                  </a:schemeClr>
                </a:solidFill>
              </a:rPr>
              <a:t> for 3</a:t>
            </a:r>
            <a:r>
              <a:rPr lang="en-US" sz="1200" b="0" i="0" baseline="30000" dirty="0" smtClean="0">
                <a:solidFill>
                  <a:schemeClr val="tx1">
                    <a:lumMod val="50000"/>
                  </a:schemeClr>
                </a:solidFill>
              </a:rPr>
              <a:t>rd</a:t>
            </a:r>
            <a:r>
              <a:rPr lang="en-US" sz="1200" b="0" i="0" baseline="0" dirty="0" smtClean="0">
                <a:solidFill>
                  <a:schemeClr val="tx1">
                    <a:lumMod val="50000"/>
                  </a:schemeClr>
                </a:solidFill>
              </a:rPr>
              <a:t> party developers…to incite innovations by the app developer community.</a:t>
            </a:r>
            <a:endParaRPr lang="en-US" sz="1200" b="0" i="0" dirty="0" smtClean="0">
              <a:solidFill>
                <a:schemeClr val="tx1">
                  <a:lumMod val="50000"/>
                </a:schemeClr>
              </a:solidFill>
            </a:endParaRPr>
          </a:p>
          <a:p>
            <a:pPr marL="0" marR="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sz="1200" baseline="0" dirty="0" smtClean="0">
              <a:solidFill>
                <a:schemeClr val="tx1">
                  <a:lumMod val="50000"/>
                </a:schemeClr>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AF7B2957-CF1F-CD46-A189-F8AD9629F84A}" type="slidenum">
              <a:rPr lang="en-US" smtClean="0"/>
              <a:pPr/>
              <a:t>9</a:t>
            </a:fld>
            <a:endParaRPr lang="en-US" dirty="0"/>
          </a:p>
        </p:txBody>
      </p:sp>
    </p:spTree>
    <p:extLst>
      <p:ext uri="{BB962C8B-B14F-4D97-AF65-F5344CB8AC3E}">
        <p14:creationId xmlns:p14="http://schemas.microsoft.com/office/powerpoint/2010/main" val="22154100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050"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AF7B2957-CF1F-CD46-A189-F8AD9629F84A}" type="slidenum">
              <a:rPr lang="en-US" smtClean="0"/>
              <a:pPr/>
              <a:t>10</a:t>
            </a:fld>
            <a:endParaRPr lang="en-US" dirty="0"/>
          </a:p>
        </p:txBody>
      </p:sp>
    </p:spTree>
    <p:extLst>
      <p:ext uri="{BB962C8B-B14F-4D97-AF65-F5344CB8AC3E}">
        <p14:creationId xmlns:p14="http://schemas.microsoft.com/office/powerpoint/2010/main" val="27945141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www.gs1.org/" TargetMode="External"/><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www.gs1.org/" TargetMode="Externa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2.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www.gs1.org/" TargetMode="External"/><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2.jpe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9" descr="GS1-Corp-templates-TITLE"/>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9" y="-2382"/>
            <a:ext cx="9151938" cy="514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10">
            <a:hlinkClick r:id="rId3" highlightClick="1"/>
          </p:cNvPr>
          <p:cNvSpPr>
            <a:spLocks noChangeArrowheads="1"/>
          </p:cNvSpPr>
          <p:nvPr/>
        </p:nvSpPr>
        <p:spPr bwMode="auto">
          <a:xfrm>
            <a:off x="7696200" y="4743450"/>
            <a:ext cx="1219200" cy="228600"/>
          </a:xfrm>
          <a:prstGeom prst="actionButtonBlank">
            <a:avLst/>
          </a:prstGeom>
          <a:noFill/>
          <a:ln w="9525">
            <a:noFill/>
            <a:miter lim="800000"/>
            <a:headEnd/>
            <a:tailEnd/>
          </a:ln>
          <a:effectLst/>
        </p:spPr>
        <p:txBody>
          <a:bodyPr wrap="none" anchor="ctr"/>
          <a:lstStyle/>
          <a:p>
            <a:pPr>
              <a:defRPr/>
            </a:pPr>
            <a:endParaRPr lang="en-GB" dirty="0">
              <a:ea typeface="+mn-ea"/>
            </a:endParaRPr>
          </a:p>
        </p:txBody>
      </p:sp>
      <p:pic>
        <p:nvPicPr>
          <p:cNvPr id="7" name="Picture 19" descr="GS1-Corp-templates-TITLE"/>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t="-63881"/>
          <a:stretch/>
        </p:blipFill>
        <p:spPr bwMode="auto">
          <a:xfrm>
            <a:off x="-7938" y="-2011680"/>
            <a:ext cx="7097507" cy="514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2"/>
          <p:cNvSpPr>
            <a:spLocks noGrp="1" noChangeArrowheads="1"/>
          </p:cNvSpPr>
          <p:nvPr>
            <p:ph type="ctrTitle"/>
          </p:nvPr>
        </p:nvSpPr>
        <p:spPr>
          <a:xfrm>
            <a:off x="3639200" y="1085850"/>
            <a:ext cx="4819000" cy="742950"/>
          </a:xfrm>
          <a:prstGeom prst="rect">
            <a:avLst/>
          </a:prstGeom>
        </p:spPr>
        <p:txBody>
          <a:bodyPr anchor="b"/>
          <a:lstStyle>
            <a:lvl1pPr>
              <a:defRPr sz="3600"/>
            </a:lvl1pPr>
          </a:lstStyle>
          <a:p>
            <a:r>
              <a:rPr lang="en-US" smtClean="0"/>
              <a:t>Click to edit Master title style</a:t>
            </a:r>
            <a:endParaRPr lang="en-GB" dirty="0"/>
          </a:p>
        </p:txBody>
      </p:sp>
      <p:sp>
        <p:nvSpPr>
          <p:cNvPr id="5123" name="Rectangle 3"/>
          <p:cNvSpPr>
            <a:spLocks noGrp="1" noChangeArrowheads="1"/>
          </p:cNvSpPr>
          <p:nvPr>
            <p:ph type="subTitle" idx="1"/>
          </p:nvPr>
        </p:nvSpPr>
        <p:spPr>
          <a:xfrm>
            <a:off x="3640209" y="1924898"/>
            <a:ext cx="3694567" cy="971550"/>
          </a:xfrm>
          <a:prstGeom prst="rect">
            <a:avLst/>
          </a:prstGeom>
        </p:spPr>
        <p:txBody>
          <a:bodyPr/>
          <a:lstStyle>
            <a:lvl1pPr marL="0" indent="0">
              <a:buNone/>
              <a:defRPr b="1">
                <a:solidFill>
                  <a:srgbClr val="F26334"/>
                </a:solidFill>
              </a:defRPr>
            </a:lvl1pPr>
          </a:lstStyle>
          <a:p>
            <a:r>
              <a:rPr lang="en-US" smtClean="0"/>
              <a:t>Click to edit Master subtitle style</a:t>
            </a:r>
            <a:endParaRPr lang="en-GB" dirty="0"/>
          </a:p>
        </p:txBody>
      </p:sp>
      <p:pic>
        <p:nvPicPr>
          <p:cNvPr id="8" name="Content Placeholder 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80458" y="304624"/>
            <a:ext cx="747698" cy="662072"/>
          </a:xfrm>
          <a:prstGeom prst="rect">
            <a:avLst/>
          </a:prstGeom>
        </p:spPr>
      </p:pic>
    </p:spTree>
    <p:extLst>
      <p:ext uri="{BB962C8B-B14F-4D97-AF65-F5344CB8AC3E}">
        <p14:creationId xmlns:p14="http://schemas.microsoft.com/office/powerpoint/2010/main" val="27371079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2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809750" y="288295"/>
            <a:ext cx="6877050" cy="701999"/>
          </a:xfrm>
          <a:prstGeom prst="rect">
            <a:avLst/>
          </a:prstGeom>
        </p:spPr>
        <p:txBody>
          <a:bodyPr/>
          <a:lstStyle>
            <a:lvl1pPr>
              <a:defRPr lang="en-US" sz="3000" b="1" baseline="0" dirty="0" smtClean="0">
                <a:solidFill>
                  <a:srgbClr val="F26334"/>
                </a:solidFill>
                <a:latin typeface="+mj-lt"/>
                <a:ea typeface="ＭＳ Ｐゴシック" charset="0"/>
                <a:cs typeface="+mj-cs"/>
              </a:defRPr>
            </a:lvl1pPr>
          </a:lstStyle>
          <a:p>
            <a:r>
              <a:rPr lang="en-US" dirty="0" smtClean="0"/>
              <a:t>Click to edit Master title style</a:t>
            </a:r>
            <a:endParaRPr lang="en-US" dirty="0"/>
          </a:p>
        </p:txBody>
      </p:sp>
      <p:sp>
        <p:nvSpPr>
          <p:cNvPr id="3" name="Content Placeholder 2"/>
          <p:cNvSpPr>
            <a:spLocks noGrp="1"/>
          </p:cNvSpPr>
          <p:nvPr>
            <p:ph idx="1"/>
          </p:nvPr>
        </p:nvSpPr>
        <p:spPr>
          <a:xfrm>
            <a:off x="465140" y="1010791"/>
            <a:ext cx="8221663" cy="3479800"/>
          </a:xfrm>
          <a:prstGeom prst="rect">
            <a:avLst/>
          </a:prstGeom>
        </p:spPr>
        <p:txBody>
          <a:bodyPr/>
          <a:lstStyle>
            <a:lvl1pPr>
              <a:buClr>
                <a:srgbClr val="F26334"/>
              </a:buClr>
              <a:defRPr/>
            </a:lvl1pPr>
            <a:lvl2pPr>
              <a:buClr>
                <a:srgbClr val="F26334"/>
              </a:buClr>
              <a:defRPr/>
            </a:lvl2pPr>
            <a:lvl3pPr>
              <a:buClr>
                <a:srgbClr val="F26334"/>
              </a:buClr>
              <a:defRPr/>
            </a:lvl3pPr>
            <a:lvl4pPr>
              <a:buClr>
                <a:srgbClr val="F26334"/>
              </a:buClr>
              <a:defRPr/>
            </a:lvl4pPr>
            <a:lvl5pPr>
              <a:buClr>
                <a:srgbClr val="F26334"/>
              </a:buClr>
              <a:defRPr>
                <a:solidFill>
                  <a:srgbClr val="4C4C4C"/>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929689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Divider Slide">
    <p:spTree>
      <p:nvGrpSpPr>
        <p:cNvPr id="1" name=""/>
        <p:cNvGrpSpPr/>
        <p:nvPr/>
      </p:nvGrpSpPr>
      <p:grpSpPr>
        <a:xfrm>
          <a:off x="0" y="0"/>
          <a:ext cx="0" cy="0"/>
          <a:chOff x="0" y="0"/>
          <a:chExt cx="0" cy="0"/>
        </a:xfrm>
      </p:grpSpPr>
      <p:pic>
        <p:nvPicPr>
          <p:cNvPr id="9" name="Picture 8" descr="Untitled.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1"/>
            <a:ext cx="9143391" cy="5143157"/>
          </a:xfrm>
          <a:prstGeom prst="rect">
            <a:avLst/>
          </a:prstGeom>
        </p:spPr>
      </p:pic>
      <p:sp>
        <p:nvSpPr>
          <p:cNvPr id="5" name="AutoShape 10">
            <a:hlinkClick r:id="rId3" highlightClick="1"/>
          </p:cNvPr>
          <p:cNvSpPr>
            <a:spLocks noChangeArrowheads="1"/>
          </p:cNvSpPr>
          <p:nvPr/>
        </p:nvSpPr>
        <p:spPr bwMode="auto">
          <a:xfrm>
            <a:off x="7696200" y="4743450"/>
            <a:ext cx="1219200" cy="228600"/>
          </a:xfrm>
          <a:prstGeom prst="actionButtonBlank">
            <a:avLst/>
          </a:prstGeom>
          <a:noFill/>
          <a:ln w="9525">
            <a:noFill/>
            <a:miter lim="800000"/>
            <a:headEnd/>
            <a:tailEnd/>
          </a:ln>
          <a:effectLst/>
        </p:spPr>
        <p:txBody>
          <a:bodyPr wrap="none" anchor="ctr"/>
          <a:lstStyle/>
          <a:p>
            <a:pPr>
              <a:defRPr/>
            </a:pPr>
            <a:endParaRPr lang="en-GB" dirty="0">
              <a:ea typeface="+mn-ea"/>
            </a:endParaRPr>
          </a:p>
        </p:txBody>
      </p:sp>
      <p:pic>
        <p:nvPicPr>
          <p:cNvPr id="8" name="Picture 19" descr="GS1-Corp-templates-TITLE"/>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t="-63881"/>
          <a:stretch/>
        </p:blipFill>
        <p:spPr bwMode="auto">
          <a:xfrm>
            <a:off x="-7938" y="-2011680"/>
            <a:ext cx="7097507" cy="514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2"/>
          <p:cNvSpPr>
            <a:spLocks noGrp="1" noChangeArrowheads="1"/>
          </p:cNvSpPr>
          <p:nvPr>
            <p:ph type="ctrTitle"/>
          </p:nvPr>
        </p:nvSpPr>
        <p:spPr>
          <a:xfrm>
            <a:off x="3639200" y="1085850"/>
            <a:ext cx="4819000" cy="742950"/>
          </a:xfrm>
          <a:prstGeom prst="rect">
            <a:avLst/>
          </a:prstGeom>
        </p:spPr>
        <p:txBody>
          <a:bodyPr anchor="b"/>
          <a:lstStyle>
            <a:lvl1pPr>
              <a:defRPr sz="3200"/>
            </a:lvl1pPr>
          </a:lstStyle>
          <a:p>
            <a:r>
              <a:rPr lang="en-US" smtClean="0"/>
              <a:t>Click to edit Master title style</a:t>
            </a:r>
            <a:endParaRPr lang="en-GB" dirty="0"/>
          </a:p>
        </p:txBody>
      </p:sp>
      <p:sp>
        <p:nvSpPr>
          <p:cNvPr id="5123" name="Rectangle 3"/>
          <p:cNvSpPr>
            <a:spLocks noGrp="1" noChangeArrowheads="1"/>
          </p:cNvSpPr>
          <p:nvPr>
            <p:ph type="subTitle" idx="1"/>
          </p:nvPr>
        </p:nvSpPr>
        <p:spPr>
          <a:xfrm>
            <a:off x="3640209" y="1924898"/>
            <a:ext cx="3694567" cy="971550"/>
          </a:xfrm>
          <a:prstGeom prst="rect">
            <a:avLst/>
          </a:prstGeom>
        </p:spPr>
        <p:txBody>
          <a:bodyPr/>
          <a:lstStyle>
            <a:lvl1pPr marL="0" indent="0">
              <a:buNone/>
              <a:defRPr b="1">
                <a:solidFill>
                  <a:srgbClr val="F26334"/>
                </a:solidFill>
              </a:defRPr>
            </a:lvl1pPr>
          </a:lstStyle>
          <a:p>
            <a:r>
              <a:rPr lang="en-US" smtClean="0"/>
              <a:t>Click to edit Master subtitle style</a:t>
            </a:r>
            <a:endParaRPr lang="en-GB" dirty="0"/>
          </a:p>
        </p:txBody>
      </p:sp>
      <p:pic>
        <p:nvPicPr>
          <p:cNvPr id="7" name="Content Placeholder 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80458" y="304624"/>
            <a:ext cx="723947" cy="662072"/>
          </a:xfrm>
          <a:prstGeom prst="rect">
            <a:avLst/>
          </a:prstGeom>
        </p:spPr>
      </p:pic>
    </p:spTree>
    <p:extLst>
      <p:ext uri="{BB962C8B-B14F-4D97-AF65-F5344CB8AC3E}">
        <p14:creationId xmlns:p14="http://schemas.microsoft.com/office/powerpoint/2010/main" val="19929818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9750" y="288295"/>
            <a:ext cx="6877050" cy="701999"/>
          </a:xfrm>
          <a:prstGeom prst="rect">
            <a:avLst/>
          </a:prstGeom>
        </p:spPr>
        <p:txBody>
          <a:bodyPr/>
          <a:lstStyle>
            <a:lvl1pPr algn="l" rtl="0" eaLnBrk="1" fontAlgn="base" hangingPunct="1">
              <a:spcBef>
                <a:spcPct val="0"/>
              </a:spcBef>
              <a:spcAft>
                <a:spcPct val="0"/>
              </a:spcAft>
              <a:defRPr lang="en-GB" sz="3000" b="1" baseline="0" dirty="0">
                <a:solidFill>
                  <a:srgbClr val="F26334"/>
                </a:solidFill>
                <a:latin typeface="+mj-lt"/>
                <a:ea typeface="ＭＳ Ｐゴシック" charset="0"/>
                <a:cs typeface="+mj-cs"/>
              </a:defRPr>
            </a:lvl1pPr>
          </a:lstStyle>
          <a:p>
            <a:r>
              <a:rPr lang="en-US" dirty="0" smtClean="0"/>
              <a:t>Click to edit Master title style</a:t>
            </a:r>
            <a:endParaRPr lang="en-GB" dirty="0"/>
          </a:p>
        </p:txBody>
      </p:sp>
      <p:sp>
        <p:nvSpPr>
          <p:cNvPr id="8" name="Content Placeholder 2"/>
          <p:cNvSpPr>
            <a:spLocks noGrp="1"/>
          </p:cNvSpPr>
          <p:nvPr>
            <p:ph sz="half" idx="1"/>
          </p:nvPr>
        </p:nvSpPr>
        <p:spPr>
          <a:xfrm>
            <a:off x="514800" y="1201500"/>
            <a:ext cx="8172000" cy="3429000"/>
          </a:xfrm>
          <a:prstGeom prst="rect">
            <a:avLst/>
          </a:prstGeo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6466149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a:prstGeom prst="rect">
            <a:avLst/>
          </a:prstGeom>
        </p:spPr>
        <p:txBody>
          <a:bodyPr anchor="t"/>
          <a:lstStyle>
            <a:lvl1pPr algn="l">
              <a:defRPr sz="4000" b="1" cap="none"/>
            </a:lvl1pPr>
          </a:lstStyle>
          <a:p>
            <a:r>
              <a:rPr lang="en-US" smtClean="0"/>
              <a:t>Click to edit Master title style</a:t>
            </a:r>
            <a:endParaRPr lang="en-GB" dirty="0"/>
          </a:p>
        </p:txBody>
      </p:sp>
      <p:sp>
        <p:nvSpPr>
          <p:cNvPr id="3" name="Text Placeholder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7267136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09750" y="288295"/>
            <a:ext cx="6877050" cy="701999"/>
          </a:xfrm>
          <a:prstGeom prst="rect">
            <a:avLst/>
          </a:prstGeom>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533400" y="1157288"/>
            <a:ext cx="4032000" cy="3414713"/>
          </a:xfrm>
          <a:prstGeom prst="rect">
            <a:avLst/>
          </a:prstGeo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4" name="Content Placeholder 3"/>
          <p:cNvSpPr>
            <a:spLocks noGrp="1"/>
          </p:cNvSpPr>
          <p:nvPr>
            <p:ph sz="half" idx="2"/>
          </p:nvPr>
        </p:nvSpPr>
        <p:spPr>
          <a:xfrm>
            <a:off x="4683737" y="1157288"/>
            <a:ext cx="4000967" cy="3414713"/>
          </a:xfrm>
          <a:prstGeom prst="rect">
            <a:avLst/>
          </a:prstGeo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38718422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809750" y="288295"/>
            <a:ext cx="6877050" cy="701999"/>
          </a:xfrm>
          <a:prstGeom prst="rect">
            <a:avLst/>
          </a:prstGeom>
        </p:spPr>
        <p:txBody>
          <a:bodyPr/>
          <a:lstStyle/>
          <a:p>
            <a:r>
              <a:rPr lang="en-US" smtClean="0"/>
              <a:t>Click to edit Master title style</a:t>
            </a:r>
            <a:endParaRPr lang="en-GB" dirty="0"/>
          </a:p>
        </p:txBody>
      </p:sp>
    </p:spTree>
    <p:extLst>
      <p:ext uri="{BB962C8B-B14F-4D97-AF65-F5344CB8AC3E}">
        <p14:creationId xmlns:p14="http://schemas.microsoft.com/office/powerpoint/2010/main" val="27120463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808089" y="1126978"/>
            <a:ext cx="55440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GB" noProof="0" dirty="0" smtClean="0"/>
          </a:p>
        </p:txBody>
      </p:sp>
      <p:sp>
        <p:nvSpPr>
          <p:cNvPr id="4" name="Text Placeholder 3"/>
          <p:cNvSpPr>
            <a:spLocks noGrp="1"/>
          </p:cNvSpPr>
          <p:nvPr>
            <p:ph type="body" sz="half" idx="2"/>
          </p:nvPr>
        </p:nvSpPr>
        <p:spPr>
          <a:xfrm>
            <a:off x="1808089" y="4219656"/>
            <a:ext cx="55440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Title 5"/>
          <p:cNvSpPr>
            <a:spLocks noGrp="1"/>
          </p:cNvSpPr>
          <p:nvPr>
            <p:ph type="title"/>
          </p:nvPr>
        </p:nvSpPr>
        <p:spPr>
          <a:xfrm>
            <a:off x="1809750" y="288295"/>
            <a:ext cx="6877050" cy="701999"/>
          </a:xfrm>
          <a:prstGeom prst="rect">
            <a:avLst/>
          </a:prstGeom>
        </p:spPr>
        <p:txBody>
          <a:bodyPr/>
          <a:lstStyle/>
          <a:p>
            <a:r>
              <a:rPr lang="en-US" smtClean="0"/>
              <a:t>Click to edit Master title style</a:t>
            </a:r>
            <a:endParaRPr lang="en-US" dirty="0"/>
          </a:p>
        </p:txBody>
      </p:sp>
    </p:spTree>
    <p:extLst>
      <p:ext uri="{BB962C8B-B14F-4D97-AF65-F5344CB8AC3E}">
        <p14:creationId xmlns:p14="http://schemas.microsoft.com/office/powerpoint/2010/main" val="34547591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ntact details">
    <p:spTree>
      <p:nvGrpSpPr>
        <p:cNvPr id="1" name=""/>
        <p:cNvGrpSpPr/>
        <p:nvPr/>
      </p:nvGrpSpPr>
      <p:grpSpPr>
        <a:xfrm>
          <a:off x="0" y="0"/>
          <a:ext cx="0" cy="0"/>
          <a:chOff x="0" y="0"/>
          <a:chExt cx="0" cy="0"/>
        </a:xfrm>
      </p:grpSpPr>
      <p:pic>
        <p:nvPicPr>
          <p:cNvPr id="4" name="Picture 19" descr="GS1-Corp-templates-TITLE"/>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2382"/>
            <a:ext cx="9151938" cy="514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10">
            <a:hlinkClick r:id="rId3" highlightClick="1"/>
          </p:cNvPr>
          <p:cNvSpPr>
            <a:spLocks noChangeArrowheads="1"/>
          </p:cNvSpPr>
          <p:nvPr/>
        </p:nvSpPr>
        <p:spPr bwMode="auto">
          <a:xfrm>
            <a:off x="7696200" y="4743450"/>
            <a:ext cx="1219200" cy="228600"/>
          </a:xfrm>
          <a:prstGeom prst="actionButtonBlank">
            <a:avLst/>
          </a:prstGeom>
          <a:noFill/>
          <a:ln w="9525">
            <a:noFill/>
            <a:miter lim="800000"/>
            <a:headEnd/>
            <a:tailEnd/>
          </a:ln>
          <a:effectLst/>
        </p:spPr>
        <p:txBody>
          <a:bodyPr wrap="none" anchor="ctr"/>
          <a:lstStyle/>
          <a:p>
            <a:pPr>
              <a:defRPr/>
            </a:pPr>
            <a:endParaRPr lang="en-GB" dirty="0">
              <a:ea typeface="+mn-ea"/>
            </a:endParaRPr>
          </a:p>
        </p:txBody>
      </p:sp>
      <p:pic>
        <p:nvPicPr>
          <p:cNvPr id="7" name="Picture 19" descr="GS1-Corp-templates-TITLE"/>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t="-63881"/>
          <a:stretch/>
        </p:blipFill>
        <p:spPr bwMode="auto">
          <a:xfrm>
            <a:off x="-7938" y="-2011680"/>
            <a:ext cx="7097507" cy="514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3"/>
          <p:cNvSpPr>
            <a:spLocks noGrp="1" noChangeArrowheads="1"/>
          </p:cNvSpPr>
          <p:nvPr>
            <p:ph type="subTitle" idx="1" hasCustomPrompt="1"/>
          </p:nvPr>
        </p:nvSpPr>
        <p:spPr>
          <a:xfrm>
            <a:off x="3640211" y="1257503"/>
            <a:ext cx="5047755" cy="1788251"/>
          </a:xfrm>
          <a:prstGeom prst="rect">
            <a:avLst/>
          </a:prstGeom>
        </p:spPr>
        <p:txBody>
          <a:bodyPr/>
          <a:lstStyle>
            <a:lvl1pPr marL="0" indent="0">
              <a:buNone/>
              <a:defRPr b="0" baseline="0">
                <a:solidFill>
                  <a:srgbClr val="002C6C"/>
                </a:solidFill>
              </a:defRPr>
            </a:lvl1pPr>
          </a:lstStyle>
          <a:p>
            <a:r>
              <a:rPr lang="en-GB" dirty="0" smtClean="0"/>
              <a:t>GS1 Global Office</a:t>
            </a:r>
            <a:br>
              <a:rPr lang="en-GB" dirty="0" smtClean="0"/>
            </a:br>
            <a:r>
              <a:rPr lang="en-GB" dirty="0" smtClean="0"/>
              <a:t>Avenue Louise 326, </a:t>
            </a:r>
            <a:r>
              <a:rPr lang="en-GB" dirty="0" err="1" smtClean="0"/>
              <a:t>bte</a:t>
            </a:r>
            <a:r>
              <a:rPr lang="en-GB" dirty="0" smtClean="0"/>
              <a:t> 10</a:t>
            </a:r>
            <a:br>
              <a:rPr lang="en-GB" dirty="0" smtClean="0"/>
            </a:br>
            <a:r>
              <a:rPr lang="en-GB" dirty="0" smtClean="0"/>
              <a:t>B-1050 Brussels, Belgium</a:t>
            </a:r>
          </a:p>
          <a:p>
            <a:r>
              <a:rPr lang="en-GB" dirty="0" smtClean="0"/>
              <a:t>T +32 3 788 78 00</a:t>
            </a:r>
            <a:br>
              <a:rPr lang="en-GB" dirty="0" smtClean="0"/>
            </a:br>
            <a:r>
              <a:rPr lang="en-GB" dirty="0" smtClean="0"/>
              <a:t>W www.gs1.org</a:t>
            </a:r>
            <a:endParaRPr lang="en-GB" dirty="0"/>
          </a:p>
        </p:txBody>
      </p:sp>
      <p:sp>
        <p:nvSpPr>
          <p:cNvPr id="2" name="Title 1"/>
          <p:cNvSpPr>
            <a:spLocks noGrp="1"/>
          </p:cNvSpPr>
          <p:nvPr>
            <p:ph type="title" hasCustomPrompt="1"/>
          </p:nvPr>
        </p:nvSpPr>
        <p:spPr>
          <a:xfrm>
            <a:off x="3640208" y="288295"/>
            <a:ext cx="5046592" cy="701999"/>
          </a:xfrm>
          <a:prstGeom prst="rect">
            <a:avLst/>
          </a:prstGeom>
        </p:spPr>
        <p:txBody>
          <a:bodyPr/>
          <a:lstStyle>
            <a:lvl1pPr>
              <a:defRPr/>
            </a:lvl1pPr>
          </a:lstStyle>
          <a:p>
            <a:r>
              <a:rPr lang="en-US" dirty="0" smtClean="0"/>
              <a:t>Contact details</a:t>
            </a:r>
            <a:endParaRPr lang="en-US" dirty="0"/>
          </a:p>
        </p:txBody>
      </p:sp>
      <p:pic>
        <p:nvPicPr>
          <p:cNvPr id="8" name="Content Placeholder 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80458" y="310892"/>
            <a:ext cx="795199" cy="662072"/>
          </a:xfrm>
          <a:prstGeom prst="rect">
            <a:avLst/>
          </a:prstGeom>
        </p:spPr>
      </p:pic>
    </p:spTree>
    <p:extLst>
      <p:ext uri="{BB962C8B-B14F-4D97-AF65-F5344CB8AC3E}">
        <p14:creationId xmlns:p14="http://schemas.microsoft.com/office/powerpoint/2010/main" val="33193522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378038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1" r:id="rId1"/>
    <p:sldLayoutId id="2147483743" r:id="rId2"/>
    <p:sldLayoutId id="2147483720" r:id="rId3"/>
    <p:sldLayoutId id="2147483721" r:id="rId4"/>
    <p:sldLayoutId id="2147483722" r:id="rId5"/>
    <p:sldLayoutId id="2147483724" r:id="rId6"/>
    <p:sldLayoutId id="2147483727" r:id="rId7"/>
    <p:sldLayoutId id="2147483742" r:id="rId8"/>
    <p:sldLayoutId id="2147483744" r:id="rId9"/>
    <p:sldLayoutId id="2147483746" r:id="rId10"/>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hf hdr="0"/>
  <p:txStyles>
    <p:titleStyle>
      <a:lvl1pPr algn="l" rtl="0" eaLnBrk="1" fontAlgn="base" hangingPunct="1">
        <a:spcBef>
          <a:spcPct val="0"/>
        </a:spcBef>
        <a:spcAft>
          <a:spcPct val="0"/>
        </a:spcAft>
        <a:defRPr sz="3000" b="1" baseline="0">
          <a:solidFill>
            <a:srgbClr val="002C6C"/>
          </a:solidFill>
          <a:latin typeface="+mj-lt"/>
          <a:ea typeface="ＭＳ Ｐゴシック" charset="0"/>
          <a:cs typeface="+mj-cs"/>
        </a:defRPr>
      </a:lvl1pPr>
      <a:lvl2pPr algn="l" rtl="0" eaLnBrk="1" fontAlgn="base" hangingPunct="1">
        <a:spcBef>
          <a:spcPct val="0"/>
        </a:spcBef>
        <a:spcAft>
          <a:spcPct val="0"/>
        </a:spcAft>
        <a:defRPr sz="3000" b="1">
          <a:solidFill>
            <a:srgbClr val="002C6C"/>
          </a:solidFill>
          <a:latin typeface="Arial" charset="0"/>
          <a:ea typeface="ＭＳ Ｐゴシック" charset="0"/>
        </a:defRPr>
      </a:lvl2pPr>
      <a:lvl3pPr algn="l" rtl="0" eaLnBrk="1" fontAlgn="base" hangingPunct="1">
        <a:spcBef>
          <a:spcPct val="0"/>
        </a:spcBef>
        <a:spcAft>
          <a:spcPct val="0"/>
        </a:spcAft>
        <a:defRPr sz="3000" b="1">
          <a:solidFill>
            <a:srgbClr val="002C6C"/>
          </a:solidFill>
          <a:latin typeface="Arial" charset="0"/>
          <a:ea typeface="ＭＳ Ｐゴシック" charset="0"/>
        </a:defRPr>
      </a:lvl3pPr>
      <a:lvl4pPr algn="l" rtl="0" eaLnBrk="1" fontAlgn="base" hangingPunct="1">
        <a:spcBef>
          <a:spcPct val="0"/>
        </a:spcBef>
        <a:spcAft>
          <a:spcPct val="0"/>
        </a:spcAft>
        <a:defRPr sz="3000" b="1">
          <a:solidFill>
            <a:srgbClr val="002C6C"/>
          </a:solidFill>
          <a:latin typeface="Arial" charset="0"/>
          <a:ea typeface="ＭＳ Ｐゴシック" charset="0"/>
        </a:defRPr>
      </a:lvl4pPr>
      <a:lvl5pPr algn="l" rtl="0" eaLnBrk="1" fontAlgn="base" hangingPunct="1">
        <a:spcBef>
          <a:spcPct val="0"/>
        </a:spcBef>
        <a:spcAft>
          <a:spcPct val="0"/>
        </a:spcAft>
        <a:defRPr sz="3000" b="1">
          <a:solidFill>
            <a:srgbClr val="002C6C"/>
          </a:solidFill>
          <a:latin typeface="Arial" charset="0"/>
          <a:ea typeface="ＭＳ Ｐゴシック" charset="0"/>
        </a:defRPr>
      </a:lvl5pPr>
      <a:lvl6pPr marL="457200" algn="l" rtl="0" eaLnBrk="1" fontAlgn="base" hangingPunct="1">
        <a:spcBef>
          <a:spcPct val="0"/>
        </a:spcBef>
        <a:spcAft>
          <a:spcPct val="0"/>
        </a:spcAft>
        <a:defRPr sz="3000" b="1">
          <a:solidFill>
            <a:srgbClr val="002C6C"/>
          </a:solidFill>
          <a:latin typeface="Arial" charset="0"/>
        </a:defRPr>
      </a:lvl6pPr>
      <a:lvl7pPr marL="914400" algn="l" rtl="0" eaLnBrk="1" fontAlgn="base" hangingPunct="1">
        <a:spcBef>
          <a:spcPct val="0"/>
        </a:spcBef>
        <a:spcAft>
          <a:spcPct val="0"/>
        </a:spcAft>
        <a:defRPr sz="3000" b="1">
          <a:solidFill>
            <a:srgbClr val="002C6C"/>
          </a:solidFill>
          <a:latin typeface="Arial" charset="0"/>
        </a:defRPr>
      </a:lvl7pPr>
      <a:lvl8pPr marL="1371600" algn="l" rtl="0" eaLnBrk="1" fontAlgn="base" hangingPunct="1">
        <a:spcBef>
          <a:spcPct val="0"/>
        </a:spcBef>
        <a:spcAft>
          <a:spcPct val="0"/>
        </a:spcAft>
        <a:defRPr sz="3000" b="1">
          <a:solidFill>
            <a:srgbClr val="002C6C"/>
          </a:solidFill>
          <a:latin typeface="Arial" charset="0"/>
        </a:defRPr>
      </a:lvl8pPr>
      <a:lvl9pPr marL="1828800" algn="l" rtl="0" eaLnBrk="1" fontAlgn="base" hangingPunct="1">
        <a:spcBef>
          <a:spcPct val="0"/>
        </a:spcBef>
        <a:spcAft>
          <a:spcPct val="0"/>
        </a:spcAft>
        <a:defRPr sz="3000" b="1">
          <a:solidFill>
            <a:srgbClr val="002C6C"/>
          </a:solidFill>
          <a:latin typeface="Arial" charset="0"/>
        </a:defRPr>
      </a:lvl9pPr>
    </p:titleStyle>
    <p:bodyStyle>
      <a:lvl1pPr marL="342900" indent="-342900" algn="l" rtl="0" eaLnBrk="1" fontAlgn="base" hangingPunct="1">
        <a:spcBef>
          <a:spcPct val="20000"/>
        </a:spcBef>
        <a:spcAft>
          <a:spcPct val="0"/>
        </a:spcAft>
        <a:buClr>
          <a:srgbClr val="F26334"/>
        </a:buClr>
        <a:buFont typeface="Arial"/>
        <a:buChar char="•"/>
        <a:defRPr sz="2400">
          <a:solidFill>
            <a:srgbClr val="002C6C"/>
          </a:solidFill>
          <a:latin typeface="+mn-lt"/>
          <a:ea typeface="ＭＳ Ｐゴシック" charset="0"/>
          <a:cs typeface="+mn-cs"/>
        </a:defRPr>
      </a:lvl1pPr>
      <a:lvl2pPr marL="742950" indent="-285750" algn="l" rtl="0" eaLnBrk="1" fontAlgn="base" hangingPunct="1">
        <a:spcBef>
          <a:spcPct val="20000"/>
        </a:spcBef>
        <a:spcAft>
          <a:spcPct val="0"/>
        </a:spcAft>
        <a:buClr>
          <a:srgbClr val="F26334"/>
        </a:buClr>
        <a:buChar char="•"/>
        <a:defRPr sz="2000">
          <a:solidFill>
            <a:srgbClr val="002C6C"/>
          </a:solidFill>
          <a:latin typeface="+mn-lt"/>
          <a:ea typeface="ＭＳ Ｐゴシック" charset="0"/>
        </a:defRPr>
      </a:lvl2pPr>
      <a:lvl3pPr marL="1143000" indent="-228600" algn="l" rtl="0" eaLnBrk="1" fontAlgn="base" hangingPunct="1">
        <a:spcBef>
          <a:spcPct val="20000"/>
        </a:spcBef>
        <a:spcAft>
          <a:spcPct val="0"/>
        </a:spcAft>
        <a:buClr>
          <a:srgbClr val="F26334"/>
        </a:buClr>
        <a:buFont typeface="Arial" charset="0"/>
        <a:buChar char="–"/>
        <a:defRPr>
          <a:solidFill>
            <a:srgbClr val="002C6C"/>
          </a:solidFill>
          <a:latin typeface="+mn-lt"/>
          <a:ea typeface="ＭＳ Ｐゴシック" charset="0"/>
        </a:defRPr>
      </a:lvl3pPr>
      <a:lvl4pPr marL="1600200" indent="-228600" algn="l" rtl="0" eaLnBrk="1" fontAlgn="base" hangingPunct="1">
        <a:spcBef>
          <a:spcPct val="20000"/>
        </a:spcBef>
        <a:spcAft>
          <a:spcPct val="0"/>
        </a:spcAft>
        <a:buChar char="–"/>
        <a:defRPr sz="1600">
          <a:solidFill>
            <a:srgbClr val="002C6C"/>
          </a:solidFill>
          <a:latin typeface="+mn-lt"/>
          <a:ea typeface="ＭＳ Ｐゴシック" charset="0"/>
        </a:defRPr>
      </a:lvl4pPr>
      <a:lvl5pPr marL="2057400" indent="-228600" algn="l" rtl="0" eaLnBrk="1" fontAlgn="base" hangingPunct="1">
        <a:spcBef>
          <a:spcPct val="20000"/>
        </a:spcBef>
        <a:spcAft>
          <a:spcPct val="0"/>
        </a:spcAft>
        <a:buChar char="»"/>
        <a:defRPr sz="1600">
          <a:solidFill>
            <a:schemeClr val="tx1"/>
          </a:solidFill>
          <a:latin typeface="+mn-lt"/>
          <a:ea typeface="ＭＳ Ｐゴシック"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9.gif"/></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10.xml"/><Relationship Id="rId4" Type="http://schemas.openxmlformats.org/officeDocument/2006/relationships/image" Target="../media/image9.gif"/></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image" Target="../media/image19.gif"/><Relationship Id="rId3" Type="http://schemas.openxmlformats.org/officeDocument/2006/relationships/image" Target="../media/image15.jpe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gif"/><Relationship Id="rId4" Type="http://schemas.openxmlformats.org/officeDocument/2006/relationships/hyperlink" Target="http://www.google.com/url?sa=i&amp;source=images&amp;cd=&amp;cad=rja&amp;docid=jVLKv_9k5FRd3M&amp;tbnid=GWZDQc18vYgr0M:&amp;ved=0CAgQjRwwAA&amp;url=http://www.marketwire.com/press-release/open-mobile-alliance-oma-delivers-2d-barcode-standard-registry-enhance-extend-mobile-1681086.htm&amp;ei=z_klUuVek86wBJ70gcgF&amp;psig=AFQjCNGfZMf0E8dbPTCjuxRI1R4qVHDlvw&amp;ust=1378306895116990" TargetMode="External"/><Relationship Id="rId9" Type="http://schemas.openxmlformats.org/officeDocument/2006/relationships/hyperlink" Target="http://icare.ch/"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479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27894" y="1450971"/>
            <a:ext cx="7888212" cy="20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8357" tIns="43402" rIns="88357" bIns="43402"/>
          <a:lstStyle/>
          <a:p>
            <a:pPr defTabSz="744045" eaLnBrk="0" fontAlgn="base" hangingPunct="0">
              <a:lnSpc>
                <a:spcPct val="95000"/>
              </a:lnSpc>
              <a:spcBef>
                <a:spcPct val="0"/>
              </a:spcBef>
              <a:spcAft>
                <a:spcPct val="35000"/>
              </a:spcAft>
              <a:tabLst>
                <a:tab pos="1784159" algn="r"/>
                <a:tab pos="1894216" algn="l"/>
              </a:tabLst>
            </a:pPr>
            <a:r>
              <a:rPr lang="en-US" altLang="zh-CN" sz="2000" b="1" dirty="0">
                <a:solidFill>
                  <a:srgbClr val="000000"/>
                </a:solidFill>
                <a:latin typeface="Tahoma" pitchFamily="34" charset="0"/>
                <a:ea typeface="SimSun" pitchFamily="2" charset="-122"/>
              </a:rPr>
              <a:t>	Submitted To:	TP</a:t>
            </a:r>
          </a:p>
          <a:p>
            <a:pPr defTabSz="744045" eaLnBrk="0" fontAlgn="base" hangingPunct="0">
              <a:lnSpc>
                <a:spcPct val="95000"/>
              </a:lnSpc>
              <a:spcBef>
                <a:spcPct val="0"/>
              </a:spcBef>
              <a:spcAft>
                <a:spcPct val="35000"/>
              </a:spcAft>
              <a:tabLst>
                <a:tab pos="1784159" algn="r"/>
                <a:tab pos="1894216" algn="l"/>
              </a:tabLst>
            </a:pPr>
            <a:r>
              <a:rPr lang="en-US" altLang="zh-CN" sz="2000" b="1" dirty="0">
                <a:solidFill>
                  <a:srgbClr val="000000"/>
                </a:solidFill>
                <a:latin typeface="Tahoma" pitchFamily="34" charset="0"/>
                <a:ea typeface="SimSun" pitchFamily="2" charset="-122"/>
              </a:rPr>
              <a:t>	Date:	</a:t>
            </a:r>
            <a:r>
              <a:rPr lang="en-US" altLang="zh-CN" sz="2000" b="1" dirty="0" smtClean="0">
                <a:solidFill>
                  <a:srgbClr val="000000"/>
                </a:solidFill>
                <a:latin typeface="Tahoma" pitchFamily="34" charset="0"/>
                <a:ea typeface="SimSun" pitchFamily="2" charset="-122"/>
              </a:rPr>
              <a:t>02 June </a:t>
            </a:r>
            <a:r>
              <a:rPr lang="en-US" altLang="zh-CN" sz="2000" b="1" dirty="0">
                <a:solidFill>
                  <a:srgbClr val="000000"/>
                </a:solidFill>
                <a:latin typeface="Tahoma" pitchFamily="34" charset="0"/>
                <a:ea typeface="SimSun" pitchFamily="2" charset="-122"/>
              </a:rPr>
              <a:t>2014	</a:t>
            </a:r>
          </a:p>
          <a:p>
            <a:pPr defTabSz="744045" eaLnBrk="0" fontAlgn="base" hangingPunct="0">
              <a:lnSpc>
                <a:spcPct val="95000"/>
              </a:lnSpc>
              <a:spcBef>
                <a:spcPct val="0"/>
              </a:spcBef>
              <a:spcAft>
                <a:spcPct val="35000"/>
              </a:spcAft>
              <a:tabLst>
                <a:tab pos="1784159" algn="r"/>
                <a:tab pos="1894216" algn="l"/>
              </a:tabLst>
            </a:pPr>
            <a:r>
              <a:rPr lang="en-US" altLang="zh-CN" sz="2000" b="1" dirty="0">
                <a:solidFill>
                  <a:srgbClr val="000000"/>
                </a:solidFill>
                <a:latin typeface="Tahoma" pitchFamily="34" charset="0"/>
                <a:ea typeface="SimSun" pitchFamily="2" charset="-122"/>
              </a:rPr>
              <a:t>	Availability:	     </a:t>
            </a:r>
            <a:r>
              <a:rPr lang="en-US" altLang="zh-CN" sz="2000" b="1" dirty="0" smtClean="0">
                <a:solidFill>
                  <a:srgbClr val="000000"/>
                </a:solidFill>
                <a:latin typeface="Tahoma" pitchFamily="34" charset="0"/>
                <a:ea typeface="SimSun" pitchFamily="2" charset="-122"/>
              </a:rPr>
              <a:t> </a:t>
            </a:r>
            <a:r>
              <a:rPr lang="en-US" altLang="zh-CN" sz="2000" b="1" dirty="0">
                <a:solidFill>
                  <a:srgbClr val="000000"/>
                </a:solidFill>
                <a:latin typeface="Tahoma" pitchFamily="34" charset="0"/>
                <a:ea typeface="SimSun" pitchFamily="2" charset="-122"/>
              </a:rPr>
              <a:t>Public        </a:t>
            </a:r>
            <a:r>
              <a:rPr lang="en-US" altLang="zh-CN" sz="2000" b="1" dirty="0" smtClean="0">
                <a:solidFill>
                  <a:srgbClr val="000000"/>
                </a:solidFill>
                <a:latin typeface="Tahoma" pitchFamily="34" charset="0"/>
                <a:ea typeface="SimSun" pitchFamily="2" charset="-122"/>
              </a:rPr>
              <a:t>    </a:t>
            </a:r>
            <a:r>
              <a:rPr lang="en-US" altLang="zh-CN" sz="2000" b="1" dirty="0">
                <a:solidFill>
                  <a:srgbClr val="000000"/>
                </a:solidFill>
                <a:latin typeface="Tahoma" pitchFamily="34" charset="0"/>
                <a:ea typeface="SimSun" pitchFamily="2" charset="-122"/>
              </a:rPr>
              <a:t>OMA Confidential</a:t>
            </a:r>
          </a:p>
          <a:p>
            <a:pPr defTabSz="744045" eaLnBrk="0" hangingPunct="0">
              <a:lnSpc>
                <a:spcPct val="95000"/>
              </a:lnSpc>
              <a:spcBef>
                <a:spcPct val="0"/>
              </a:spcBef>
              <a:spcAft>
                <a:spcPct val="35000"/>
              </a:spcAft>
              <a:tabLst>
                <a:tab pos="1784159" algn="r"/>
                <a:tab pos="1894216" algn="l"/>
              </a:tabLst>
            </a:pPr>
            <a:r>
              <a:rPr lang="en-US" altLang="zh-CN" sz="2000" b="1" dirty="0">
                <a:solidFill>
                  <a:srgbClr val="000000"/>
                </a:solidFill>
                <a:latin typeface="Tahoma" pitchFamily="34" charset="0"/>
                <a:ea typeface="SimSun" pitchFamily="2" charset="-122"/>
              </a:rPr>
              <a:t>	Contact:	</a:t>
            </a:r>
            <a:r>
              <a:rPr lang="en-US" altLang="zh-CN" sz="2000" b="1">
                <a:solidFill>
                  <a:srgbClr val="000000"/>
                </a:solidFill>
                <a:latin typeface="Tahoma" pitchFamily="34" charset="0"/>
                <a:ea typeface="SimSun" pitchFamily="2" charset="-122"/>
              </a:rPr>
              <a:t>Cameron </a:t>
            </a:r>
            <a:r>
              <a:rPr lang="en-US" altLang="zh-CN" sz="2000" b="1" smtClean="0">
                <a:solidFill>
                  <a:srgbClr val="000000"/>
                </a:solidFill>
                <a:latin typeface="Tahoma" pitchFamily="34" charset="0"/>
                <a:ea typeface="SimSun" pitchFamily="2" charset="-122"/>
              </a:rPr>
              <a:t>Green</a:t>
            </a:r>
            <a:endParaRPr lang="en-US" altLang="zh-CN" sz="2000" b="1" dirty="0" smtClean="0">
              <a:solidFill>
                <a:srgbClr val="000000"/>
              </a:solidFill>
              <a:latin typeface="Tahoma" pitchFamily="34" charset="0"/>
              <a:ea typeface="SimSun" pitchFamily="2" charset="-122"/>
            </a:endParaRPr>
          </a:p>
          <a:p>
            <a:pPr defTabSz="744045" eaLnBrk="0" hangingPunct="0">
              <a:lnSpc>
                <a:spcPct val="95000"/>
              </a:lnSpc>
              <a:spcBef>
                <a:spcPct val="0"/>
              </a:spcBef>
              <a:spcAft>
                <a:spcPct val="35000"/>
              </a:spcAft>
              <a:tabLst>
                <a:tab pos="1784159" algn="r"/>
                <a:tab pos="1894216" algn="l"/>
              </a:tabLst>
            </a:pPr>
            <a:r>
              <a:rPr lang="en-US" altLang="zh-CN" sz="2000" b="1" dirty="0">
                <a:solidFill>
                  <a:srgbClr val="000000"/>
                </a:solidFill>
                <a:latin typeface="Tahoma" pitchFamily="34" charset="0"/>
                <a:ea typeface="SimSun" pitchFamily="2" charset="-122"/>
              </a:rPr>
              <a:t>	Source:	</a:t>
            </a:r>
            <a:r>
              <a:rPr lang="en-US" altLang="zh-CN" sz="2000" b="1" dirty="0">
                <a:solidFill>
                  <a:srgbClr val="000000"/>
                </a:solidFill>
                <a:latin typeface="Tahoma" pitchFamily="34" charset="0"/>
                <a:ea typeface="SimSun" pitchFamily="2" charset="-122"/>
              </a:rPr>
              <a:t> GS1 Global</a:t>
            </a:r>
            <a:endParaRPr lang="en-US" altLang="zh-CN" sz="2000" b="1" dirty="0">
              <a:solidFill>
                <a:srgbClr val="000000"/>
              </a:solidFill>
              <a:latin typeface="Tahoma" pitchFamily="34" charset="0"/>
              <a:ea typeface="SimSun" pitchFamily="2" charset="-122"/>
            </a:endParaRPr>
          </a:p>
        </p:txBody>
      </p:sp>
      <p:sp>
        <p:nvSpPr>
          <p:cNvPr id="2052" name="Rectangle 26"/>
          <p:cNvSpPr>
            <a:spLocks noGrp="1" noChangeArrowheads="1"/>
          </p:cNvSpPr>
          <p:nvPr>
            <p:ph type="ctrTitle"/>
          </p:nvPr>
        </p:nvSpPr>
        <p:spPr>
          <a:xfrm>
            <a:off x="330227" y="167421"/>
            <a:ext cx="8409131" cy="438507"/>
          </a:xfrm>
          <a:noFill/>
        </p:spPr>
        <p:txBody>
          <a:bodyPr anchor="t"/>
          <a:lstStyle/>
          <a:p>
            <a:pPr algn="ctr"/>
            <a:r>
              <a:rPr lang="en-US" sz="1800" dirty="0" smtClean="0">
                <a:solidFill>
                  <a:schemeClr val="tx1">
                    <a:lumMod val="50000"/>
                  </a:schemeClr>
                </a:solidFill>
              </a:rPr>
              <a:t>   </a:t>
            </a:r>
            <a:r>
              <a:rPr lang="en-US" sz="1800" dirty="0" smtClean="0">
                <a:solidFill>
                  <a:schemeClr val="tx1">
                    <a:lumMod val="50000"/>
                  </a:schemeClr>
                </a:solidFill>
              </a:rPr>
              <a:t>OMA-TP-2014-0139R01-INP_OMA_and_GS1_joint_work</a:t>
            </a:r>
            <a:br>
              <a:rPr lang="en-US" sz="1800" dirty="0" smtClean="0">
                <a:solidFill>
                  <a:schemeClr val="tx1">
                    <a:lumMod val="50000"/>
                  </a:schemeClr>
                </a:solidFill>
              </a:rPr>
            </a:br>
            <a:r>
              <a:rPr lang="en-US" sz="1800" dirty="0">
                <a:solidFill>
                  <a:schemeClr val="tx1">
                    <a:lumMod val="50000"/>
                  </a:schemeClr>
                </a:solidFill>
              </a:rPr>
              <a:t/>
            </a:r>
            <a:br>
              <a:rPr lang="en-US" sz="1800" dirty="0">
                <a:solidFill>
                  <a:schemeClr val="tx1">
                    <a:lumMod val="50000"/>
                  </a:schemeClr>
                </a:solidFill>
              </a:rPr>
            </a:br>
            <a:r>
              <a:rPr lang="en-US" dirty="0" smtClean="0">
                <a:solidFill>
                  <a:schemeClr val="tx1">
                    <a:lumMod val="50000"/>
                  </a:schemeClr>
                </a:solidFill>
              </a:rPr>
              <a:t>OMA and GS1 joint work</a:t>
            </a:r>
            <a:endParaRPr lang="en-US" altLang="zh-CN" sz="1800" dirty="0">
              <a:solidFill>
                <a:schemeClr val="tx1">
                  <a:lumMod val="50000"/>
                </a:schemeClr>
              </a:solidFill>
              <a:ea typeface="SimSun" pitchFamily="2" charset="-122"/>
            </a:endParaRPr>
          </a:p>
        </p:txBody>
      </p:sp>
      <p:sp>
        <p:nvSpPr>
          <p:cNvPr id="2053" name="Text Box 30"/>
          <p:cNvSpPr txBox="1">
            <a:spLocks noChangeArrowheads="1"/>
          </p:cNvSpPr>
          <p:nvPr/>
        </p:nvSpPr>
        <p:spPr bwMode="auto">
          <a:xfrm>
            <a:off x="4318074" y="2284626"/>
            <a:ext cx="282165" cy="25578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3402" rIns="0" bIns="43402"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eaLnBrk="0" fontAlgn="base" hangingPunct="0">
              <a:lnSpc>
                <a:spcPct val="90000"/>
              </a:lnSpc>
              <a:spcBef>
                <a:spcPct val="50000"/>
              </a:spcBef>
              <a:spcAft>
                <a:spcPct val="0"/>
              </a:spcAft>
            </a:pPr>
            <a:endParaRPr lang="en-GB" altLang="zh-CN" sz="1800" b="1">
              <a:solidFill>
                <a:srgbClr val="800000"/>
              </a:solidFill>
              <a:latin typeface="Tahoma" pitchFamily="34" charset="0"/>
              <a:ea typeface="SimSun" pitchFamily="2" charset="-122"/>
            </a:endParaRPr>
          </a:p>
        </p:txBody>
      </p:sp>
      <p:sp>
        <p:nvSpPr>
          <p:cNvPr id="2054" name="Text Box 57"/>
          <p:cNvSpPr txBox="1">
            <a:spLocks noChangeArrowheads="1"/>
          </p:cNvSpPr>
          <p:nvPr/>
        </p:nvSpPr>
        <p:spPr bwMode="auto">
          <a:xfrm>
            <a:off x="1265093" y="3664627"/>
            <a:ext cx="6623121" cy="761882"/>
          </a:xfrm>
          <a:prstGeom prst="rect">
            <a:avLst/>
          </a:prstGeom>
          <a:solidFill>
            <a:srgbClr val="EAEAEA"/>
          </a:solidFill>
          <a:ln w="6350">
            <a:solidFill>
              <a:schemeClr val="tx1"/>
            </a:solidFill>
            <a:miter lim="800000"/>
            <a:headEnd/>
            <a:tailEnd/>
          </a:ln>
        </p:spPr>
        <p:txBody>
          <a:bodyPr lIns="89285" tIns="44644" rIns="89285" bIns="44644">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eaLnBrk="0" fontAlgn="base" hangingPunct="0">
              <a:lnSpc>
                <a:spcPct val="90000"/>
              </a:lnSpc>
              <a:spcBef>
                <a:spcPct val="35000"/>
              </a:spcBef>
              <a:spcAft>
                <a:spcPct val="0"/>
              </a:spcAft>
            </a:pPr>
            <a:r>
              <a:rPr lang="en-US" altLang="zh-CN" sz="900">
                <a:solidFill>
                  <a:srgbClr val="000000"/>
                </a:solidFill>
                <a:ea typeface="SimSun" pitchFamily="2" charset="-122"/>
                <a:cs typeface="Times New Roman" pitchFamily="18" charset="0"/>
              </a:rPr>
              <a:t>USE OF THIS DOCUMENT BY NON-OMA MEMBERS IS SUBJECT TO ALL OF THE TERMS AND CONDITIONS OF THE USE AGREEMENT (located at </a:t>
            </a:r>
            <a:r>
              <a:rPr lang="en-US" altLang="zh-CN" sz="900">
                <a:solidFill>
                  <a:srgbClr val="000000"/>
                </a:solidFill>
                <a:ea typeface="SimSun" pitchFamily="2" charset="-122"/>
                <a:cs typeface="Times New Roman" pitchFamily="18" charset="0"/>
                <a:hlinkClick r:id="rId3"/>
              </a:rPr>
              <a:t>http://www.openmobilealliance.org/UseAgreement.html</a:t>
            </a:r>
            <a:r>
              <a:rPr lang="en-US" altLang="zh-CN" sz="900">
                <a:solidFill>
                  <a:srgbClr val="000000"/>
                </a:solidFill>
                <a:ea typeface="SimSun" pitchFamily="2" charset="-122"/>
                <a:cs typeface="Times New Roman" pitchFamily="18" charset="0"/>
              </a:rPr>
              <a:t>) AND IF YOU HAVE NOT AGREED TO THE TERMS OF THE USE AGREEMENT, YOU DO NOT HAVE THE RIGHT TO USE, COPY OR DISTRIBUTE THIS DOCUMENT.</a:t>
            </a:r>
          </a:p>
          <a:p>
            <a:pPr eaLnBrk="0" fontAlgn="base" hangingPunct="0">
              <a:lnSpc>
                <a:spcPct val="90000"/>
              </a:lnSpc>
              <a:spcBef>
                <a:spcPct val="35000"/>
              </a:spcBef>
              <a:spcAft>
                <a:spcPct val="0"/>
              </a:spcAft>
            </a:pPr>
            <a:r>
              <a:rPr lang="en-US" altLang="zh-CN" sz="900">
                <a:solidFill>
                  <a:srgbClr val="000000"/>
                </a:solidFill>
                <a:ea typeface="SimSun" pitchFamily="2" charset="-122"/>
                <a:cs typeface="Times New Roman" pitchFamily="18" charset="0"/>
              </a:rPr>
              <a:t>THIS DOCUMENT IS PROVIDED ON AN "AS IS" "AS AVAILABLE" AND "WITH ALL FAULTS" BASIS.</a:t>
            </a:r>
          </a:p>
        </p:txBody>
      </p:sp>
      <p:sp>
        <p:nvSpPr>
          <p:cNvPr id="2055" name="Text Box 59"/>
          <p:cNvSpPr txBox="1">
            <a:spLocks noChangeArrowheads="1"/>
          </p:cNvSpPr>
          <p:nvPr/>
        </p:nvSpPr>
        <p:spPr bwMode="auto">
          <a:xfrm>
            <a:off x="223251" y="4185488"/>
            <a:ext cx="8706800" cy="886532"/>
          </a:xfrm>
          <a:prstGeom prst="rect">
            <a:avLst/>
          </a:prstGeom>
          <a:solidFill>
            <a:srgbClr val="FFFF99"/>
          </a:solidFill>
          <a:ln w="6350">
            <a:solidFill>
              <a:schemeClr val="tx1"/>
            </a:solidFill>
            <a:miter lim="800000"/>
            <a:headEnd/>
            <a:tailEnd/>
          </a:ln>
        </p:spPr>
        <p:txBody>
          <a:bodyPr lIns="89285" tIns="44644" rIns="89285" bIns="44644">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eaLnBrk="0" fontAlgn="base" hangingPunct="0">
              <a:lnSpc>
                <a:spcPct val="90000"/>
              </a:lnSpc>
              <a:spcBef>
                <a:spcPct val="35000"/>
              </a:spcBef>
              <a:spcAft>
                <a:spcPct val="0"/>
              </a:spcAft>
            </a:pPr>
            <a:r>
              <a:rPr lang="en-US" altLang="zh-CN" sz="900" b="1">
                <a:solidFill>
                  <a:srgbClr val="000000"/>
                </a:solidFill>
                <a:ea typeface="SimSun" pitchFamily="2" charset="-122"/>
                <a:cs typeface="Times New Roman" pitchFamily="18" charset="0"/>
              </a:rPr>
              <a:t>Intellectual Property Rights</a:t>
            </a:r>
          </a:p>
          <a:p>
            <a:pPr eaLnBrk="0" fontAlgn="base" hangingPunct="0">
              <a:lnSpc>
                <a:spcPct val="90000"/>
              </a:lnSpc>
              <a:spcBef>
                <a:spcPct val="35000"/>
              </a:spcBef>
              <a:spcAft>
                <a:spcPct val="0"/>
              </a:spcAft>
            </a:pPr>
            <a:r>
              <a:rPr lang="en-US" altLang="zh-CN" sz="900">
                <a:solidFill>
                  <a:srgbClr val="000000"/>
                </a:solidFill>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8" name="Text Box 29"/>
          <p:cNvSpPr txBox="1">
            <a:spLocks noChangeArrowheads="1"/>
          </p:cNvSpPr>
          <p:nvPr/>
        </p:nvSpPr>
        <p:spPr bwMode="auto">
          <a:xfrm>
            <a:off x="2743200" y="2284624"/>
            <a:ext cx="287338" cy="261938"/>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eaLnBrk="0" hangingPunct="0">
              <a:defRPr sz="2400">
                <a:solidFill>
                  <a:schemeClr val="tx1"/>
                </a:solidFill>
                <a:latin typeface="Arial" charset="0"/>
                <a:cs typeface="Arial" charset="0"/>
              </a:defRPr>
            </a:lvl1pPr>
            <a:lvl2pPr marL="742950" indent="-285750" defTabSz="762000" eaLnBrk="0" hangingPunct="0">
              <a:defRPr sz="2400">
                <a:solidFill>
                  <a:schemeClr val="tx1"/>
                </a:solidFill>
                <a:latin typeface="Arial" charset="0"/>
                <a:cs typeface="Arial" charset="0"/>
              </a:defRPr>
            </a:lvl2pPr>
            <a:lvl3pPr marL="1143000" indent="-228600" defTabSz="762000" eaLnBrk="0" hangingPunct="0">
              <a:defRPr sz="2400">
                <a:solidFill>
                  <a:schemeClr val="tx1"/>
                </a:solidFill>
                <a:latin typeface="Arial" charset="0"/>
                <a:cs typeface="Arial" charset="0"/>
              </a:defRPr>
            </a:lvl3pPr>
            <a:lvl4pPr marL="1600200" indent="-228600" defTabSz="762000" eaLnBrk="0" hangingPunct="0">
              <a:defRPr sz="2400">
                <a:solidFill>
                  <a:schemeClr val="tx1"/>
                </a:solidFill>
                <a:latin typeface="Arial" charset="0"/>
                <a:cs typeface="Arial" charset="0"/>
              </a:defRPr>
            </a:lvl4pPr>
            <a:lvl5pPr marL="2057400" indent="-228600" defTabSz="762000" eaLnBrk="0" hangingPunct="0">
              <a:defRPr sz="2400">
                <a:solidFill>
                  <a:schemeClr val="tx1"/>
                </a:solidFill>
                <a:latin typeface="Arial" charset="0"/>
                <a:cs typeface="Arial" charset="0"/>
              </a:defRPr>
            </a:lvl5pPr>
            <a:lvl6pPr marL="2514600" indent="-228600" defTabSz="762000" eaLnBrk="0" fontAlgn="base" hangingPunct="0">
              <a:spcBef>
                <a:spcPct val="0"/>
              </a:spcBef>
              <a:spcAft>
                <a:spcPct val="0"/>
              </a:spcAft>
              <a:defRPr sz="2400">
                <a:solidFill>
                  <a:schemeClr val="tx1"/>
                </a:solidFill>
                <a:latin typeface="Arial" charset="0"/>
                <a:cs typeface="Arial" charset="0"/>
              </a:defRPr>
            </a:lvl6pPr>
            <a:lvl7pPr marL="2971800" indent="-228600" defTabSz="762000" eaLnBrk="0" fontAlgn="base" hangingPunct="0">
              <a:spcBef>
                <a:spcPct val="0"/>
              </a:spcBef>
              <a:spcAft>
                <a:spcPct val="0"/>
              </a:spcAft>
              <a:defRPr sz="2400">
                <a:solidFill>
                  <a:schemeClr val="tx1"/>
                </a:solidFill>
                <a:latin typeface="Arial" charset="0"/>
                <a:cs typeface="Arial" charset="0"/>
              </a:defRPr>
            </a:lvl7pPr>
            <a:lvl8pPr marL="3429000" indent="-228600" defTabSz="762000" eaLnBrk="0" fontAlgn="base" hangingPunct="0">
              <a:spcBef>
                <a:spcPct val="0"/>
              </a:spcBef>
              <a:spcAft>
                <a:spcPct val="0"/>
              </a:spcAft>
              <a:defRPr sz="2400">
                <a:solidFill>
                  <a:schemeClr val="tx1"/>
                </a:solidFill>
                <a:latin typeface="Arial" charset="0"/>
                <a:cs typeface="Arial" charset="0"/>
              </a:defRPr>
            </a:lvl8pPr>
            <a:lvl9pPr marL="3886200" indent="-228600" defTabSz="762000" eaLnBrk="0" fontAlgn="base" hangingPunct="0">
              <a:spcBef>
                <a:spcPct val="0"/>
              </a:spcBef>
              <a:spcAft>
                <a:spcPct val="0"/>
              </a:spcAft>
              <a:defRPr sz="2400">
                <a:solidFill>
                  <a:schemeClr val="tx1"/>
                </a:solidFill>
                <a:latin typeface="Arial" charset="0"/>
                <a:cs typeface="Arial" charset="0"/>
              </a:defRPr>
            </a:lvl9pPr>
          </a:lstStyle>
          <a:p>
            <a:pPr algn="ctr">
              <a:lnSpc>
                <a:spcPct val="90000"/>
              </a:lnSpc>
              <a:spcBef>
                <a:spcPct val="50000"/>
              </a:spcBef>
            </a:pPr>
            <a:r>
              <a:rPr lang="en-US" sz="1800" b="1">
                <a:solidFill>
                  <a:srgbClr val="800000"/>
                </a:solidFill>
                <a:latin typeface="Tahoma" pitchFamily="34" charset="0"/>
              </a:rPr>
              <a:t>X</a:t>
            </a:r>
          </a:p>
        </p:txBody>
      </p:sp>
    </p:spTree>
    <p:extLst>
      <p:ext uri="{BB962C8B-B14F-4D97-AF65-F5344CB8AC3E}">
        <p14:creationId xmlns:p14="http://schemas.microsoft.com/office/powerpoint/2010/main" val="20717849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blog.openviewpartners.com/files/nokia_100_and_apple_iphone_5.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0" y="0"/>
            <a:ext cx="9144000" cy="515276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bwMode="auto">
          <a:xfrm>
            <a:off x="-4229" y="0"/>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6" name="TextBox 5"/>
          <p:cNvSpPr txBox="1"/>
          <p:nvPr/>
        </p:nvSpPr>
        <p:spPr>
          <a:xfrm>
            <a:off x="908058" y="1713053"/>
            <a:ext cx="7338884" cy="1717393"/>
          </a:xfrm>
          <a:prstGeom prst="rect">
            <a:avLst/>
          </a:prstGeom>
          <a:noFill/>
        </p:spPr>
        <p:txBody>
          <a:bodyPr wrap="square" rtlCol="0">
            <a:spAutoFit/>
          </a:bodyPr>
          <a:lstStyle/>
          <a:p>
            <a:pPr algn="ctr"/>
            <a:r>
              <a:rPr lang="en-US" sz="4800" dirty="0" smtClean="0">
                <a:solidFill>
                  <a:schemeClr val="bg1"/>
                </a:solidFill>
                <a:latin typeface="Calibri Light" panose="020F0302020204030204" pitchFamily="34" charset="0"/>
              </a:rPr>
              <a:t>but this is the world today…</a:t>
            </a:r>
          </a:p>
          <a:p>
            <a:pPr algn="ctr"/>
            <a:r>
              <a:rPr lang="en-US" sz="4800" dirty="0" smtClean="0">
                <a:solidFill>
                  <a:schemeClr val="bg1"/>
                </a:solidFill>
                <a:latin typeface="Calibri Light" panose="020F0302020204030204" pitchFamily="34" charset="0"/>
              </a:rPr>
              <a:t>tomorrow will be different.</a:t>
            </a:r>
            <a:endParaRPr lang="en-US" sz="48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36716679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500"/>
                                  </p:stCondLst>
                                  <p:iterate type="lt">
                                    <p:tmAbs val="50"/>
                                  </p:iterate>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102291" y="150312"/>
            <a:ext cx="7172834" cy="4805799"/>
          </a:xfrm>
        </p:spPr>
      </p:pic>
    </p:spTree>
    <p:extLst>
      <p:ext uri="{BB962C8B-B14F-4D97-AF65-F5344CB8AC3E}">
        <p14:creationId xmlns:p14="http://schemas.microsoft.com/office/powerpoint/2010/main" val="206428578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7" name="Rectangle 6"/>
          <p:cNvSpPr/>
          <p:nvPr/>
        </p:nvSpPr>
        <p:spPr bwMode="auto">
          <a:xfrm>
            <a:off x="-4229" y="0"/>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6" name="TextBox 5"/>
          <p:cNvSpPr txBox="1"/>
          <p:nvPr/>
        </p:nvSpPr>
        <p:spPr>
          <a:xfrm>
            <a:off x="71610" y="1713053"/>
            <a:ext cx="9000780" cy="1717393"/>
          </a:xfrm>
          <a:prstGeom prst="rect">
            <a:avLst/>
          </a:prstGeom>
          <a:noFill/>
        </p:spPr>
        <p:txBody>
          <a:bodyPr wrap="square" rtlCol="0">
            <a:spAutoFit/>
          </a:bodyPr>
          <a:lstStyle/>
          <a:p>
            <a:pPr algn="ctr"/>
            <a:r>
              <a:rPr lang="en-US" sz="4800" dirty="0">
                <a:solidFill>
                  <a:schemeClr val="bg1"/>
                </a:solidFill>
                <a:latin typeface="Calibri Light" panose="020F0302020204030204" pitchFamily="34" charset="0"/>
              </a:rPr>
              <a:t>o</a:t>
            </a:r>
            <a:r>
              <a:rPr lang="en-US" sz="4800" dirty="0" smtClean="0">
                <a:solidFill>
                  <a:schemeClr val="bg1"/>
                </a:solidFill>
                <a:latin typeface="Calibri Light" panose="020F0302020204030204" pitchFamily="34" charset="0"/>
              </a:rPr>
              <a:t>ur focus…“</a:t>
            </a:r>
            <a:r>
              <a:rPr lang="en-US" sz="4800" dirty="0" err="1" smtClean="0">
                <a:solidFill>
                  <a:schemeClr val="bg1"/>
                </a:solidFill>
                <a:latin typeface="Calibri Light" panose="020F0302020204030204" pitchFamily="34" charset="0"/>
              </a:rPr>
              <a:t>omni</a:t>
            </a:r>
            <a:r>
              <a:rPr lang="en-US" sz="4800" dirty="0" smtClean="0">
                <a:solidFill>
                  <a:schemeClr val="bg1"/>
                </a:solidFill>
                <a:latin typeface="Calibri Light" panose="020F0302020204030204" pitchFamily="34" charset="0"/>
              </a:rPr>
              <a:t>-channel”… </a:t>
            </a:r>
          </a:p>
          <a:p>
            <a:pPr algn="ctr"/>
            <a:r>
              <a:rPr lang="en-US" sz="4800" dirty="0" smtClean="0">
                <a:solidFill>
                  <a:schemeClr val="bg1"/>
                </a:solidFill>
                <a:latin typeface="Calibri Light" panose="020F0302020204030204" pitchFamily="34" charset="0"/>
              </a:rPr>
              <a:t>delivering the seamless experience</a:t>
            </a:r>
          </a:p>
        </p:txBody>
      </p:sp>
    </p:spTree>
    <p:extLst>
      <p:ext uri="{BB962C8B-B14F-4D97-AF65-F5344CB8AC3E}">
        <p14:creationId xmlns:p14="http://schemas.microsoft.com/office/powerpoint/2010/main" val="42665163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0"/>
            <a:ext cx="9144001" cy="5143500"/>
          </a:xfrm>
          <a:prstGeom prst="rect">
            <a:avLst/>
          </a:prstGeom>
        </p:spPr>
      </p:pic>
      <p:sp>
        <p:nvSpPr>
          <p:cNvPr id="7" name="Rectangle 6"/>
          <p:cNvSpPr/>
          <p:nvPr/>
        </p:nvSpPr>
        <p:spPr bwMode="auto">
          <a:xfrm>
            <a:off x="-4229" y="0"/>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6" name="TextBox 5"/>
          <p:cNvSpPr txBox="1"/>
          <p:nvPr/>
        </p:nvSpPr>
        <p:spPr>
          <a:xfrm>
            <a:off x="816011" y="1417588"/>
            <a:ext cx="7511977" cy="2308324"/>
          </a:xfrm>
          <a:prstGeom prst="rect">
            <a:avLst/>
          </a:prstGeom>
          <a:noFill/>
        </p:spPr>
        <p:txBody>
          <a:bodyPr wrap="square" rtlCol="0">
            <a:spAutoFit/>
          </a:bodyPr>
          <a:lstStyle/>
          <a:p>
            <a:pPr algn="ctr"/>
            <a:r>
              <a:rPr lang="en-US" sz="4800" dirty="0" smtClean="0">
                <a:solidFill>
                  <a:schemeClr val="bg1"/>
                </a:solidFill>
                <a:latin typeface="Calibri Light" panose="020F0302020204030204" pitchFamily="34" charset="0"/>
              </a:rPr>
              <a:t>processes, technologies, and solutions need to work across traditional silos</a:t>
            </a:r>
            <a:endParaRPr lang="en-US" sz="48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32254328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48516" y="0"/>
            <a:ext cx="6046967" cy="5143500"/>
          </a:xfrm>
          <a:prstGeom prst="rect">
            <a:avLst/>
          </a:prstGeom>
        </p:spPr>
      </p:pic>
      <p:sp>
        <p:nvSpPr>
          <p:cNvPr id="7" name="Rectangle 6"/>
          <p:cNvSpPr/>
          <p:nvPr/>
        </p:nvSpPr>
        <p:spPr bwMode="auto">
          <a:xfrm>
            <a:off x="-4229" y="0"/>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4" name="TextBox 3"/>
          <p:cNvSpPr txBox="1"/>
          <p:nvPr/>
        </p:nvSpPr>
        <p:spPr>
          <a:xfrm>
            <a:off x="816009" y="2731984"/>
            <a:ext cx="7511977" cy="830997"/>
          </a:xfrm>
          <a:prstGeom prst="rect">
            <a:avLst/>
          </a:prstGeom>
          <a:noFill/>
        </p:spPr>
        <p:txBody>
          <a:bodyPr wrap="square" rtlCol="0">
            <a:spAutoFit/>
          </a:bodyPr>
          <a:lstStyle/>
          <a:p>
            <a:pPr algn="ctr"/>
            <a:r>
              <a:rPr lang="en-US" sz="4800" dirty="0" smtClean="0">
                <a:solidFill>
                  <a:schemeClr val="bg1"/>
                </a:solidFill>
                <a:latin typeface="Calibri Light" panose="020F0302020204030204" pitchFamily="34" charset="0"/>
              </a:rPr>
              <a:t>of GS1.</a:t>
            </a:r>
            <a:endParaRPr lang="en-US" sz="4800" dirty="0">
              <a:solidFill>
                <a:schemeClr val="bg1"/>
              </a:solidFill>
              <a:latin typeface="Calibri Light" panose="020F0302020204030204" pitchFamily="34" charset="0"/>
            </a:endParaRPr>
          </a:p>
        </p:txBody>
      </p:sp>
      <p:sp>
        <p:nvSpPr>
          <p:cNvPr id="6" name="TextBox 5"/>
          <p:cNvSpPr txBox="1"/>
          <p:nvPr/>
        </p:nvSpPr>
        <p:spPr>
          <a:xfrm>
            <a:off x="816009" y="1642569"/>
            <a:ext cx="7511977" cy="830997"/>
          </a:xfrm>
          <a:prstGeom prst="rect">
            <a:avLst/>
          </a:prstGeom>
          <a:noFill/>
        </p:spPr>
        <p:txBody>
          <a:bodyPr wrap="square" rtlCol="0">
            <a:spAutoFit/>
          </a:bodyPr>
          <a:lstStyle/>
          <a:p>
            <a:pPr algn="ctr"/>
            <a:r>
              <a:rPr lang="en-US" sz="4800" dirty="0" smtClean="0">
                <a:solidFill>
                  <a:schemeClr val="bg1"/>
                </a:solidFill>
                <a:latin typeface="Calibri Light" panose="020F0302020204030204" pitchFamily="34" charset="0"/>
              </a:rPr>
              <a:t>this is the future…</a:t>
            </a:r>
            <a:endParaRPr lang="en-US" sz="48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8012091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48516" y="0"/>
            <a:ext cx="6046967" cy="5143500"/>
          </a:xfrm>
          <a:prstGeom prst="rect">
            <a:avLst/>
          </a:prstGeom>
        </p:spPr>
      </p:pic>
      <p:sp>
        <p:nvSpPr>
          <p:cNvPr id="7" name="Rectangle 6"/>
          <p:cNvSpPr/>
          <p:nvPr/>
        </p:nvSpPr>
        <p:spPr bwMode="auto">
          <a:xfrm>
            <a:off x="-4229" y="0"/>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6" name="TextBox 5"/>
          <p:cNvSpPr txBox="1"/>
          <p:nvPr/>
        </p:nvSpPr>
        <p:spPr>
          <a:xfrm>
            <a:off x="816010" y="1048256"/>
            <a:ext cx="7511977" cy="3046988"/>
          </a:xfrm>
          <a:prstGeom prst="rect">
            <a:avLst/>
          </a:prstGeom>
          <a:noFill/>
        </p:spPr>
        <p:txBody>
          <a:bodyPr wrap="square" rtlCol="0">
            <a:spAutoFit/>
          </a:bodyPr>
          <a:lstStyle/>
          <a:p>
            <a:pPr algn="ctr"/>
            <a:r>
              <a:rPr lang="en-US" sz="4800" dirty="0">
                <a:solidFill>
                  <a:schemeClr val="bg1"/>
                </a:solidFill>
                <a:latin typeface="Calibri Light" panose="020F0302020204030204" pitchFamily="34" charset="0"/>
              </a:rPr>
              <a:t>m</a:t>
            </a:r>
            <a:r>
              <a:rPr lang="en-US" sz="4800" dirty="0" smtClean="0">
                <a:solidFill>
                  <a:schemeClr val="bg1"/>
                </a:solidFill>
                <a:latin typeface="Calibri Light" panose="020F0302020204030204" pitchFamily="34" charset="0"/>
              </a:rPr>
              <a:t>aking the GS1 System as important in the digital world as it is today across traditional supply chains</a:t>
            </a:r>
            <a:endParaRPr lang="en-US" sz="48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32042895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48516" y="0"/>
            <a:ext cx="6046967" cy="5143500"/>
          </a:xfrm>
          <a:prstGeom prst="rect">
            <a:avLst/>
          </a:prstGeom>
        </p:spPr>
      </p:pic>
      <p:sp>
        <p:nvSpPr>
          <p:cNvPr id="7" name="Rectangle 6"/>
          <p:cNvSpPr/>
          <p:nvPr/>
        </p:nvSpPr>
        <p:spPr bwMode="auto">
          <a:xfrm>
            <a:off x="-4229" y="0"/>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6" name="TextBox 5"/>
          <p:cNvSpPr txBox="1"/>
          <p:nvPr/>
        </p:nvSpPr>
        <p:spPr>
          <a:xfrm>
            <a:off x="816010" y="2156251"/>
            <a:ext cx="7511977" cy="830997"/>
          </a:xfrm>
          <a:prstGeom prst="rect">
            <a:avLst/>
          </a:prstGeom>
          <a:noFill/>
        </p:spPr>
        <p:txBody>
          <a:bodyPr wrap="square" rtlCol="0">
            <a:spAutoFit/>
          </a:bodyPr>
          <a:lstStyle/>
          <a:p>
            <a:pPr algn="ctr"/>
            <a:r>
              <a:rPr lang="en-US" sz="4800" dirty="0" smtClean="0">
                <a:solidFill>
                  <a:schemeClr val="bg1"/>
                </a:solidFill>
                <a:latin typeface="Calibri Light" panose="020F0302020204030204" pitchFamily="34" charset="0"/>
              </a:rPr>
              <a:t>it’s a mobile world.</a:t>
            </a:r>
            <a:endParaRPr lang="en-US" sz="48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539864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221820" cy="5143500"/>
          </a:xfrm>
          <a:prstGeom prst="rect">
            <a:avLst/>
          </a:prstGeom>
        </p:spPr>
      </p:pic>
      <p:sp>
        <p:nvSpPr>
          <p:cNvPr id="7" name="Rectangle 6"/>
          <p:cNvSpPr/>
          <p:nvPr/>
        </p:nvSpPr>
        <p:spPr bwMode="auto">
          <a:xfrm>
            <a:off x="-4229" y="0"/>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6" name="TextBox 5"/>
          <p:cNvSpPr txBox="1"/>
          <p:nvPr/>
        </p:nvSpPr>
        <p:spPr>
          <a:xfrm>
            <a:off x="939353" y="1417588"/>
            <a:ext cx="7338884" cy="2308324"/>
          </a:xfrm>
          <a:prstGeom prst="rect">
            <a:avLst/>
          </a:prstGeom>
          <a:noFill/>
        </p:spPr>
        <p:txBody>
          <a:bodyPr wrap="square" rtlCol="0">
            <a:spAutoFit/>
          </a:bodyPr>
          <a:lstStyle/>
          <a:p>
            <a:pPr algn="ctr"/>
            <a:r>
              <a:rPr lang="en-US" sz="4800" dirty="0">
                <a:solidFill>
                  <a:schemeClr val="bg1"/>
                </a:solidFill>
                <a:latin typeface="Calibri Light" panose="020F0302020204030204" pitchFamily="34" charset="0"/>
              </a:rPr>
              <a:t>t</a:t>
            </a:r>
            <a:r>
              <a:rPr lang="en-US" sz="4800" dirty="0" smtClean="0">
                <a:solidFill>
                  <a:schemeClr val="bg1"/>
                </a:solidFill>
                <a:latin typeface="Calibri Light" panose="020F0302020204030204" pitchFamily="34" charset="0"/>
              </a:rPr>
              <a:t>he opportunities for OMA Member Companies to be a critical part of this future…</a:t>
            </a:r>
            <a:endParaRPr lang="en-US" sz="48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8512573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500"/>
                                  </p:stCondLst>
                                  <p:iterate type="lt">
                                    <p:tmAbs val="50"/>
                                  </p:iterate>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7" name="Rectangle 6"/>
          <p:cNvSpPr/>
          <p:nvPr/>
        </p:nvSpPr>
        <p:spPr bwMode="auto">
          <a:xfrm>
            <a:off x="-4229" y="0"/>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6" name="TextBox 5"/>
          <p:cNvSpPr txBox="1"/>
          <p:nvPr/>
        </p:nvSpPr>
        <p:spPr>
          <a:xfrm>
            <a:off x="816011" y="531191"/>
            <a:ext cx="7511977" cy="4081117"/>
          </a:xfrm>
          <a:prstGeom prst="rect">
            <a:avLst/>
          </a:prstGeom>
          <a:noFill/>
        </p:spPr>
        <p:txBody>
          <a:bodyPr wrap="square" rtlCol="0">
            <a:spAutoFit/>
          </a:bodyPr>
          <a:lstStyle/>
          <a:p>
            <a:pPr algn="ctr"/>
            <a:r>
              <a:rPr lang="en-US" sz="4800" dirty="0">
                <a:solidFill>
                  <a:schemeClr val="bg1"/>
                </a:solidFill>
                <a:latin typeface="Calibri Light" panose="020F0302020204030204" pitchFamily="34" charset="0"/>
              </a:rPr>
              <a:t>b</a:t>
            </a:r>
            <a:r>
              <a:rPr lang="en-US" sz="4800" dirty="0" smtClean="0">
                <a:solidFill>
                  <a:schemeClr val="bg1"/>
                </a:solidFill>
                <a:latin typeface="Calibri Light" panose="020F0302020204030204" pitchFamily="34" charset="0"/>
              </a:rPr>
              <a:t>e the devices that capture the content of the worlds barcodes:</a:t>
            </a:r>
          </a:p>
          <a:p>
            <a:pPr algn="ctr"/>
            <a:endParaRPr lang="en-US" sz="4800" dirty="0">
              <a:solidFill>
                <a:schemeClr val="bg1"/>
              </a:solidFill>
              <a:latin typeface="Calibri Light" panose="020F0302020204030204" pitchFamily="34" charset="0"/>
            </a:endParaRPr>
          </a:p>
          <a:p>
            <a:pPr algn="ctr"/>
            <a:r>
              <a:rPr lang="en-US" sz="4800" dirty="0" smtClean="0">
                <a:solidFill>
                  <a:schemeClr val="bg1"/>
                </a:solidFill>
                <a:latin typeface="Calibri Light" panose="020F0302020204030204" pitchFamily="34" charset="0"/>
              </a:rPr>
              <a:t>Imagine the possibilities…</a:t>
            </a:r>
          </a:p>
        </p:txBody>
      </p:sp>
    </p:spTree>
    <p:extLst>
      <p:ext uri="{BB962C8B-B14F-4D97-AF65-F5344CB8AC3E}">
        <p14:creationId xmlns:p14="http://schemas.microsoft.com/office/powerpoint/2010/main" val="31275023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7" name="Rectangle 6"/>
          <p:cNvSpPr/>
          <p:nvPr/>
        </p:nvSpPr>
        <p:spPr bwMode="auto">
          <a:xfrm>
            <a:off x="-4229" y="0"/>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6" name="TextBox 5"/>
          <p:cNvSpPr txBox="1"/>
          <p:nvPr/>
        </p:nvSpPr>
        <p:spPr>
          <a:xfrm>
            <a:off x="816011" y="1269855"/>
            <a:ext cx="7511977" cy="2603790"/>
          </a:xfrm>
          <a:prstGeom prst="rect">
            <a:avLst/>
          </a:prstGeom>
          <a:noFill/>
        </p:spPr>
        <p:txBody>
          <a:bodyPr wrap="square" rtlCol="0">
            <a:spAutoFit/>
          </a:bodyPr>
          <a:lstStyle/>
          <a:p>
            <a:pPr algn="ctr"/>
            <a:r>
              <a:rPr lang="en-US" sz="4800" dirty="0">
                <a:solidFill>
                  <a:schemeClr val="bg1"/>
                </a:solidFill>
                <a:latin typeface="Calibri Light" panose="020F0302020204030204" pitchFamily="34" charset="0"/>
              </a:rPr>
              <a:t>y</a:t>
            </a:r>
            <a:r>
              <a:rPr lang="en-US" sz="4800" dirty="0" smtClean="0">
                <a:solidFill>
                  <a:schemeClr val="bg1"/>
                </a:solidFill>
                <a:latin typeface="Calibri Light" panose="020F0302020204030204" pitchFamily="34" charset="0"/>
              </a:rPr>
              <a:t>es, increase data traffic…</a:t>
            </a:r>
          </a:p>
          <a:p>
            <a:pPr algn="ctr"/>
            <a:endParaRPr lang="en-US" sz="4800" dirty="0">
              <a:solidFill>
                <a:schemeClr val="bg1"/>
              </a:solidFill>
              <a:latin typeface="Calibri Light" panose="020F0302020204030204" pitchFamily="34" charset="0"/>
            </a:endParaRPr>
          </a:p>
          <a:p>
            <a:pPr algn="ctr"/>
            <a:r>
              <a:rPr lang="en-US" sz="4800" dirty="0">
                <a:solidFill>
                  <a:schemeClr val="bg1"/>
                </a:solidFill>
                <a:latin typeface="Calibri Light" panose="020F0302020204030204" pitchFamily="34" charset="0"/>
              </a:rPr>
              <a:t>b</a:t>
            </a:r>
            <a:r>
              <a:rPr lang="en-US" sz="4800" dirty="0" smtClean="0">
                <a:solidFill>
                  <a:schemeClr val="bg1"/>
                </a:solidFill>
                <a:latin typeface="Calibri Light" panose="020F0302020204030204" pitchFamily="34" charset="0"/>
              </a:rPr>
              <a:t>ut that’s just the beginning…</a:t>
            </a:r>
          </a:p>
        </p:txBody>
      </p:sp>
    </p:spTree>
    <p:extLst>
      <p:ext uri="{BB962C8B-B14F-4D97-AF65-F5344CB8AC3E}">
        <p14:creationId xmlns:p14="http://schemas.microsoft.com/office/powerpoint/2010/main" val="95476097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934" y="1"/>
            <a:ext cx="9144000" cy="5143500"/>
          </a:xfrm>
          <a:prstGeom prst="rect">
            <a:avLst/>
          </a:prstGeom>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231934" cy="5143500"/>
          </a:xfrm>
          <a:prstGeom prst="rect">
            <a:avLst/>
          </a:prstGeom>
        </p:spPr>
      </p:pic>
    </p:spTree>
    <p:extLst>
      <p:ext uri="{BB962C8B-B14F-4D97-AF65-F5344CB8AC3E}">
        <p14:creationId xmlns:p14="http://schemas.microsoft.com/office/powerpoint/2010/main" val="14161099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blog.utest.com/wp-content/uploads/2013/12/Pile-of-smart-phones-00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0" y="-1"/>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6" name="TextBox 5"/>
          <p:cNvSpPr txBox="1"/>
          <p:nvPr/>
        </p:nvSpPr>
        <p:spPr>
          <a:xfrm>
            <a:off x="816011" y="531191"/>
            <a:ext cx="7511977" cy="4081117"/>
          </a:xfrm>
          <a:prstGeom prst="rect">
            <a:avLst/>
          </a:prstGeom>
          <a:noFill/>
        </p:spPr>
        <p:txBody>
          <a:bodyPr wrap="square" rtlCol="0">
            <a:spAutoFit/>
          </a:bodyPr>
          <a:lstStyle/>
          <a:p>
            <a:pPr algn="ctr"/>
            <a:r>
              <a:rPr lang="en-US" sz="4800" dirty="0">
                <a:solidFill>
                  <a:schemeClr val="bg1"/>
                </a:solidFill>
                <a:latin typeface="Calibri Light" panose="020F0302020204030204" pitchFamily="34" charset="0"/>
              </a:rPr>
              <a:t>b</a:t>
            </a:r>
            <a:r>
              <a:rPr lang="en-US" sz="4800" dirty="0" smtClean="0">
                <a:solidFill>
                  <a:schemeClr val="bg1"/>
                </a:solidFill>
                <a:latin typeface="Calibri Light" panose="020F0302020204030204" pitchFamily="34" charset="0"/>
              </a:rPr>
              <a:t>ridge the B2B – B2C divide…</a:t>
            </a:r>
          </a:p>
          <a:p>
            <a:pPr algn="ctr"/>
            <a:endParaRPr lang="en-US" sz="4800" dirty="0" smtClean="0">
              <a:solidFill>
                <a:schemeClr val="bg1"/>
              </a:solidFill>
              <a:latin typeface="Calibri Light" panose="020F0302020204030204" pitchFamily="34" charset="0"/>
            </a:endParaRPr>
          </a:p>
          <a:p>
            <a:pPr algn="ctr"/>
            <a:r>
              <a:rPr lang="en-US" sz="4800" dirty="0" smtClean="0">
                <a:solidFill>
                  <a:schemeClr val="bg1"/>
                </a:solidFill>
                <a:latin typeface="Calibri Light" panose="020F0302020204030204" pitchFamily="34" charset="0"/>
              </a:rPr>
              <a:t>69% of consumers expect store associates to carry a mobile device.</a:t>
            </a:r>
          </a:p>
        </p:txBody>
      </p:sp>
    </p:spTree>
    <p:extLst>
      <p:ext uri="{BB962C8B-B14F-4D97-AF65-F5344CB8AC3E}">
        <p14:creationId xmlns:p14="http://schemas.microsoft.com/office/powerpoint/2010/main" val="173444009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9421" y="-12183"/>
            <a:ext cx="9134579" cy="5149526"/>
          </a:xfrm>
          <a:prstGeom prst="rect">
            <a:avLst/>
          </a:prstGeom>
        </p:spPr>
      </p:pic>
      <p:sp>
        <p:nvSpPr>
          <p:cNvPr id="7" name="Rectangle 6"/>
          <p:cNvSpPr/>
          <p:nvPr/>
        </p:nvSpPr>
        <p:spPr bwMode="auto">
          <a:xfrm>
            <a:off x="0" y="-12183"/>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6" name="TextBox 5"/>
          <p:cNvSpPr txBox="1"/>
          <p:nvPr/>
        </p:nvSpPr>
        <p:spPr>
          <a:xfrm>
            <a:off x="816011" y="2156251"/>
            <a:ext cx="7511977" cy="830997"/>
          </a:xfrm>
          <a:prstGeom prst="rect">
            <a:avLst/>
          </a:prstGeom>
          <a:noFill/>
        </p:spPr>
        <p:txBody>
          <a:bodyPr wrap="square" rtlCol="0">
            <a:spAutoFit/>
          </a:bodyPr>
          <a:lstStyle/>
          <a:p>
            <a:pPr algn="ctr"/>
            <a:r>
              <a:rPr lang="en-US" sz="4800" dirty="0" smtClean="0">
                <a:solidFill>
                  <a:schemeClr val="bg1"/>
                </a:solidFill>
                <a:latin typeface="Calibri Light" panose="020F0302020204030204" pitchFamily="34" charset="0"/>
              </a:rPr>
              <a:t>get social…</a:t>
            </a:r>
            <a:endParaRPr lang="en-US" sz="48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28553079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0"/>
            <a:ext cx="9144001" cy="5143500"/>
          </a:xfrm>
          <a:prstGeom prst="rect">
            <a:avLst/>
          </a:prstGeom>
        </p:spPr>
      </p:pic>
      <p:sp>
        <p:nvSpPr>
          <p:cNvPr id="7" name="Rectangle 6"/>
          <p:cNvSpPr/>
          <p:nvPr/>
        </p:nvSpPr>
        <p:spPr bwMode="auto">
          <a:xfrm>
            <a:off x="-4229" y="0"/>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6" name="TextBox 5"/>
          <p:cNvSpPr txBox="1"/>
          <p:nvPr/>
        </p:nvSpPr>
        <p:spPr>
          <a:xfrm>
            <a:off x="816010" y="1417588"/>
            <a:ext cx="7511977" cy="2308324"/>
          </a:xfrm>
          <a:prstGeom prst="rect">
            <a:avLst/>
          </a:prstGeom>
          <a:noFill/>
        </p:spPr>
        <p:txBody>
          <a:bodyPr wrap="square" rtlCol="0">
            <a:spAutoFit/>
          </a:bodyPr>
          <a:lstStyle/>
          <a:p>
            <a:pPr algn="ctr"/>
            <a:r>
              <a:rPr lang="en-US" sz="4800" dirty="0" smtClean="0">
                <a:solidFill>
                  <a:schemeClr val="bg1"/>
                </a:solidFill>
                <a:latin typeface="Calibri Light" panose="020F0302020204030204" pitchFamily="34" charset="0"/>
              </a:rPr>
              <a:t>we’re already well on our way…the last 9 months have been busy for GS1 and OMA.</a:t>
            </a:r>
            <a:endParaRPr lang="en-US" sz="48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111482158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0"/>
            <a:ext cx="9144000" cy="5143500"/>
          </a:xfrm>
          <a:prstGeom prst="rect">
            <a:avLst/>
          </a:prstGeom>
          <a:solidFill>
            <a:srgbClr val="000000">
              <a:alpha val="84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3" name="Content Placeholder 2"/>
          <p:cNvSpPr>
            <a:spLocks noGrp="1"/>
          </p:cNvSpPr>
          <p:nvPr>
            <p:ph idx="1"/>
          </p:nvPr>
        </p:nvSpPr>
        <p:spPr/>
        <p:txBody>
          <a:bodyPr/>
          <a:lstStyle/>
          <a:p>
            <a:endParaRPr lang="en-US"/>
          </a:p>
        </p:txBody>
      </p:sp>
      <p:graphicFrame>
        <p:nvGraphicFramePr>
          <p:cNvPr id="4" name="Table 3"/>
          <p:cNvGraphicFramePr>
            <a:graphicFrameLocks noGrp="1"/>
          </p:cNvGraphicFramePr>
          <p:nvPr/>
        </p:nvGraphicFramePr>
        <p:xfrm>
          <a:off x="284205" y="800671"/>
          <a:ext cx="8587945" cy="3689920"/>
        </p:xfrm>
        <a:graphic>
          <a:graphicData uri="http://schemas.openxmlformats.org/drawingml/2006/table">
            <a:tbl>
              <a:tblPr>
                <a:tableStyleId>{5C22544A-7EE6-4342-B048-85BDC9FD1C3A}</a:tableStyleId>
              </a:tblPr>
              <a:tblGrid>
                <a:gridCol w="3709867"/>
                <a:gridCol w="2604798"/>
                <a:gridCol w="2273280"/>
              </a:tblGrid>
              <a:tr h="0">
                <a:tc>
                  <a:txBody>
                    <a:bodyPr/>
                    <a:lstStyle/>
                    <a:p>
                      <a:pPr algn="l" rtl="0" fontAlgn="ctr"/>
                      <a:r>
                        <a:rPr lang="en-US" sz="1800" b="1" u="none" strike="noStrike" kern="1200" dirty="0" smtClean="0">
                          <a:solidFill>
                            <a:schemeClr val="dk1"/>
                          </a:solidFill>
                          <a:effectLst/>
                          <a:latin typeface="Calibri" panose="020F0502020204030204" pitchFamily="34" charset="0"/>
                          <a:ea typeface="+mn-ea"/>
                          <a:cs typeface="Calibri" panose="020F0502020204030204" pitchFamily="34" charset="0"/>
                        </a:rPr>
                        <a:t>Member</a:t>
                      </a:r>
                      <a:endParaRPr lang="en-US" sz="1800" b="1" u="none" strike="noStrike" kern="1200" dirty="0">
                        <a:solidFill>
                          <a:schemeClr val="dk1"/>
                        </a:solidFill>
                        <a:effectLst/>
                        <a:latin typeface="Calibri" panose="020F0502020204030204" pitchFamily="34" charset="0"/>
                        <a:ea typeface="+mn-ea"/>
                        <a:cs typeface="Calibri" panose="020F0502020204030204" pitchFamily="34" charset="0"/>
                      </a:endParaRPr>
                    </a:p>
                  </a:txBody>
                  <a:tcPr marL="85729" marR="9525" marT="9520" marB="0" anchor="ctr">
                    <a:solidFill>
                      <a:srgbClr val="FFFF00"/>
                    </a:solidFill>
                  </a:tcPr>
                </a:tc>
                <a:tc>
                  <a:txBody>
                    <a:bodyPr/>
                    <a:lstStyle/>
                    <a:p>
                      <a:pPr algn="l" fontAlgn="b"/>
                      <a:r>
                        <a:rPr lang="en-US" sz="1800" b="1" u="none" strike="noStrike" kern="1200" dirty="0" smtClean="0">
                          <a:solidFill>
                            <a:schemeClr val="dk1"/>
                          </a:solidFill>
                          <a:effectLst/>
                          <a:latin typeface="Calibri" panose="020F0502020204030204" pitchFamily="34" charset="0"/>
                          <a:ea typeface="+mn-ea"/>
                          <a:cs typeface="Calibri" panose="020F0502020204030204" pitchFamily="34" charset="0"/>
                        </a:rPr>
                        <a:t>Status</a:t>
                      </a:r>
                      <a:endParaRPr lang="en-US" sz="1800" b="1" u="none" strike="noStrike" kern="1200" dirty="0">
                        <a:solidFill>
                          <a:schemeClr val="dk1"/>
                        </a:solidFill>
                        <a:effectLst/>
                        <a:latin typeface="Calibri" panose="020F0502020204030204" pitchFamily="34" charset="0"/>
                        <a:ea typeface="+mn-ea"/>
                        <a:cs typeface="Calibri" panose="020F0502020204030204" pitchFamily="34" charset="0"/>
                      </a:endParaRPr>
                    </a:p>
                  </a:txBody>
                  <a:tcPr marL="9525" marR="9525" marT="9520" marB="0" anchor="b">
                    <a:solidFill>
                      <a:srgbClr val="00B0F0"/>
                    </a:solidFill>
                  </a:tcPr>
                </a:tc>
                <a:tc>
                  <a:txBody>
                    <a:bodyPr/>
                    <a:lstStyle/>
                    <a:p>
                      <a:pPr algn="ctr" fontAlgn="b"/>
                      <a:r>
                        <a:rPr lang="en-US" sz="1800" b="1" u="none" strike="noStrike" kern="1200" dirty="0" smtClean="0">
                          <a:solidFill>
                            <a:schemeClr val="bg1"/>
                          </a:solidFill>
                          <a:effectLst/>
                          <a:latin typeface="Calibri" panose="020F0502020204030204" pitchFamily="34" charset="0"/>
                          <a:ea typeface="+mn-ea"/>
                          <a:cs typeface="Calibri" panose="020F0502020204030204" pitchFamily="34" charset="0"/>
                        </a:rPr>
                        <a:t>Comment</a:t>
                      </a:r>
                      <a:endParaRPr lang="en-US" sz="1800" b="1" u="none" strike="noStrike" kern="1200" dirty="0">
                        <a:solidFill>
                          <a:schemeClr val="bg1"/>
                        </a:solidFill>
                        <a:effectLst/>
                        <a:latin typeface="Calibri" panose="020F0502020204030204" pitchFamily="34" charset="0"/>
                        <a:ea typeface="+mn-ea"/>
                        <a:cs typeface="Calibri" panose="020F0502020204030204" pitchFamily="34" charset="0"/>
                      </a:endParaRPr>
                    </a:p>
                  </a:txBody>
                  <a:tcPr marL="9525" marR="9525" marT="9520" marB="0" anchor="b">
                    <a:solidFill>
                      <a:srgbClr val="00B050"/>
                    </a:solidFill>
                  </a:tcPr>
                </a:tc>
              </a:tr>
              <a:tr h="45042">
                <a:tc>
                  <a:txBody>
                    <a:bodyPr/>
                    <a:lstStyle/>
                    <a:p>
                      <a:pPr algn="l" rtl="0" fontAlgn="ctr"/>
                      <a:r>
                        <a:rPr lang="en-US" sz="1800" u="none" strike="noStrike" dirty="0">
                          <a:effectLst/>
                          <a:latin typeface="Calibri" panose="020F0502020204030204" pitchFamily="34" charset="0"/>
                          <a:cs typeface="Calibri" panose="020F0502020204030204" pitchFamily="34" charset="0"/>
                        </a:rPr>
                        <a:t>GS1 Hungary</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85729" marR="9525" marT="9520" marB="0" anchor="ctr">
                    <a:solidFill>
                      <a:srgbClr val="FFFF00"/>
                    </a:solidFill>
                  </a:tcPr>
                </a:tc>
                <a:tc>
                  <a:txBody>
                    <a:bodyPr/>
                    <a:lstStyle/>
                    <a:p>
                      <a:pPr algn="l" fontAlgn="b"/>
                      <a:r>
                        <a:rPr lang="en-US" sz="1800" u="none" strike="noStrike" kern="1200">
                          <a:solidFill>
                            <a:schemeClr val="dk1"/>
                          </a:solidFill>
                          <a:effectLst/>
                          <a:latin typeface="Calibri" panose="020F0502020204030204" pitchFamily="34" charset="0"/>
                          <a:ea typeface="+mn-ea"/>
                          <a:cs typeface="Calibri" panose="020F0502020204030204" pitchFamily="34" charset="0"/>
                        </a:rPr>
                        <a:t>GS1-Explorer</a:t>
                      </a:r>
                    </a:p>
                  </a:txBody>
                  <a:tcPr marL="9525" marR="9525" marT="9520" marB="0" anchor="b">
                    <a:solidFill>
                      <a:srgbClr val="00B0F0"/>
                    </a:solidFill>
                  </a:tcPr>
                </a:tc>
                <a:tc>
                  <a:txBody>
                    <a:bodyPr/>
                    <a:lstStyle/>
                    <a:p>
                      <a:pPr algn="ctr" fontAlgn="b"/>
                      <a:r>
                        <a:rPr lang="en-US" sz="1800" b="1" u="none" strike="noStrike" dirty="0">
                          <a:solidFill>
                            <a:schemeClr val="bg1"/>
                          </a:solidFill>
                          <a:effectLst/>
                          <a:latin typeface="Calibri" panose="020F0502020204030204" pitchFamily="34" charset="0"/>
                          <a:cs typeface="Calibri" panose="020F0502020204030204" pitchFamily="34" charset="0"/>
                        </a:rPr>
                        <a:t>MC</a:t>
                      </a:r>
                      <a:endParaRPr lang="en-US" sz="1800" b="1"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0" marB="0" anchor="b">
                    <a:solidFill>
                      <a:srgbClr val="00B050"/>
                    </a:solidFill>
                  </a:tcPr>
                </a:tc>
              </a:tr>
              <a:tr h="0">
                <a:tc>
                  <a:txBody>
                    <a:bodyPr/>
                    <a:lstStyle/>
                    <a:p>
                      <a:pPr algn="l" rtl="0" fontAlgn="ctr"/>
                      <a:r>
                        <a:rPr lang="en-US" sz="1800" u="none" strike="noStrike" dirty="0" err="1">
                          <a:effectLst/>
                          <a:latin typeface="Calibri" panose="020F0502020204030204" pitchFamily="34" charset="0"/>
                          <a:cs typeface="Calibri" panose="020F0502020204030204" pitchFamily="34" charset="0"/>
                        </a:rPr>
                        <a:t>Saphety</a:t>
                      </a:r>
                      <a:r>
                        <a:rPr lang="en-US" sz="1800" u="none" strike="noStrike" dirty="0">
                          <a:effectLst/>
                          <a:latin typeface="Calibri" panose="020F0502020204030204" pitchFamily="34" charset="0"/>
                          <a:cs typeface="Calibri" panose="020F0502020204030204" pitchFamily="34" charset="0"/>
                        </a:rPr>
                        <a:t> Level - </a:t>
                      </a:r>
                      <a:r>
                        <a:rPr lang="en-US" sz="1800" u="none" strike="noStrike" dirty="0" smtClean="0">
                          <a:effectLst/>
                          <a:latin typeface="Calibri" panose="020F0502020204030204" pitchFamily="34" charset="0"/>
                          <a:cs typeface="Calibri" panose="020F0502020204030204" pitchFamily="34" charset="0"/>
                        </a:rPr>
                        <a:t>Trusted</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85729" marR="9525" marT="9520" marB="0" anchor="ctr">
                    <a:solidFill>
                      <a:srgbClr val="FFFF00"/>
                    </a:solidFill>
                  </a:tcPr>
                </a:tc>
                <a:tc>
                  <a:txBody>
                    <a:bodyPr/>
                    <a:lstStyle/>
                    <a:p>
                      <a:pPr algn="l" fontAlgn="b"/>
                      <a:r>
                        <a:rPr lang="en-US" sz="1800" u="none" strike="noStrike" kern="1200">
                          <a:solidFill>
                            <a:schemeClr val="dk1"/>
                          </a:solidFill>
                          <a:effectLst/>
                          <a:latin typeface="Calibri" panose="020F0502020204030204" pitchFamily="34" charset="0"/>
                          <a:ea typeface="+mn-ea"/>
                          <a:cs typeface="Calibri" panose="020F0502020204030204" pitchFamily="34" charset="0"/>
                        </a:rPr>
                        <a:t>GS1-Explorer</a:t>
                      </a:r>
                    </a:p>
                  </a:txBody>
                  <a:tcPr marL="9525" marR="9525" marT="9520" marB="0" anchor="b">
                    <a:solidFill>
                      <a:srgbClr val="00B0F0"/>
                    </a:solidFill>
                  </a:tcPr>
                </a:tc>
                <a:tc>
                  <a:txBody>
                    <a:bodyPr/>
                    <a:lstStyle/>
                    <a:p>
                      <a:pPr algn="ctr" fontAlgn="b"/>
                      <a:r>
                        <a:rPr lang="en-US" sz="1800" b="1" u="none" strike="noStrike" dirty="0">
                          <a:solidFill>
                            <a:schemeClr val="bg1"/>
                          </a:solidFill>
                          <a:effectLst/>
                          <a:latin typeface="Calibri" panose="020F0502020204030204" pitchFamily="34" charset="0"/>
                          <a:cs typeface="Calibri" panose="020F0502020204030204" pitchFamily="34" charset="0"/>
                        </a:rPr>
                        <a:t>MC</a:t>
                      </a:r>
                      <a:endParaRPr lang="en-US" sz="1800" b="1"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0" marB="0" anchor="b">
                    <a:solidFill>
                      <a:srgbClr val="00B050"/>
                    </a:solidFill>
                  </a:tcPr>
                </a:tc>
              </a:tr>
              <a:tr h="0">
                <a:tc>
                  <a:txBody>
                    <a:bodyPr/>
                    <a:lstStyle/>
                    <a:p>
                      <a:pPr algn="l" rtl="0" fontAlgn="ctr"/>
                      <a:r>
                        <a:rPr lang="en-US" sz="1800" u="none" strike="noStrike" dirty="0">
                          <a:effectLst/>
                          <a:latin typeface="Calibri" panose="020F0502020204030204" pitchFamily="34" charset="0"/>
                          <a:cs typeface="Calibri" panose="020F0502020204030204" pitchFamily="34" charset="0"/>
                        </a:rPr>
                        <a:t>EQUADIS S.A.</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85729" marR="9525" marT="9520" marB="0" anchor="ctr">
                    <a:solidFill>
                      <a:srgbClr val="FFFF00"/>
                    </a:solidFill>
                  </a:tcPr>
                </a:tc>
                <a:tc>
                  <a:txBody>
                    <a:bodyPr/>
                    <a:lstStyle/>
                    <a:p>
                      <a:pPr algn="l" fontAlgn="b"/>
                      <a:r>
                        <a:rPr lang="en-US" sz="1800" u="none" strike="noStrike" kern="1200" dirty="0">
                          <a:solidFill>
                            <a:schemeClr val="dk1"/>
                          </a:solidFill>
                          <a:effectLst/>
                          <a:latin typeface="Calibri" panose="020F0502020204030204" pitchFamily="34" charset="0"/>
                          <a:ea typeface="+mn-ea"/>
                          <a:cs typeface="Calibri" panose="020F0502020204030204" pitchFamily="34" charset="0"/>
                        </a:rPr>
                        <a:t>GS1-Explorer</a:t>
                      </a:r>
                    </a:p>
                  </a:txBody>
                  <a:tcPr marL="9525" marR="9525" marT="9520" marB="0" anchor="b">
                    <a:solidFill>
                      <a:srgbClr val="00B0F0"/>
                    </a:solidFill>
                  </a:tcPr>
                </a:tc>
                <a:tc>
                  <a:txBody>
                    <a:bodyPr/>
                    <a:lstStyle/>
                    <a:p>
                      <a:pPr algn="ctr" fontAlgn="b"/>
                      <a:r>
                        <a:rPr lang="en-US" sz="1800" b="1" u="none" strike="noStrike" dirty="0">
                          <a:solidFill>
                            <a:schemeClr val="bg1"/>
                          </a:solidFill>
                          <a:effectLst/>
                          <a:latin typeface="Calibri" panose="020F0502020204030204" pitchFamily="34" charset="0"/>
                          <a:cs typeface="Calibri" panose="020F0502020204030204" pitchFamily="34" charset="0"/>
                        </a:rPr>
                        <a:t>MC</a:t>
                      </a:r>
                      <a:endParaRPr lang="en-US" sz="1800" b="1"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0" marB="0" anchor="b">
                    <a:solidFill>
                      <a:srgbClr val="00B050"/>
                    </a:solidFill>
                  </a:tcPr>
                </a:tc>
              </a:tr>
              <a:tr h="0">
                <a:tc>
                  <a:txBody>
                    <a:bodyPr/>
                    <a:lstStyle/>
                    <a:p>
                      <a:pPr algn="l" rtl="0" fontAlgn="ctr"/>
                      <a:r>
                        <a:rPr lang="en-US" sz="1800" u="none" strike="noStrike" dirty="0" err="1">
                          <a:effectLst/>
                          <a:latin typeface="Calibri" panose="020F0502020204030204" pitchFamily="34" charset="0"/>
                          <a:cs typeface="Calibri" panose="020F0502020204030204" pitchFamily="34" charset="0"/>
                        </a:rPr>
                        <a:t>Zeebric</a:t>
                      </a:r>
                      <a:r>
                        <a:rPr lang="en-US" sz="1800" u="none" strike="noStrike" dirty="0">
                          <a:effectLst/>
                          <a:latin typeface="Calibri" panose="020F0502020204030204" pitchFamily="34" charset="0"/>
                          <a:cs typeface="Calibri" panose="020F0502020204030204" pitchFamily="34" charset="0"/>
                        </a:rPr>
                        <a:t>, LLC</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85729" marR="9525" marT="9520" marB="0" anchor="ctr">
                    <a:solidFill>
                      <a:srgbClr val="FFFF00"/>
                    </a:solidFill>
                  </a:tcPr>
                </a:tc>
                <a:tc>
                  <a:txBody>
                    <a:bodyPr/>
                    <a:lstStyle/>
                    <a:p>
                      <a:pPr algn="l" fontAlgn="b"/>
                      <a:r>
                        <a:rPr lang="en-US" sz="1800" u="none" strike="noStrike" kern="1200" dirty="0">
                          <a:solidFill>
                            <a:schemeClr val="dk1"/>
                          </a:solidFill>
                          <a:effectLst/>
                          <a:latin typeface="Calibri" panose="020F0502020204030204" pitchFamily="34" charset="0"/>
                          <a:ea typeface="+mn-ea"/>
                          <a:cs typeface="Calibri" panose="020F0502020204030204" pitchFamily="34" charset="0"/>
                        </a:rPr>
                        <a:t>GS1-Explorer</a:t>
                      </a:r>
                    </a:p>
                  </a:txBody>
                  <a:tcPr marL="9525" marR="9525" marT="9520" marB="0" anchor="b">
                    <a:solidFill>
                      <a:srgbClr val="00B0F0"/>
                    </a:solidFill>
                  </a:tcPr>
                </a:tc>
                <a:tc>
                  <a:txBody>
                    <a:bodyPr/>
                    <a:lstStyle/>
                    <a:p>
                      <a:pPr algn="ctr" fontAlgn="b"/>
                      <a:r>
                        <a:rPr lang="en-US" sz="1800" b="1" u="none" strike="noStrike" dirty="0">
                          <a:solidFill>
                            <a:schemeClr val="bg1"/>
                          </a:solidFill>
                          <a:effectLst/>
                          <a:latin typeface="Calibri" panose="020F0502020204030204" pitchFamily="34" charset="0"/>
                          <a:cs typeface="Calibri" panose="020F0502020204030204" pitchFamily="34" charset="0"/>
                        </a:rPr>
                        <a:t>MC</a:t>
                      </a:r>
                      <a:endParaRPr lang="en-US" sz="1800" b="1"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0" marB="0" anchor="b">
                    <a:solidFill>
                      <a:srgbClr val="00B050"/>
                    </a:solidFill>
                  </a:tcPr>
                </a:tc>
              </a:tr>
              <a:tr h="0">
                <a:tc>
                  <a:txBody>
                    <a:bodyPr/>
                    <a:lstStyle/>
                    <a:p>
                      <a:pPr algn="l" rtl="0" fontAlgn="ctr"/>
                      <a:r>
                        <a:rPr lang="en-US" sz="1800" u="none" strike="noStrike" dirty="0" err="1">
                          <a:effectLst/>
                          <a:latin typeface="Calibri" panose="020F0502020204030204" pitchFamily="34" charset="0"/>
                          <a:cs typeface="Calibri" panose="020F0502020204030204" pitchFamily="34" charset="0"/>
                        </a:rPr>
                        <a:t>Icare</a:t>
                      </a:r>
                      <a:r>
                        <a:rPr lang="en-US" sz="1800" u="none" strike="noStrike" dirty="0">
                          <a:effectLst/>
                          <a:latin typeface="Calibri" panose="020F0502020204030204" pitchFamily="34" charset="0"/>
                          <a:cs typeface="Calibri" panose="020F0502020204030204" pitchFamily="34" charset="0"/>
                        </a:rPr>
                        <a:t> Institute</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85729" marR="9525" marT="9520" marB="0" anchor="ctr">
                    <a:solidFill>
                      <a:srgbClr val="FFFF00"/>
                    </a:solidFill>
                  </a:tcPr>
                </a:tc>
                <a:tc>
                  <a:txBody>
                    <a:bodyPr/>
                    <a:lstStyle/>
                    <a:p>
                      <a:pPr algn="l" fontAlgn="b"/>
                      <a:r>
                        <a:rPr lang="en-US" sz="1800" u="none" strike="noStrike" kern="1200" dirty="0">
                          <a:solidFill>
                            <a:schemeClr val="dk1"/>
                          </a:solidFill>
                          <a:effectLst/>
                          <a:latin typeface="Calibri" panose="020F0502020204030204" pitchFamily="34" charset="0"/>
                          <a:ea typeface="+mn-ea"/>
                          <a:cs typeface="Calibri" panose="020F0502020204030204" pitchFamily="34" charset="0"/>
                        </a:rPr>
                        <a:t>GS1-Explorer</a:t>
                      </a:r>
                    </a:p>
                  </a:txBody>
                  <a:tcPr marL="9525" marR="9525" marT="9520" marB="0" anchor="b">
                    <a:solidFill>
                      <a:srgbClr val="00B0F0"/>
                    </a:solidFill>
                  </a:tcPr>
                </a:tc>
                <a:tc>
                  <a:txBody>
                    <a:bodyPr/>
                    <a:lstStyle/>
                    <a:p>
                      <a:pPr algn="ctr" fontAlgn="b"/>
                      <a:r>
                        <a:rPr lang="en-US" sz="1800" b="1" u="none" strike="noStrike" dirty="0">
                          <a:solidFill>
                            <a:schemeClr val="bg1"/>
                          </a:solidFill>
                          <a:effectLst/>
                          <a:latin typeface="Calibri" panose="020F0502020204030204" pitchFamily="34" charset="0"/>
                          <a:cs typeface="Calibri" panose="020F0502020204030204" pitchFamily="34" charset="0"/>
                        </a:rPr>
                        <a:t>MC</a:t>
                      </a:r>
                      <a:endParaRPr lang="en-US" sz="1800" b="1"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0" marB="0" anchor="b">
                    <a:solidFill>
                      <a:srgbClr val="00B050"/>
                    </a:solidFill>
                  </a:tcPr>
                </a:tc>
              </a:tr>
              <a:tr h="0">
                <a:tc>
                  <a:txBody>
                    <a:bodyPr/>
                    <a:lstStyle/>
                    <a:p>
                      <a:pPr algn="l" rtl="0" fontAlgn="ctr"/>
                      <a:r>
                        <a:rPr lang="en-US" sz="1800" u="none" strike="noStrike">
                          <a:effectLst/>
                          <a:latin typeface="Calibri" panose="020F0502020204030204" pitchFamily="34" charset="0"/>
                          <a:cs typeface="Calibri" panose="020F0502020204030204" pitchFamily="34" charset="0"/>
                        </a:rPr>
                        <a:t>GS1 Global Office</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85729" marR="9525" marT="9520" marB="0" anchor="ctr">
                    <a:solidFill>
                      <a:srgbClr val="FFFF00"/>
                    </a:solidFill>
                  </a:tcPr>
                </a:tc>
                <a:tc>
                  <a:txBody>
                    <a:bodyPr/>
                    <a:lstStyle/>
                    <a:p>
                      <a:pPr algn="l" fontAlgn="b"/>
                      <a:r>
                        <a:rPr lang="en-US" sz="1800" u="none" strike="noStrike" kern="1200">
                          <a:solidFill>
                            <a:schemeClr val="dk1"/>
                          </a:solidFill>
                          <a:effectLst/>
                          <a:latin typeface="Calibri" panose="020F0502020204030204" pitchFamily="34" charset="0"/>
                          <a:ea typeface="+mn-ea"/>
                          <a:cs typeface="Calibri" panose="020F0502020204030204" pitchFamily="34" charset="0"/>
                        </a:rPr>
                        <a:t>GS1-Explorer</a:t>
                      </a:r>
                    </a:p>
                  </a:txBody>
                  <a:tcPr marL="9525" marR="9525" marT="9520" marB="0" anchor="b">
                    <a:solidFill>
                      <a:srgbClr val="00B0F0"/>
                    </a:solidFill>
                  </a:tcPr>
                </a:tc>
                <a:tc>
                  <a:txBody>
                    <a:bodyPr/>
                    <a:lstStyle/>
                    <a:p>
                      <a:pPr algn="ctr" fontAlgn="b"/>
                      <a:r>
                        <a:rPr lang="en-US" sz="1800" b="1" u="none" strike="noStrike" dirty="0">
                          <a:solidFill>
                            <a:schemeClr val="bg1"/>
                          </a:solidFill>
                          <a:effectLst/>
                          <a:latin typeface="Calibri" panose="020F0502020204030204" pitchFamily="34" charset="0"/>
                          <a:cs typeface="Calibri" panose="020F0502020204030204" pitchFamily="34" charset="0"/>
                        </a:rPr>
                        <a:t>MC</a:t>
                      </a:r>
                      <a:endParaRPr lang="en-US" sz="1800" b="1"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0" marB="0" anchor="b">
                    <a:solidFill>
                      <a:srgbClr val="00B050"/>
                    </a:solidFill>
                  </a:tcPr>
                </a:tc>
              </a:tr>
              <a:tr h="0">
                <a:tc>
                  <a:txBody>
                    <a:bodyPr/>
                    <a:lstStyle/>
                    <a:p>
                      <a:pPr algn="l" rtl="0" fontAlgn="ctr"/>
                      <a:r>
                        <a:rPr lang="en-US" sz="1800" u="none" strike="noStrike">
                          <a:effectLst/>
                          <a:latin typeface="Calibri" panose="020F0502020204030204" pitchFamily="34" charset="0"/>
                          <a:cs typeface="Calibri" panose="020F0502020204030204" pitchFamily="34" charset="0"/>
                        </a:rPr>
                        <a:t>Images in Space Ltd.</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85729" marR="9525" marT="9520" marB="0" anchor="ctr">
                    <a:solidFill>
                      <a:srgbClr val="FFFF00"/>
                    </a:solidFill>
                  </a:tcPr>
                </a:tc>
                <a:tc>
                  <a:txBody>
                    <a:bodyPr/>
                    <a:lstStyle/>
                    <a:p>
                      <a:pPr algn="l" fontAlgn="b"/>
                      <a:r>
                        <a:rPr lang="en-US" sz="1800" u="none" strike="noStrike" kern="1200">
                          <a:solidFill>
                            <a:schemeClr val="dk1"/>
                          </a:solidFill>
                          <a:effectLst/>
                          <a:latin typeface="Calibri" panose="020F0502020204030204" pitchFamily="34" charset="0"/>
                          <a:ea typeface="+mn-ea"/>
                          <a:cs typeface="Calibri" panose="020F0502020204030204" pitchFamily="34" charset="0"/>
                        </a:rPr>
                        <a:t>GS1-Explorer</a:t>
                      </a:r>
                    </a:p>
                  </a:txBody>
                  <a:tcPr marL="9525" marR="9525" marT="9520" marB="0" anchor="b">
                    <a:solidFill>
                      <a:srgbClr val="00B0F0"/>
                    </a:solidFill>
                  </a:tcPr>
                </a:tc>
                <a:tc>
                  <a:txBody>
                    <a:bodyPr/>
                    <a:lstStyle/>
                    <a:p>
                      <a:pPr algn="ctr" fontAlgn="b"/>
                      <a:r>
                        <a:rPr lang="en-US" sz="1800" b="1" u="none" strike="noStrike" dirty="0">
                          <a:solidFill>
                            <a:schemeClr val="bg1"/>
                          </a:solidFill>
                          <a:effectLst/>
                          <a:latin typeface="Calibri" panose="020F0502020204030204" pitchFamily="34" charset="0"/>
                          <a:cs typeface="Calibri" panose="020F0502020204030204" pitchFamily="34" charset="0"/>
                        </a:rPr>
                        <a:t>MC</a:t>
                      </a:r>
                      <a:endParaRPr lang="en-US" sz="1800" b="1"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0" marB="0" anchor="b">
                    <a:solidFill>
                      <a:srgbClr val="00B050"/>
                    </a:solidFill>
                  </a:tcPr>
                </a:tc>
              </a:tr>
              <a:tr h="0">
                <a:tc>
                  <a:txBody>
                    <a:bodyPr/>
                    <a:lstStyle/>
                    <a:p>
                      <a:pPr algn="l" rtl="0" fontAlgn="ctr"/>
                      <a:r>
                        <a:rPr lang="en-US" sz="1800" u="none" strike="noStrike">
                          <a:effectLst/>
                          <a:latin typeface="Calibri" panose="020F0502020204030204" pitchFamily="34" charset="0"/>
                          <a:cs typeface="Calibri" panose="020F0502020204030204" pitchFamily="34" charset="0"/>
                        </a:rPr>
                        <a:t>Fidens Consulting</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85729" marR="9525" marT="9520" marB="0" anchor="ctr">
                    <a:solidFill>
                      <a:srgbClr val="FFFF00"/>
                    </a:solidFill>
                  </a:tcPr>
                </a:tc>
                <a:tc>
                  <a:txBody>
                    <a:bodyPr/>
                    <a:lstStyle/>
                    <a:p>
                      <a:pPr algn="l" fontAlgn="b"/>
                      <a:r>
                        <a:rPr lang="en-US" sz="1800" u="none" strike="noStrike" kern="1200">
                          <a:solidFill>
                            <a:schemeClr val="dk1"/>
                          </a:solidFill>
                          <a:effectLst/>
                          <a:latin typeface="Calibri" panose="020F0502020204030204" pitchFamily="34" charset="0"/>
                          <a:ea typeface="+mn-ea"/>
                          <a:cs typeface="Calibri" panose="020F0502020204030204" pitchFamily="34" charset="0"/>
                        </a:rPr>
                        <a:t>GS1-Explorer</a:t>
                      </a:r>
                    </a:p>
                  </a:txBody>
                  <a:tcPr marL="9525" marR="9525" marT="9520" marB="0" anchor="b">
                    <a:solidFill>
                      <a:srgbClr val="00B0F0"/>
                    </a:solidFill>
                  </a:tcPr>
                </a:tc>
                <a:tc>
                  <a:txBody>
                    <a:bodyPr/>
                    <a:lstStyle/>
                    <a:p>
                      <a:pPr algn="ctr" fontAlgn="b"/>
                      <a:r>
                        <a:rPr lang="en-US" sz="1800" b="1" u="none" strike="noStrike" dirty="0">
                          <a:solidFill>
                            <a:schemeClr val="bg1"/>
                          </a:solidFill>
                          <a:effectLst/>
                          <a:latin typeface="Calibri" panose="020F0502020204030204" pitchFamily="34" charset="0"/>
                          <a:cs typeface="Calibri" panose="020F0502020204030204" pitchFamily="34" charset="0"/>
                        </a:rPr>
                        <a:t>MC</a:t>
                      </a:r>
                      <a:endParaRPr lang="en-US" sz="1800" b="1"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0" marB="0" anchor="b">
                    <a:solidFill>
                      <a:srgbClr val="00B050"/>
                    </a:solidFill>
                  </a:tcPr>
                </a:tc>
              </a:tr>
              <a:tr h="144280">
                <a:tc>
                  <a:txBody>
                    <a:bodyPr/>
                    <a:lstStyle/>
                    <a:p>
                      <a:pPr algn="l" rtl="0" fontAlgn="ctr"/>
                      <a:r>
                        <a:rPr lang="en-US" sz="1800" u="none" strike="noStrike">
                          <a:effectLst/>
                          <a:latin typeface="Calibri" panose="020F0502020204030204" pitchFamily="34" charset="0"/>
                          <a:cs typeface="Calibri" panose="020F0502020204030204" pitchFamily="34" charset="0"/>
                        </a:rPr>
                        <a:t>GS1 Canada</a:t>
                      </a:r>
                      <a:endParaRPr lang="en-US" sz="1800" b="0" i="0" u="none" strike="noStrike">
                        <a:solidFill>
                          <a:srgbClr val="000000"/>
                        </a:solidFill>
                        <a:effectLst/>
                        <a:latin typeface="Calibri" panose="020F0502020204030204" pitchFamily="34" charset="0"/>
                        <a:cs typeface="Calibri" panose="020F0502020204030204" pitchFamily="34" charset="0"/>
                      </a:endParaRPr>
                    </a:p>
                  </a:txBody>
                  <a:tcPr marL="85729" marR="9525" marT="9520" marB="0" anchor="ctr">
                    <a:solidFill>
                      <a:srgbClr val="FFFF00"/>
                    </a:solidFill>
                  </a:tcPr>
                </a:tc>
                <a:tc>
                  <a:txBody>
                    <a:bodyPr/>
                    <a:lstStyle/>
                    <a:p>
                      <a:pPr algn="l" fontAlgn="b"/>
                      <a:r>
                        <a:rPr lang="en-US" sz="1800" u="none" strike="noStrike" kern="1200" dirty="0">
                          <a:solidFill>
                            <a:schemeClr val="dk1"/>
                          </a:solidFill>
                          <a:effectLst/>
                          <a:latin typeface="Calibri" panose="020F0502020204030204" pitchFamily="34" charset="0"/>
                          <a:ea typeface="+mn-ea"/>
                          <a:cs typeface="Calibri" panose="020F0502020204030204" pitchFamily="34" charset="0"/>
                        </a:rPr>
                        <a:t>GS1-Explorer</a:t>
                      </a:r>
                    </a:p>
                  </a:txBody>
                  <a:tcPr marL="9525" marR="9525" marT="9520" marB="0" anchor="b">
                    <a:solidFill>
                      <a:srgbClr val="00B0F0"/>
                    </a:solidFill>
                  </a:tcPr>
                </a:tc>
                <a:tc>
                  <a:txBody>
                    <a:bodyPr/>
                    <a:lstStyle/>
                    <a:p>
                      <a:pPr algn="ctr" fontAlgn="b"/>
                      <a:r>
                        <a:rPr lang="en-US" sz="1800" b="1" u="none" strike="noStrike" dirty="0">
                          <a:solidFill>
                            <a:schemeClr val="bg1"/>
                          </a:solidFill>
                          <a:effectLst/>
                          <a:latin typeface="Calibri" panose="020F0502020204030204" pitchFamily="34" charset="0"/>
                          <a:cs typeface="Calibri" panose="020F0502020204030204" pitchFamily="34" charset="0"/>
                        </a:rPr>
                        <a:t>MC</a:t>
                      </a:r>
                      <a:endParaRPr lang="en-US" sz="1800" b="1"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0" marB="0" anchor="b">
                    <a:solidFill>
                      <a:srgbClr val="00B050"/>
                    </a:solidFill>
                  </a:tcPr>
                </a:tc>
              </a:tr>
              <a:tr h="115009">
                <a:tc>
                  <a:txBody>
                    <a:bodyPr/>
                    <a:lstStyle/>
                    <a:p>
                      <a:pPr algn="l" rtl="0" fontAlgn="ctr"/>
                      <a:r>
                        <a:rPr lang="en-US" sz="1800" u="none" strike="noStrike" kern="1200" dirty="0" smtClean="0">
                          <a:solidFill>
                            <a:schemeClr val="dk1"/>
                          </a:solidFill>
                          <a:effectLst/>
                          <a:latin typeface="Calibri" panose="020F0502020204030204" pitchFamily="34" charset="0"/>
                          <a:ea typeface="+mn-ea"/>
                          <a:cs typeface="Calibri" panose="020F0502020204030204" pitchFamily="34" charset="0"/>
                        </a:rPr>
                        <a:t>GS1 France</a:t>
                      </a:r>
                      <a:endParaRPr lang="en-US" sz="1800" u="none" strike="noStrike" kern="1200" dirty="0">
                        <a:solidFill>
                          <a:schemeClr val="dk1"/>
                        </a:solidFill>
                        <a:effectLst/>
                        <a:latin typeface="Calibri" panose="020F0502020204030204" pitchFamily="34" charset="0"/>
                        <a:ea typeface="+mn-ea"/>
                        <a:cs typeface="Calibri" panose="020F0502020204030204" pitchFamily="34" charset="0"/>
                      </a:endParaRPr>
                    </a:p>
                  </a:txBody>
                  <a:tcPr marL="85729" marR="9525" marT="9520" marB="0" anchor="ctr">
                    <a:solidFill>
                      <a:srgbClr val="FFFF00"/>
                    </a:solidFill>
                  </a:tcPr>
                </a:tc>
                <a:tc>
                  <a:txBody>
                    <a:bodyPr/>
                    <a:lstStyle/>
                    <a:p>
                      <a:pPr algn="l" fontAlgn="b"/>
                      <a:r>
                        <a:rPr lang="en-US" sz="1800" u="none" strike="noStrike" kern="1200" dirty="0" smtClean="0">
                          <a:solidFill>
                            <a:schemeClr val="dk1"/>
                          </a:solidFill>
                          <a:effectLst/>
                          <a:latin typeface="Calibri" panose="020F0502020204030204" pitchFamily="34" charset="0"/>
                          <a:ea typeface="+mn-ea"/>
                          <a:cs typeface="Calibri" panose="020F0502020204030204" pitchFamily="34" charset="0"/>
                        </a:rPr>
                        <a:t>GS1-Explorer</a:t>
                      </a:r>
                      <a:endParaRPr lang="en-US" sz="1800" u="none" strike="noStrike" kern="1200" dirty="0">
                        <a:solidFill>
                          <a:schemeClr val="dk1"/>
                        </a:solidFill>
                        <a:effectLst/>
                        <a:latin typeface="Calibri" panose="020F0502020204030204" pitchFamily="34" charset="0"/>
                        <a:ea typeface="+mn-ea"/>
                        <a:cs typeface="Calibri" panose="020F0502020204030204" pitchFamily="34" charset="0"/>
                      </a:endParaRPr>
                    </a:p>
                  </a:txBody>
                  <a:tcPr marL="9525" marR="9525" marT="9520" marB="0" anchor="b">
                    <a:solidFill>
                      <a:srgbClr val="00B0F0"/>
                    </a:solidFill>
                  </a:tcPr>
                </a:tc>
                <a:tc>
                  <a:txBody>
                    <a:bodyPr/>
                    <a:lstStyle/>
                    <a:p>
                      <a:pPr algn="ctr" fontAlgn="b"/>
                      <a:r>
                        <a:rPr lang="en-US" sz="1800" b="1" i="0" u="none" strike="noStrike" dirty="0" smtClean="0">
                          <a:solidFill>
                            <a:schemeClr val="bg1"/>
                          </a:solidFill>
                          <a:effectLst/>
                          <a:latin typeface="Calibri" panose="020F0502020204030204" pitchFamily="34" charset="0"/>
                          <a:cs typeface="Calibri" panose="020F0502020204030204" pitchFamily="34" charset="0"/>
                        </a:rPr>
                        <a:t>MC</a:t>
                      </a:r>
                      <a:endParaRPr lang="en-US" sz="1800" b="1"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0" marB="0" anchor="b">
                    <a:solidFill>
                      <a:srgbClr val="00B050"/>
                    </a:solidFill>
                  </a:tcPr>
                </a:tc>
              </a:tr>
              <a:tr h="221661">
                <a:tc>
                  <a:txBody>
                    <a:bodyPr/>
                    <a:lstStyle/>
                    <a:p>
                      <a:pPr algn="l" rtl="0" fontAlgn="ctr"/>
                      <a:r>
                        <a:rPr lang="en-US" sz="1800" u="none" strike="noStrike" kern="1200" dirty="0" err="1" smtClean="0">
                          <a:solidFill>
                            <a:schemeClr val="dk1"/>
                          </a:solidFill>
                          <a:effectLst/>
                          <a:latin typeface="Calibri" panose="020F0502020204030204" pitchFamily="34" charset="0"/>
                          <a:ea typeface="+mn-ea"/>
                          <a:cs typeface="Calibri" panose="020F0502020204030204" pitchFamily="34" charset="0"/>
                        </a:rPr>
                        <a:t>Eway</a:t>
                      </a:r>
                      <a:r>
                        <a:rPr lang="en-US" sz="1800" u="none" strike="noStrike" kern="1200" dirty="0" smtClean="0">
                          <a:solidFill>
                            <a:schemeClr val="dk1"/>
                          </a:solidFill>
                          <a:effectLst/>
                          <a:latin typeface="Calibri" panose="020F0502020204030204" pitchFamily="34" charset="0"/>
                          <a:ea typeface="+mn-ea"/>
                          <a:cs typeface="Calibri" panose="020F0502020204030204" pitchFamily="34" charset="0"/>
                        </a:rPr>
                        <a:t> Miami Corp</a:t>
                      </a:r>
                      <a:endParaRPr lang="en-US" sz="1800" u="none" strike="noStrike" kern="1200" dirty="0">
                        <a:solidFill>
                          <a:schemeClr val="dk1"/>
                        </a:solidFill>
                        <a:effectLst/>
                        <a:latin typeface="Calibri" panose="020F0502020204030204" pitchFamily="34" charset="0"/>
                        <a:ea typeface="+mn-ea"/>
                        <a:cs typeface="Calibri" panose="020F0502020204030204" pitchFamily="34" charset="0"/>
                      </a:endParaRPr>
                    </a:p>
                  </a:txBody>
                  <a:tcPr marL="85729" marR="9525" marT="9520" marB="0" anchor="ctr">
                    <a:solidFill>
                      <a:srgbClr val="FFFF00"/>
                    </a:solidFill>
                  </a:tcPr>
                </a:tc>
                <a:tc>
                  <a:txBody>
                    <a:bodyPr/>
                    <a:lstStyle/>
                    <a:p>
                      <a:pPr algn="l" fontAlgn="b"/>
                      <a:r>
                        <a:rPr lang="en-US" sz="1800" u="none" strike="noStrike" kern="1200" dirty="0" smtClean="0">
                          <a:solidFill>
                            <a:schemeClr val="dk1"/>
                          </a:solidFill>
                          <a:effectLst/>
                          <a:latin typeface="Calibri" panose="020F0502020204030204" pitchFamily="34" charset="0"/>
                          <a:ea typeface="+mn-ea"/>
                          <a:cs typeface="Calibri" panose="020F0502020204030204" pitchFamily="34" charset="0"/>
                        </a:rPr>
                        <a:t>GS1-Explorer</a:t>
                      </a:r>
                      <a:endParaRPr lang="en-US" sz="1800" u="none" strike="noStrike" kern="1200" dirty="0">
                        <a:solidFill>
                          <a:schemeClr val="dk1"/>
                        </a:solidFill>
                        <a:effectLst/>
                        <a:latin typeface="Calibri" panose="020F0502020204030204" pitchFamily="34" charset="0"/>
                        <a:ea typeface="+mn-ea"/>
                        <a:cs typeface="Calibri" panose="020F0502020204030204" pitchFamily="34" charset="0"/>
                      </a:endParaRPr>
                    </a:p>
                  </a:txBody>
                  <a:tcPr marL="9525" marR="9525" marT="9520" marB="0" anchor="b">
                    <a:solidFill>
                      <a:srgbClr val="00B0F0"/>
                    </a:solidFill>
                  </a:tcPr>
                </a:tc>
                <a:tc>
                  <a:txBody>
                    <a:bodyPr/>
                    <a:lstStyle/>
                    <a:p>
                      <a:pPr algn="ctr" fontAlgn="b"/>
                      <a:r>
                        <a:rPr lang="en-US" sz="1800" b="1" i="0" u="none" strike="noStrike" dirty="0" smtClean="0">
                          <a:solidFill>
                            <a:schemeClr val="bg1"/>
                          </a:solidFill>
                          <a:effectLst/>
                          <a:latin typeface="Calibri" panose="020F0502020204030204" pitchFamily="34" charset="0"/>
                          <a:cs typeface="Calibri" panose="020F0502020204030204" pitchFamily="34" charset="0"/>
                        </a:rPr>
                        <a:t>MC</a:t>
                      </a:r>
                      <a:endParaRPr lang="en-US" sz="1800" b="1"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0" marB="0" anchor="b">
                    <a:solidFill>
                      <a:srgbClr val="00B050"/>
                    </a:solidFill>
                  </a:tcPr>
                </a:tc>
              </a:tr>
              <a:tr h="105702">
                <a:tc>
                  <a:txBody>
                    <a:bodyPr/>
                    <a:lstStyle/>
                    <a:p>
                      <a:pPr algn="l" rtl="0" fontAlgn="ctr"/>
                      <a:r>
                        <a:rPr lang="en-US" sz="1800" u="none" strike="noStrike" kern="1200" dirty="0">
                          <a:solidFill>
                            <a:schemeClr val="dk1"/>
                          </a:solidFill>
                          <a:effectLst/>
                          <a:latin typeface="Calibri" panose="020F0502020204030204" pitchFamily="34" charset="0"/>
                          <a:ea typeface="+mn-ea"/>
                          <a:cs typeface="Calibri" panose="020F0502020204030204" pitchFamily="34" charset="0"/>
                        </a:rPr>
                        <a:t>GS1 Japan</a:t>
                      </a:r>
                    </a:p>
                  </a:txBody>
                  <a:tcPr marL="85729" marR="9525" marT="9520" marB="0" anchor="ctr">
                    <a:solidFill>
                      <a:srgbClr val="FFFF00"/>
                    </a:solidFill>
                  </a:tcPr>
                </a:tc>
                <a:tc>
                  <a:txBody>
                    <a:bodyPr/>
                    <a:lstStyle/>
                    <a:p>
                      <a:pPr algn="l" fontAlgn="b"/>
                      <a:r>
                        <a:rPr lang="en-US" sz="1800" u="none" strike="noStrike" kern="1200" dirty="0">
                          <a:solidFill>
                            <a:schemeClr val="dk1"/>
                          </a:solidFill>
                          <a:effectLst/>
                          <a:latin typeface="Calibri" panose="020F0502020204030204" pitchFamily="34" charset="0"/>
                          <a:ea typeface="+mn-ea"/>
                          <a:cs typeface="Calibri" panose="020F0502020204030204" pitchFamily="34" charset="0"/>
                        </a:rPr>
                        <a:t>GS1-Explorer</a:t>
                      </a:r>
                    </a:p>
                  </a:txBody>
                  <a:tcPr marL="9525" marR="9525" marT="9520" marB="0" anchor="b">
                    <a:solidFill>
                      <a:srgbClr val="00B0F0"/>
                    </a:solidFill>
                  </a:tcPr>
                </a:tc>
                <a:tc>
                  <a:txBody>
                    <a:bodyPr/>
                    <a:lstStyle/>
                    <a:p>
                      <a:pPr algn="ctr" fontAlgn="b"/>
                      <a:r>
                        <a:rPr lang="en-US" sz="1800" b="1" u="none" strike="noStrike" dirty="0">
                          <a:solidFill>
                            <a:schemeClr val="bg1"/>
                          </a:solidFill>
                          <a:effectLst/>
                          <a:latin typeface="Calibri" panose="020F0502020204030204" pitchFamily="34" charset="0"/>
                          <a:cs typeface="Calibri" panose="020F0502020204030204" pitchFamily="34" charset="0"/>
                        </a:rPr>
                        <a:t>MC</a:t>
                      </a:r>
                      <a:endParaRPr lang="en-US" sz="1800" b="1"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0" marB="0" anchor="b">
                    <a:solidFill>
                      <a:srgbClr val="00B050"/>
                    </a:solidFill>
                  </a:tcPr>
                </a:tc>
              </a:tr>
            </a:tbl>
          </a:graphicData>
        </a:graphic>
      </p:graphicFrame>
    </p:spTree>
    <p:extLst>
      <p:ext uri="{BB962C8B-B14F-4D97-AF65-F5344CB8AC3E}">
        <p14:creationId xmlns:p14="http://schemas.microsoft.com/office/powerpoint/2010/main" val="1158832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0"/>
            <a:ext cx="9144001" cy="5143500"/>
          </a:xfrm>
          <a:prstGeom prst="rect">
            <a:avLst/>
          </a:prstGeom>
        </p:spPr>
      </p:pic>
      <p:sp>
        <p:nvSpPr>
          <p:cNvPr id="7" name="Rectangle 6"/>
          <p:cNvSpPr/>
          <p:nvPr/>
        </p:nvSpPr>
        <p:spPr bwMode="auto">
          <a:xfrm>
            <a:off x="-4229" y="0"/>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6" name="TextBox 5"/>
          <p:cNvSpPr txBox="1"/>
          <p:nvPr/>
        </p:nvSpPr>
        <p:spPr>
          <a:xfrm>
            <a:off x="816011" y="1786920"/>
            <a:ext cx="7511977" cy="1569660"/>
          </a:xfrm>
          <a:prstGeom prst="rect">
            <a:avLst/>
          </a:prstGeom>
          <a:noFill/>
        </p:spPr>
        <p:txBody>
          <a:bodyPr wrap="square" rtlCol="0">
            <a:spAutoFit/>
          </a:bodyPr>
          <a:lstStyle/>
          <a:p>
            <a:pPr algn="ctr"/>
            <a:r>
              <a:rPr lang="en-US" sz="4800" dirty="0">
                <a:solidFill>
                  <a:schemeClr val="bg1"/>
                </a:solidFill>
                <a:latin typeface="Calibri Light" panose="020F0302020204030204" pitchFamily="34" charset="0"/>
              </a:rPr>
              <a:t>b</a:t>
            </a:r>
            <a:r>
              <a:rPr lang="en-US" sz="4800" dirty="0" smtClean="0">
                <a:solidFill>
                  <a:schemeClr val="bg1"/>
                </a:solidFill>
                <a:latin typeface="Calibri Light" panose="020F0302020204030204" pitchFamily="34" charset="0"/>
              </a:rPr>
              <a:t>ut we need the help of each and every one of you…</a:t>
            </a:r>
            <a:endParaRPr lang="en-US" sz="48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39255652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7" name="Rectangle 6"/>
          <p:cNvSpPr/>
          <p:nvPr/>
        </p:nvSpPr>
        <p:spPr bwMode="auto">
          <a:xfrm>
            <a:off x="-4229" y="0"/>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6" name="TextBox 5"/>
          <p:cNvSpPr txBox="1"/>
          <p:nvPr/>
        </p:nvSpPr>
        <p:spPr>
          <a:xfrm>
            <a:off x="816011" y="1269855"/>
            <a:ext cx="7511977" cy="2603790"/>
          </a:xfrm>
          <a:prstGeom prst="rect">
            <a:avLst/>
          </a:prstGeom>
          <a:noFill/>
        </p:spPr>
        <p:txBody>
          <a:bodyPr wrap="square" rtlCol="0">
            <a:spAutoFit/>
          </a:bodyPr>
          <a:lstStyle/>
          <a:p>
            <a:pPr algn="ctr"/>
            <a:r>
              <a:rPr lang="en-US" sz="4800" dirty="0" smtClean="0">
                <a:solidFill>
                  <a:schemeClr val="bg1"/>
                </a:solidFill>
                <a:latin typeface="Calibri Light" panose="020F0302020204030204" pitchFamily="34" charset="0"/>
              </a:rPr>
              <a:t>GS1-OMA first release work</a:t>
            </a:r>
          </a:p>
          <a:p>
            <a:pPr algn="ctr"/>
            <a:r>
              <a:rPr lang="en-US" sz="4800" dirty="0">
                <a:solidFill>
                  <a:schemeClr val="bg1"/>
                </a:solidFill>
                <a:latin typeface="Calibri Light" panose="020F0302020204030204" pitchFamily="34" charset="0"/>
              </a:rPr>
              <a:t>s</a:t>
            </a:r>
            <a:r>
              <a:rPr lang="en-US" sz="4800" dirty="0" smtClean="0">
                <a:solidFill>
                  <a:schemeClr val="bg1"/>
                </a:solidFill>
                <a:latin typeface="Calibri Light" panose="020F0302020204030204" pitchFamily="34" charset="0"/>
              </a:rPr>
              <a:t>ocializing and support</a:t>
            </a:r>
          </a:p>
          <a:p>
            <a:pPr algn="ctr"/>
            <a:r>
              <a:rPr lang="en-US" sz="4800" dirty="0">
                <a:solidFill>
                  <a:schemeClr val="bg1"/>
                </a:solidFill>
                <a:latin typeface="Calibri Light" panose="020F0302020204030204" pitchFamily="34" charset="0"/>
              </a:rPr>
              <a:t>follow-on </a:t>
            </a:r>
            <a:r>
              <a:rPr lang="en-US" sz="4800" dirty="0" smtClean="0">
                <a:solidFill>
                  <a:schemeClr val="bg1"/>
                </a:solidFill>
                <a:latin typeface="Calibri Light" panose="020F0302020204030204" pitchFamily="34" charset="0"/>
              </a:rPr>
              <a:t>activities</a:t>
            </a:r>
            <a:endParaRPr lang="en-US" sz="48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16411973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0"/>
            <a:ext cx="9144000" cy="5143500"/>
          </a:xfrm>
          <a:prstGeom prst="rect">
            <a:avLst/>
          </a:prstGeom>
          <a:solidFill>
            <a:srgbClr val="000000">
              <a:alpha val="84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29" name="Text Box 38"/>
          <p:cNvSpPr txBox="1">
            <a:spLocks noChangeArrowheads="1"/>
          </p:cNvSpPr>
          <p:nvPr/>
        </p:nvSpPr>
        <p:spPr bwMode="auto">
          <a:xfrm>
            <a:off x="6070526" y="4777158"/>
            <a:ext cx="2376488" cy="276999"/>
          </a:xfrm>
          <a:prstGeom prst="rect">
            <a:avLst/>
          </a:prstGeom>
          <a:gradFill rotWithShape="0">
            <a:gsLst>
              <a:gs pos="0">
                <a:srgbClr val="FF9900"/>
              </a:gs>
              <a:gs pos="50000">
                <a:schemeClr val="bg1"/>
              </a:gs>
              <a:gs pos="100000">
                <a:srgbClr val="FF9900"/>
              </a:gs>
            </a:gsLst>
            <a:lin ang="5400000" scaled="1"/>
          </a:gradFill>
          <a:ln w="3175">
            <a:solidFill>
              <a:srgbClr val="000A52"/>
            </a:solidFill>
            <a:miter lim="800000"/>
            <a:headEnd/>
            <a:tailEnd/>
          </a:ln>
          <a:effectLst/>
        </p:spPr>
        <p:txBody>
          <a:bodyPr>
            <a:spAutoFit/>
          </a:bodyPr>
          <a:lstStyle/>
          <a:p>
            <a:pPr algn="ctr">
              <a:defRPr/>
            </a:pPr>
            <a:r>
              <a:rPr lang="en-GB" sz="1200" b="1" dirty="0">
                <a:solidFill>
                  <a:srgbClr val="002C6C"/>
                </a:solidFill>
                <a:ea typeface="ＭＳ Ｐゴシック" charset="-128"/>
              </a:rPr>
              <a:t>Work in progress or planned </a:t>
            </a:r>
          </a:p>
        </p:txBody>
      </p:sp>
      <p:sp>
        <p:nvSpPr>
          <p:cNvPr id="30" name="Text Box 39"/>
          <p:cNvSpPr txBox="1">
            <a:spLocks noChangeArrowheads="1"/>
          </p:cNvSpPr>
          <p:nvPr/>
        </p:nvSpPr>
        <p:spPr bwMode="auto">
          <a:xfrm>
            <a:off x="3607385" y="4788033"/>
            <a:ext cx="2376487" cy="276999"/>
          </a:xfrm>
          <a:prstGeom prst="rect">
            <a:avLst/>
          </a:prstGeom>
          <a:gradFill rotWithShape="0">
            <a:gsLst>
              <a:gs pos="0">
                <a:srgbClr val="92D9F6"/>
              </a:gs>
              <a:gs pos="50000">
                <a:srgbClr val="FFFFFF"/>
              </a:gs>
              <a:gs pos="100000">
                <a:srgbClr val="92D9F6"/>
              </a:gs>
            </a:gsLst>
            <a:lin ang="5400000" scaled="1"/>
          </a:gradFill>
          <a:ln w="3175">
            <a:solidFill>
              <a:srgbClr val="000A52"/>
            </a:solidFill>
            <a:miter lim="800000"/>
            <a:headEnd/>
            <a:tailEnd/>
          </a:ln>
        </p:spPr>
        <p:txBody>
          <a:bodyPr>
            <a:spAutoFit/>
          </a:bodyPr>
          <a:lstStyle>
            <a:lvl1pPr eaLnBrk="0" hangingPunct="0">
              <a:defRPr>
                <a:solidFill>
                  <a:srgbClr val="002C6C"/>
                </a:solidFill>
                <a:latin typeface="Arial" charset="0"/>
                <a:ea typeface="ＭＳ Ｐゴシック" pitchFamily="34" charset="-128"/>
              </a:defRPr>
            </a:lvl1pPr>
            <a:lvl2pPr marL="742950" indent="-285750" eaLnBrk="0" hangingPunct="0">
              <a:defRPr>
                <a:solidFill>
                  <a:srgbClr val="002C6C"/>
                </a:solidFill>
                <a:latin typeface="Arial" charset="0"/>
                <a:ea typeface="ＭＳ Ｐゴシック" pitchFamily="34" charset="-128"/>
              </a:defRPr>
            </a:lvl2pPr>
            <a:lvl3pPr marL="1143000" indent="-228600" eaLnBrk="0" hangingPunct="0">
              <a:defRPr>
                <a:solidFill>
                  <a:srgbClr val="002C6C"/>
                </a:solidFill>
                <a:latin typeface="Arial" charset="0"/>
                <a:ea typeface="ＭＳ Ｐゴシック" pitchFamily="34" charset="-128"/>
              </a:defRPr>
            </a:lvl3pPr>
            <a:lvl4pPr marL="1600200" indent="-228600" eaLnBrk="0" hangingPunct="0">
              <a:defRPr>
                <a:solidFill>
                  <a:srgbClr val="002C6C"/>
                </a:solidFill>
                <a:latin typeface="Arial" charset="0"/>
                <a:ea typeface="ＭＳ Ｐゴシック" pitchFamily="34" charset="-128"/>
              </a:defRPr>
            </a:lvl4pPr>
            <a:lvl5pPr marL="2057400" indent="-228600" eaLnBrk="0" hangingPunct="0">
              <a:defRPr>
                <a:solidFill>
                  <a:srgbClr val="002C6C"/>
                </a:solidFill>
                <a:latin typeface="Arial" charset="0"/>
                <a:ea typeface="ＭＳ Ｐゴシック" pitchFamily="34" charset="-128"/>
              </a:defRPr>
            </a:lvl5pPr>
            <a:lvl6pPr marL="2514600" indent="-228600" eaLnBrk="0" fontAlgn="base" hangingPunct="0">
              <a:spcBef>
                <a:spcPct val="0"/>
              </a:spcBef>
              <a:spcAft>
                <a:spcPct val="0"/>
              </a:spcAft>
              <a:defRPr>
                <a:solidFill>
                  <a:srgbClr val="002C6C"/>
                </a:solidFill>
                <a:latin typeface="Arial" charset="0"/>
                <a:ea typeface="ＭＳ Ｐゴシック" pitchFamily="34" charset="-128"/>
              </a:defRPr>
            </a:lvl6pPr>
            <a:lvl7pPr marL="2971800" indent="-228600" eaLnBrk="0" fontAlgn="base" hangingPunct="0">
              <a:spcBef>
                <a:spcPct val="0"/>
              </a:spcBef>
              <a:spcAft>
                <a:spcPct val="0"/>
              </a:spcAft>
              <a:defRPr>
                <a:solidFill>
                  <a:srgbClr val="002C6C"/>
                </a:solidFill>
                <a:latin typeface="Arial" charset="0"/>
                <a:ea typeface="ＭＳ Ｐゴシック" pitchFamily="34" charset="-128"/>
              </a:defRPr>
            </a:lvl7pPr>
            <a:lvl8pPr marL="3429000" indent="-228600" eaLnBrk="0" fontAlgn="base" hangingPunct="0">
              <a:spcBef>
                <a:spcPct val="0"/>
              </a:spcBef>
              <a:spcAft>
                <a:spcPct val="0"/>
              </a:spcAft>
              <a:defRPr>
                <a:solidFill>
                  <a:srgbClr val="002C6C"/>
                </a:solidFill>
                <a:latin typeface="Arial" charset="0"/>
                <a:ea typeface="ＭＳ Ｐゴシック" pitchFamily="34" charset="-128"/>
              </a:defRPr>
            </a:lvl8pPr>
            <a:lvl9pPr marL="3886200" indent="-228600" eaLnBrk="0" fontAlgn="base" hangingPunct="0">
              <a:spcBef>
                <a:spcPct val="0"/>
              </a:spcBef>
              <a:spcAft>
                <a:spcPct val="0"/>
              </a:spcAft>
              <a:defRPr>
                <a:solidFill>
                  <a:srgbClr val="002C6C"/>
                </a:solidFill>
                <a:latin typeface="Arial" charset="0"/>
                <a:ea typeface="ＭＳ Ｐゴシック" pitchFamily="34" charset="-128"/>
              </a:defRPr>
            </a:lvl9pPr>
          </a:lstStyle>
          <a:p>
            <a:pPr algn="ctr" eaLnBrk="1" hangingPunct="1"/>
            <a:r>
              <a:rPr lang="en-GB" sz="1200" b="1" dirty="0"/>
              <a:t>Work near closure</a:t>
            </a:r>
          </a:p>
        </p:txBody>
      </p:sp>
      <p:sp>
        <p:nvSpPr>
          <p:cNvPr id="31" name="Text Box 23"/>
          <p:cNvSpPr txBox="1">
            <a:spLocks noChangeArrowheads="1"/>
          </p:cNvSpPr>
          <p:nvPr/>
        </p:nvSpPr>
        <p:spPr bwMode="auto">
          <a:xfrm>
            <a:off x="777531" y="4780843"/>
            <a:ext cx="2743200" cy="276999"/>
          </a:xfrm>
          <a:prstGeom prst="rect">
            <a:avLst/>
          </a:prstGeom>
          <a:gradFill>
            <a:gsLst>
              <a:gs pos="0">
                <a:srgbClr val="92D050"/>
              </a:gs>
              <a:gs pos="50000">
                <a:schemeClr val="bg1"/>
              </a:gs>
              <a:gs pos="100000">
                <a:srgbClr val="92D050"/>
              </a:gs>
            </a:gsLst>
            <a:lin ang="5400000" scaled="1"/>
          </a:gradFill>
          <a:ln w="3175">
            <a:solidFill>
              <a:srgbClr val="000A52"/>
            </a:solidFill>
            <a:miter lim="800000"/>
            <a:headEnd/>
            <a:tailEnd/>
          </a:ln>
          <a:effectLst/>
        </p:spPr>
        <p:txBody>
          <a:bodyPr>
            <a:spAutoFit/>
          </a:bodyPr>
          <a:lstStyle/>
          <a:p>
            <a:pPr algn="ctr">
              <a:tabLst>
                <a:tab pos="6464300" algn="r"/>
              </a:tabLst>
              <a:defRPr/>
            </a:pPr>
            <a:r>
              <a:rPr lang="en-GB" sz="1200" b="1" dirty="0">
                <a:solidFill>
                  <a:srgbClr val="002C6C"/>
                </a:solidFill>
                <a:ea typeface="ＭＳ Ｐゴシック" charset="-128"/>
              </a:rPr>
              <a:t>Ratified standard or work finalised</a:t>
            </a:r>
          </a:p>
        </p:txBody>
      </p:sp>
      <p:pic>
        <p:nvPicPr>
          <p:cNvPr id="48" name="Picture 47"/>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36775" y="273260"/>
            <a:ext cx="8870449" cy="4219764"/>
          </a:xfrm>
          <a:prstGeom prst="rect">
            <a:avLst/>
          </a:prstGeom>
        </p:spPr>
      </p:pic>
    </p:spTree>
    <p:extLst>
      <p:ext uri="{BB962C8B-B14F-4D97-AF65-F5344CB8AC3E}">
        <p14:creationId xmlns:p14="http://schemas.microsoft.com/office/powerpoint/2010/main" val="14572146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0"/>
            <a:ext cx="9144001" cy="5143500"/>
          </a:xfrm>
          <a:prstGeom prst="rect">
            <a:avLst/>
          </a:prstGeom>
        </p:spPr>
      </p:pic>
      <p:sp>
        <p:nvSpPr>
          <p:cNvPr id="7" name="Rectangle 6"/>
          <p:cNvSpPr/>
          <p:nvPr/>
        </p:nvSpPr>
        <p:spPr bwMode="auto">
          <a:xfrm>
            <a:off x="-4229" y="0"/>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6" name="TextBox 5"/>
          <p:cNvSpPr txBox="1"/>
          <p:nvPr/>
        </p:nvSpPr>
        <p:spPr>
          <a:xfrm>
            <a:off x="485641" y="1713053"/>
            <a:ext cx="8172715" cy="1717393"/>
          </a:xfrm>
          <a:prstGeom prst="rect">
            <a:avLst/>
          </a:prstGeom>
          <a:noFill/>
        </p:spPr>
        <p:txBody>
          <a:bodyPr wrap="square" rtlCol="0">
            <a:spAutoFit/>
          </a:bodyPr>
          <a:lstStyle/>
          <a:p>
            <a:pPr algn="ctr"/>
            <a:r>
              <a:rPr lang="en-US" sz="4800" dirty="0" smtClean="0">
                <a:solidFill>
                  <a:schemeClr val="bg1"/>
                </a:solidFill>
                <a:latin typeface="Calibri Light" panose="020F0302020204030204" pitchFamily="34" charset="0"/>
              </a:rPr>
              <a:t>engaging for the future…</a:t>
            </a:r>
          </a:p>
          <a:p>
            <a:pPr algn="ctr"/>
            <a:r>
              <a:rPr lang="en-US" sz="4800" dirty="0" smtClean="0">
                <a:solidFill>
                  <a:schemeClr val="bg1"/>
                </a:solidFill>
                <a:latin typeface="Calibri Light" panose="020F0302020204030204" pitchFamily="34" charset="0"/>
              </a:rPr>
              <a:t>…complementary communities</a:t>
            </a:r>
            <a:endParaRPr lang="en-US" sz="48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261646167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7" name="Rectangle 6"/>
          <p:cNvSpPr/>
          <p:nvPr/>
        </p:nvSpPr>
        <p:spPr bwMode="auto">
          <a:xfrm>
            <a:off x="-4229" y="0"/>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6" name="TextBox 5"/>
          <p:cNvSpPr txBox="1"/>
          <p:nvPr/>
        </p:nvSpPr>
        <p:spPr>
          <a:xfrm>
            <a:off x="816011" y="1713053"/>
            <a:ext cx="7511977" cy="1717393"/>
          </a:xfrm>
          <a:prstGeom prst="rect">
            <a:avLst/>
          </a:prstGeom>
          <a:noFill/>
        </p:spPr>
        <p:txBody>
          <a:bodyPr wrap="square" rtlCol="0">
            <a:spAutoFit/>
          </a:bodyPr>
          <a:lstStyle/>
          <a:p>
            <a:pPr algn="ctr"/>
            <a:r>
              <a:rPr lang="en-US" sz="4800" dirty="0" smtClean="0">
                <a:solidFill>
                  <a:schemeClr val="bg1"/>
                </a:solidFill>
                <a:latin typeface="Calibri Light" panose="020F0302020204030204" pitchFamily="34" charset="0"/>
              </a:rPr>
              <a:t>we’re not “going it alone”…</a:t>
            </a:r>
          </a:p>
          <a:p>
            <a:pPr algn="ctr"/>
            <a:r>
              <a:rPr lang="en-US" sz="4800" dirty="0" smtClean="0">
                <a:solidFill>
                  <a:schemeClr val="bg1"/>
                </a:solidFill>
                <a:latin typeface="Calibri Light" panose="020F0302020204030204" pitchFamily="34" charset="0"/>
              </a:rPr>
              <a:t>some other relationships…</a:t>
            </a:r>
            <a:endParaRPr lang="en-US" sz="48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164925483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7" name="Rectangle 6"/>
          <p:cNvSpPr/>
          <p:nvPr/>
        </p:nvSpPr>
        <p:spPr bwMode="auto">
          <a:xfrm>
            <a:off x="-4229" y="0"/>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6" name="TextBox 5"/>
          <p:cNvSpPr txBox="1"/>
          <p:nvPr/>
        </p:nvSpPr>
        <p:spPr>
          <a:xfrm>
            <a:off x="816011" y="2156251"/>
            <a:ext cx="7511977" cy="830997"/>
          </a:xfrm>
          <a:prstGeom prst="rect">
            <a:avLst/>
          </a:prstGeom>
          <a:noFill/>
        </p:spPr>
        <p:txBody>
          <a:bodyPr wrap="square" rtlCol="0">
            <a:spAutoFit/>
          </a:bodyPr>
          <a:lstStyle/>
          <a:p>
            <a:pPr algn="ctr"/>
            <a:r>
              <a:rPr lang="en-US" sz="4800" dirty="0">
                <a:solidFill>
                  <a:schemeClr val="bg1"/>
                </a:solidFill>
                <a:latin typeface="Calibri Light" panose="020F0302020204030204" pitchFamily="34" charset="0"/>
              </a:rPr>
              <a:t>a</a:t>
            </a:r>
            <a:r>
              <a:rPr lang="en-US" sz="4800" dirty="0" smtClean="0">
                <a:solidFill>
                  <a:schemeClr val="bg1"/>
                </a:solidFill>
                <a:latin typeface="Calibri Light" panose="020F0302020204030204" pitchFamily="34" charset="0"/>
              </a:rPr>
              <a:t>re you ready?</a:t>
            </a:r>
            <a:endParaRPr lang="en-US" sz="48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41235621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221820" cy="5143500"/>
          </a:xfrm>
          <a:prstGeom prst="rect">
            <a:avLst/>
          </a:prstGeom>
        </p:spPr>
      </p:pic>
      <p:sp>
        <p:nvSpPr>
          <p:cNvPr id="5" name="Rectangle 4"/>
          <p:cNvSpPr/>
          <p:nvPr/>
        </p:nvSpPr>
        <p:spPr bwMode="auto">
          <a:xfrm>
            <a:off x="-4229" y="0"/>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6" name="TextBox 5"/>
          <p:cNvSpPr txBox="1"/>
          <p:nvPr/>
        </p:nvSpPr>
        <p:spPr>
          <a:xfrm>
            <a:off x="939353" y="1269855"/>
            <a:ext cx="7338884" cy="2603790"/>
          </a:xfrm>
          <a:prstGeom prst="rect">
            <a:avLst/>
          </a:prstGeom>
          <a:noFill/>
        </p:spPr>
        <p:txBody>
          <a:bodyPr wrap="square" rtlCol="0">
            <a:spAutoFit/>
          </a:bodyPr>
          <a:lstStyle/>
          <a:p>
            <a:pPr algn="ctr"/>
            <a:r>
              <a:rPr lang="en-US" sz="4800" dirty="0" smtClean="0">
                <a:solidFill>
                  <a:schemeClr val="bg1"/>
                </a:solidFill>
                <a:latin typeface="Calibri Light" panose="020F0302020204030204" pitchFamily="34" charset="0"/>
              </a:rPr>
              <a:t>111 Member </a:t>
            </a:r>
            <a:r>
              <a:rPr lang="en-US" sz="4800" dirty="0" err="1" smtClean="0">
                <a:solidFill>
                  <a:schemeClr val="bg1"/>
                </a:solidFill>
                <a:latin typeface="Calibri Light" panose="020F0302020204030204" pitchFamily="34" charset="0"/>
              </a:rPr>
              <a:t>Organisations</a:t>
            </a:r>
            <a:r>
              <a:rPr lang="en-US" sz="4800" dirty="0" smtClean="0">
                <a:solidFill>
                  <a:schemeClr val="bg1"/>
                </a:solidFill>
                <a:latin typeface="Calibri Light" panose="020F0302020204030204" pitchFamily="34" charset="0"/>
              </a:rPr>
              <a:t>…</a:t>
            </a:r>
          </a:p>
          <a:p>
            <a:pPr algn="ctr"/>
            <a:r>
              <a:rPr lang="en-US" sz="4800" dirty="0" smtClean="0">
                <a:solidFill>
                  <a:schemeClr val="bg1"/>
                </a:solidFill>
                <a:latin typeface="Calibri Light" panose="020F0302020204030204" pitchFamily="34" charset="0"/>
              </a:rPr>
              <a:t>1.5 million Members….</a:t>
            </a:r>
          </a:p>
          <a:p>
            <a:pPr algn="ctr"/>
            <a:r>
              <a:rPr lang="en-US" sz="4800" dirty="0" smtClean="0">
                <a:solidFill>
                  <a:schemeClr val="bg1"/>
                </a:solidFill>
                <a:latin typeface="Calibri Light" panose="020F0302020204030204" pitchFamily="34" charset="0"/>
              </a:rPr>
              <a:t>6 billion “beeps” per day.</a:t>
            </a:r>
            <a:endParaRPr lang="en-US" sz="48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23692675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500"/>
                                  </p:stCondLst>
                                  <p:iterate type="lt">
                                    <p:tmAbs val="50"/>
                                  </p:iterate>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154626" name="Picture 2" descr="http://masterbloggen.no/wp-content/uploads/2013/02/man-v-machine-650px.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258495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934" y="1"/>
            <a:ext cx="9144000" cy="5143500"/>
          </a:xfrm>
          <a:prstGeom prst="rect">
            <a:avLst/>
          </a:prstGeom>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231934" cy="5143500"/>
          </a:xfrm>
          <a:prstGeom prst="rect">
            <a:avLst/>
          </a:prstGeom>
        </p:spPr>
      </p:pic>
    </p:spTree>
    <p:extLst>
      <p:ext uri="{BB962C8B-B14F-4D97-AF65-F5344CB8AC3E}">
        <p14:creationId xmlns:p14="http://schemas.microsoft.com/office/powerpoint/2010/main" val="3321509304"/>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7" name="Rectangle 6"/>
          <p:cNvSpPr/>
          <p:nvPr/>
        </p:nvSpPr>
        <p:spPr bwMode="auto">
          <a:xfrm>
            <a:off x="-4229" y="0"/>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6" name="TextBox 5"/>
          <p:cNvSpPr txBox="1"/>
          <p:nvPr/>
        </p:nvSpPr>
        <p:spPr>
          <a:xfrm>
            <a:off x="816011" y="2156251"/>
            <a:ext cx="7511977" cy="830997"/>
          </a:xfrm>
          <a:prstGeom prst="rect">
            <a:avLst/>
          </a:prstGeom>
          <a:noFill/>
        </p:spPr>
        <p:txBody>
          <a:bodyPr wrap="square" rtlCol="0">
            <a:spAutoFit/>
          </a:bodyPr>
          <a:lstStyle/>
          <a:p>
            <a:pPr algn="ctr"/>
            <a:r>
              <a:rPr lang="en-US" sz="4800" dirty="0" smtClean="0">
                <a:solidFill>
                  <a:schemeClr val="bg1"/>
                </a:solidFill>
                <a:latin typeface="Calibri Light" panose="020F0302020204030204" pitchFamily="34" charset="0"/>
              </a:rPr>
              <a:t>better data</a:t>
            </a:r>
            <a:endParaRPr lang="en-US" sz="48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11030154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graphics8.nytimes.com/images/2012/03/14/business/britannica-decoder/britannica-decoder-blog480.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970" y="0"/>
            <a:ext cx="9140030" cy="51435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bwMode="auto">
          <a:xfrm>
            <a:off x="-4229" y="0"/>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6" name="TextBox 5"/>
          <p:cNvSpPr txBox="1"/>
          <p:nvPr/>
        </p:nvSpPr>
        <p:spPr>
          <a:xfrm>
            <a:off x="816011" y="2156251"/>
            <a:ext cx="7511977" cy="830997"/>
          </a:xfrm>
          <a:prstGeom prst="rect">
            <a:avLst/>
          </a:prstGeom>
          <a:noFill/>
        </p:spPr>
        <p:txBody>
          <a:bodyPr wrap="square" rtlCol="0">
            <a:spAutoFit/>
          </a:bodyPr>
          <a:lstStyle/>
          <a:p>
            <a:pPr algn="ctr"/>
            <a:r>
              <a:rPr lang="en-US" sz="4800" dirty="0" smtClean="0">
                <a:solidFill>
                  <a:schemeClr val="bg1"/>
                </a:solidFill>
                <a:latin typeface="Calibri Light" panose="020F0302020204030204" pitchFamily="34" charset="0"/>
              </a:rPr>
              <a:t>faster data</a:t>
            </a:r>
            <a:endParaRPr lang="en-US" sz="48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6124446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1"/>
            <a:ext cx="9144001" cy="5143500"/>
          </a:xfrm>
          <a:prstGeom prst="rect">
            <a:avLst/>
          </a:prstGeom>
        </p:spPr>
      </p:pic>
      <p:sp>
        <p:nvSpPr>
          <p:cNvPr id="7" name="Rectangle 6"/>
          <p:cNvSpPr/>
          <p:nvPr/>
        </p:nvSpPr>
        <p:spPr bwMode="auto">
          <a:xfrm>
            <a:off x="-4229" y="0"/>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6" name="TextBox 5"/>
          <p:cNvSpPr txBox="1"/>
          <p:nvPr/>
        </p:nvSpPr>
        <p:spPr>
          <a:xfrm>
            <a:off x="816011" y="2156251"/>
            <a:ext cx="7511977" cy="830997"/>
          </a:xfrm>
          <a:prstGeom prst="rect">
            <a:avLst/>
          </a:prstGeom>
          <a:noFill/>
        </p:spPr>
        <p:txBody>
          <a:bodyPr wrap="square" rtlCol="0">
            <a:spAutoFit/>
          </a:bodyPr>
          <a:lstStyle/>
          <a:p>
            <a:pPr algn="ctr"/>
            <a:r>
              <a:rPr lang="en-US" sz="4800" dirty="0" smtClean="0">
                <a:solidFill>
                  <a:schemeClr val="bg1"/>
                </a:solidFill>
                <a:latin typeface="Calibri Light" panose="020F0302020204030204" pitchFamily="34" charset="0"/>
              </a:rPr>
              <a:t>smarter data</a:t>
            </a:r>
            <a:endParaRPr lang="en-US" sz="48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4956566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9143999" cy="5120640"/>
          </a:xfrm>
          <a:prstGeom prst="rect">
            <a:avLst/>
          </a:prstGeom>
        </p:spPr>
      </p:pic>
      <p:sp>
        <p:nvSpPr>
          <p:cNvPr id="7" name="Rectangle 6"/>
          <p:cNvSpPr/>
          <p:nvPr/>
        </p:nvSpPr>
        <p:spPr bwMode="auto">
          <a:xfrm>
            <a:off x="-4229" y="0"/>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6" name="TextBox 5"/>
          <p:cNvSpPr txBox="1"/>
          <p:nvPr/>
        </p:nvSpPr>
        <p:spPr>
          <a:xfrm>
            <a:off x="816011" y="2156251"/>
            <a:ext cx="7511977" cy="830997"/>
          </a:xfrm>
          <a:prstGeom prst="rect">
            <a:avLst/>
          </a:prstGeom>
          <a:noFill/>
        </p:spPr>
        <p:txBody>
          <a:bodyPr wrap="square" rtlCol="0">
            <a:spAutoFit/>
          </a:bodyPr>
          <a:lstStyle/>
          <a:p>
            <a:pPr algn="ctr"/>
            <a:r>
              <a:rPr lang="en-US" sz="4800" dirty="0" smtClean="0">
                <a:solidFill>
                  <a:schemeClr val="bg1"/>
                </a:solidFill>
                <a:latin typeface="Calibri Light" panose="020F0302020204030204" pitchFamily="34" charset="0"/>
              </a:rPr>
              <a:t>better, faster, smarter data</a:t>
            </a:r>
            <a:endParaRPr lang="en-US" sz="48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29624519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cstate="email">
            <a:extLst>
              <a:ext uri="{28A0092B-C50C-407E-A947-70E740481C1C}">
                <a14:useLocalDpi xmlns:a14="http://schemas.microsoft.com/office/drawing/2010/main"/>
              </a:ext>
            </a:extLst>
          </a:blip>
          <a:srcRect t="-3"/>
          <a:stretch/>
        </p:blipFill>
        <p:spPr>
          <a:xfrm rot="21264060">
            <a:off x="-260928" y="-528268"/>
            <a:ext cx="9998150" cy="6075240"/>
          </a:xfrm>
          <a:prstGeom prst="rect">
            <a:avLst/>
          </a:prstGeom>
        </p:spPr>
      </p:pic>
      <p:sp>
        <p:nvSpPr>
          <p:cNvPr id="10" name="Rectangle 9"/>
          <p:cNvSpPr/>
          <p:nvPr/>
        </p:nvSpPr>
        <p:spPr bwMode="auto">
          <a:xfrm>
            <a:off x="0" y="21630"/>
            <a:ext cx="9144000" cy="5158591"/>
          </a:xfrm>
          <a:prstGeom prst="rect">
            <a:avLst/>
          </a:prstGeom>
          <a:solidFill>
            <a:schemeClr val="bg1">
              <a:alpha val="94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GB" sz="1800" b="0" i="0" u="none" strike="noStrike" cap="none" normalizeH="0" baseline="0" smtClean="0">
              <a:ln>
                <a:noFill/>
              </a:ln>
              <a:solidFill>
                <a:srgbClr val="002C6C"/>
              </a:solidFill>
              <a:effectLst/>
              <a:latin typeface="Arial" charset="0"/>
            </a:endParaRPr>
          </a:p>
        </p:txBody>
      </p:sp>
      <p:sp>
        <p:nvSpPr>
          <p:cNvPr id="2" name="Title 1"/>
          <p:cNvSpPr>
            <a:spLocks noGrp="1"/>
          </p:cNvSpPr>
          <p:nvPr>
            <p:ph type="title"/>
          </p:nvPr>
        </p:nvSpPr>
        <p:spPr>
          <a:xfrm>
            <a:off x="1559859" y="430111"/>
            <a:ext cx="6858000" cy="572400"/>
          </a:xfrm>
        </p:spPr>
        <p:txBody>
          <a:bodyPr/>
          <a:lstStyle/>
          <a:p>
            <a:r>
              <a:rPr lang="en-US" dirty="0" smtClean="0"/>
              <a:t>and 			  are collaborating</a:t>
            </a:r>
            <a:endParaRPr lang="en-US" dirty="0"/>
          </a:p>
        </p:txBody>
      </p:sp>
      <p:sp>
        <p:nvSpPr>
          <p:cNvPr id="9" name="Content Placeholder 3"/>
          <p:cNvSpPr txBox="1">
            <a:spLocks/>
          </p:cNvSpPr>
          <p:nvPr/>
        </p:nvSpPr>
        <p:spPr>
          <a:xfrm>
            <a:off x="1687286" y="1681556"/>
            <a:ext cx="6135115" cy="3081697"/>
          </a:xfrm>
          <a:prstGeom prst="rect">
            <a:avLst/>
          </a:prstGeom>
        </p:spPr>
        <p:txBody>
          <a:bodyPr vert="horz" lIns="68580" tIns="34290" rIns="68580" bIns="34290" rtlCol="0">
            <a:normAutofit/>
          </a:bodyPr>
          <a:lstStyle>
            <a:lvl1pPr marL="342900" indent="-342900" algn="l" rtl="0" eaLnBrk="1" fontAlgn="base" hangingPunct="1">
              <a:spcBef>
                <a:spcPct val="20000"/>
              </a:spcBef>
              <a:spcAft>
                <a:spcPct val="0"/>
              </a:spcAft>
              <a:buClr>
                <a:srgbClr val="F26334"/>
              </a:buClr>
              <a:buFont typeface="Arial"/>
              <a:buChar char="•"/>
              <a:defRPr sz="2400">
                <a:solidFill>
                  <a:srgbClr val="002C6C"/>
                </a:solidFill>
                <a:latin typeface="+mn-lt"/>
                <a:ea typeface="ＭＳ Ｐゴシック" charset="0"/>
                <a:cs typeface="+mn-cs"/>
              </a:defRPr>
            </a:lvl1pPr>
            <a:lvl2pPr marL="742950" indent="-285750" algn="l" rtl="0" eaLnBrk="1" fontAlgn="base" hangingPunct="1">
              <a:spcBef>
                <a:spcPct val="20000"/>
              </a:spcBef>
              <a:spcAft>
                <a:spcPct val="0"/>
              </a:spcAft>
              <a:buClr>
                <a:srgbClr val="F26334"/>
              </a:buClr>
              <a:buChar char="•"/>
              <a:defRPr sz="2000">
                <a:solidFill>
                  <a:srgbClr val="002C6C"/>
                </a:solidFill>
                <a:latin typeface="+mn-lt"/>
                <a:ea typeface="ＭＳ Ｐゴシック" charset="0"/>
              </a:defRPr>
            </a:lvl2pPr>
            <a:lvl3pPr marL="1143000" indent="-228600" algn="l" rtl="0" eaLnBrk="1" fontAlgn="base" hangingPunct="1">
              <a:spcBef>
                <a:spcPct val="20000"/>
              </a:spcBef>
              <a:spcAft>
                <a:spcPct val="0"/>
              </a:spcAft>
              <a:buClr>
                <a:srgbClr val="F26334"/>
              </a:buClr>
              <a:buFont typeface="Arial" charset="0"/>
              <a:buChar char="–"/>
              <a:defRPr sz="1800">
                <a:solidFill>
                  <a:srgbClr val="002C6C"/>
                </a:solidFill>
                <a:latin typeface="+mn-lt"/>
                <a:ea typeface="ＭＳ Ｐゴシック" charset="0"/>
              </a:defRPr>
            </a:lvl3pPr>
            <a:lvl4pPr marL="1600200" indent="-228600" algn="l" rtl="0" eaLnBrk="1" fontAlgn="base" hangingPunct="1">
              <a:spcBef>
                <a:spcPct val="20000"/>
              </a:spcBef>
              <a:spcAft>
                <a:spcPct val="0"/>
              </a:spcAft>
              <a:buChar char="–"/>
              <a:defRPr sz="1600">
                <a:solidFill>
                  <a:srgbClr val="002C6C"/>
                </a:solidFill>
                <a:latin typeface="+mn-lt"/>
                <a:ea typeface="ＭＳ Ｐゴシック" charset="0"/>
              </a:defRPr>
            </a:lvl4pPr>
            <a:lvl5pPr marL="2057400" indent="-228600" algn="l" rtl="0" eaLnBrk="1" fontAlgn="base" hangingPunct="1">
              <a:spcBef>
                <a:spcPct val="20000"/>
              </a:spcBef>
              <a:spcAft>
                <a:spcPct val="0"/>
              </a:spcAft>
              <a:buChar char="»"/>
              <a:defRPr sz="1600">
                <a:solidFill>
                  <a:schemeClr val="tx1"/>
                </a:solidFill>
                <a:latin typeface="+mn-lt"/>
                <a:ea typeface="ＭＳ Ｐゴシック" charset="0"/>
              </a:defRPr>
            </a:lvl5pPr>
            <a:lvl6pPr marL="2514600" indent="-228600" algn="l" rtl="0" eaLnBrk="1" fontAlgn="base" hangingPunct="1">
              <a:spcBef>
                <a:spcPct val="20000"/>
              </a:spcBef>
              <a:spcAft>
                <a:spcPct val="0"/>
              </a:spcAft>
              <a:buChar char="»"/>
              <a:defRPr sz="1800">
                <a:solidFill>
                  <a:schemeClr val="tx1"/>
                </a:solidFill>
                <a:latin typeface="+mn-lt"/>
              </a:defRPr>
            </a:lvl6pPr>
            <a:lvl7pPr marL="2971800" indent="-228600" algn="l" rtl="0" eaLnBrk="1" fontAlgn="base" hangingPunct="1">
              <a:spcBef>
                <a:spcPct val="20000"/>
              </a:spcBef>
              <a:spcAft>
                <a:spcPct val="0"/>
              </a:spcAft>
              <a:buChar char="»"/>
              <a:defRPr sz="1800">
                <a:solidFill>
                  <a:schemeClr val="tx1"/>
                </a:solidFill>
                <a:latin typeface="+mn-lt"/>
              </a:defRPr>
            </a:lvl7pPr>
            <a:lvl8pPr marL="3429000" indent="-228600" algn="l" rtl="0" eaLnBrk="1" fontAlgn="base" hangingPunct="1">
              <a:spcBef>
                <a:spcPct val="20000"/>
              </a:spcBef>
              <a:spcAft>
                <a:spcPct val="0"/>
              </a:spcAft>
              <a:buChar char="»"/>
              <a:defRPr sz="1800">
                <a:solidFill>
                  <a:schemeClr val="tx1"/>
                </a:solidFill>
                <a:latin typeface="+mn-lt"/>
              </a:defRPr>
            </a:lvl8pPr>
            <a:lvl9pPr marL="3886200" indent="-228600" algn="l" rtl="0" eaLnBrk="1" fontAlgn="base" hangingPunct="1">
              <a:spcBef>
                <a:spcPct val="20000"/>
              </a:spcBef>
              <a:spcAft>
                <a:spcPct val="0"/>
              </a:spcAft>
              <a:buChar char="»"/>
              <a:defRPr sz="1800">
                <a:solidFill>
                  <a:schemeClr val="tx1"/>
                </a:solidFill>
                <a:latin typeface="+mn-lt"/>
              </a:defRPr>
            </a:lvl9pPr>
          </a:lstStyle>
          <a:p>
            <a:pPr marL="173831" indent="-173831"/>
            <a:endParaRPr lang="en-US" sz="1350" kern="0" dirty="0"/>
          </a:p>
        </p:txBody>
      </p:sp>
      <p:pic>
        <p:nvPicPr>
          <p:cNvPr id="11" name="Picture 2" descr="http://media.marketwire.com/attachments/201202/41128_oma_logo.gif">
            <a:hlinkClick r:id="rId4"/>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459387" y="466335"/>
            <a:ext cx="1881490" cy="53617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394431" y="827537"/>
            <a:ext cx="6355137" cy="39420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3"/>
          <p:cNvPicPr>
            <a:picLocks noChangeAspect="1" noChangeArrowheads="1"/>
          </p:cNvPicPr>
          <p:nvPr/>
        </p:nvPicPr>
        <p:blipFill rotWithShape="1">
          <a:blip r:embed="rId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3090592" y="4086892"/>
            <a:ext cx="3130262" cy="11295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28692" y="317061"/>
            <a:ext cx="927415" cy="825631"/>
          </a:xfrm>
          <a:prstGeom prst="rect">
            <a:avLst/>
          </a:prstGeom>
        </p:spPr>
      </p:pic>
      <p:sp>
        <p:nvSpPr>
          <p:cNvPr id="3" name="TextBox 2"/>
          <p:cNvSpPr txBox="1"/>
          <p:nvPr/>
        </p:nvSpPr>
        <p:spPr>
          <a:xfrm>
            <a:off x="7298406" y="4792634"/>
            <a:ext cx="1633781" cy="701731"/>
          </a:xfrm>
          <a:prstGeom prst="rect">
            <a:avLst/>
          </a:prstGeom>
          <a:noFill/>
        </p:spPr>
        <p:txBody>
          <a:bodyPr wrap="none" rtlCol="0">
            <a:spAutoFit/>
          </a:bodyPr>
          <a:lstStyle/>
          <a:p>
            <a:r>
              <a:rPr lang="en-US" u="sng" dirty="0">
                <a:hlinkClick r:id="rId9"/>
              </a:rPr>
              <a:t>http://icare.ch/</a:t>
            </a:r>
            <a:endParaRPr lang="en-GB" dirty="0"/>
          </a:p>
          <a:p>
            <a:endParaRPr lang="en-GB" dirty="0"/>
          </a:p>
        </p:txBody>
      </p:sp>
    </p:spTree>
    <p:extLst>
      <p:ext uri="{BB962C8B-B14F-4D97-AF65-F5344CB8AC3E}">
        <p14:creationId xmlns:p14="http://schemas.microsoft.com/office/powerpoint/2010/main" val="29090761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7" name="Rectangle 6"/>
          <p:cNvSpPr/>
          <p:nvPr/>
        </p:nvSpPr>
        <p:spPr bwMode="auto">
          <a:xfrm>
            <a:off x="-4229" y="0"/>
            <a:ext cx="9226049" cy="5143500"/>
          </a:xfrm>
          <a:prstGeom prst="rect">
            <a:avLst/>
          </a:prstGeom>
          <a:solidFill>
            <a:srgbClr val="000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Calibri Light" panose="020F0302020204030204" pitchFamily="34" charset="0"/>
            </a:endParaRPr>
          </a:p>
        </p:txBody>
      </p:sp>
      <p:sp>
        <p:nvSpPr>
          <p:cNvPr id="6" name="TextBox 5"/>
          <p:cNvSpPr txBox="1"/>
          <p:nvPr/>
        </p:nvSpPr>
        <p:spPr>
          <a:xfrm>
            <a:off x="816011" y="1786920"/>
            <a:ext cx="7511977" cy="1569660"/>
          </a:xfrm>
          <a:prstGeom prst="rect">
            <a:avLst/>
          </a:prstGeom>
          <a:noFill/>
        </p:spPr>
        <p:txBody>
          <a:bodyPr wrap="square" rtlCol="0">
            <a:spAutoFit/>
          </a:bodyPr>
          <a:lstStyle/>
          <a:p>
            <a:pPr algn="ctr"/>
            <a:r>
              <a:rPr lang="en-US" sz="4800" dirty="0">
                <a:solidFill>
                  <a:schemeClr val="bg1"/>
                </a:solidFill>
                <a:latin typeface="Calibri Light" panose="020F0302020204030204" pitchFamily="34" charset="0"/>
              </a:rPr>
              <a:t>a</a:t>
            </a:r>
            <a:r>
              <a:rPr lang="en-US" sz="4800" dirty="0" smtClean="0">
                <a:solidFill>
                  <a:schemeClr val="bg1"/>
                </a:solidFill>
                <a:latin typeface="Calibri Light" panose="020F0302020204030204" pitchFamily="34" charset="0"/>
              </a:rPr>
              <a:t>nd we’re on track to deliver…</a:t>
            </a:r>
          </a:p>
        </p:txBody>
      </p:sp>
    </p:spTree>
    <p:extLst>
      <p:ext uri="{BB962C8B-B14F-4D97-AF65-F5344CB8AC3E}">
        <p14:creationId xmlns:p14="http://schemas.microsoft.com/office/powerpoint/2010/main" val="30864291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GS1_PPT_Template_2011">
  <a:themeElements>
    <a:clrScheme name="GS1_PPT_Final 14">
      <a:dk1>
        <a:srgbClr val="002C6C"/>
      </a:dk1>
      <a:lt1>
        <a:srgbClr val="FFFFFF"/>
      </a:lt1>
      <a:dk2>
        <a:srgbClr val="002C6C"/>
      </a:dk2>
      <a:lt2>
        <a:srgbClr val="808080"/>
      </a:lt2>
      <a:accent1>
        <a:srgbClr val="BBE0E3"/>
      </a:accent1>
      <a:accent2>
        <a:srgbClr val="F26334"/>
      </a:accent2>
      <a:accent3>
        <a:srgbClr val="FFFFFF"/>
      </a:accent3>
      <a:accent4>
        <a:srgbClr val="00245B"/>
      </a:accent4>
      <a:accent5>
        <a:srgbClr val="DAEDEF"/>
      </a:accent5>
      <a:accent6>
        <a:srgbClr val="DB592E"/>
      </a:accent6>
      <a:hlink>
        <a:srgbClr val="F26334"/>
      </a:hlink>
      <a:folHlink>
        <a:srgbClr val="F26334"/>
      </a:folHlink>
    </a:clrScheme>
    <a:fontScheme name="GS1_PPT_Fin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defRPr kumimoji="0" sz="1800" b="0" i="0" u="none" strike="noStrike" cap="none" normalizeH="0" baseline="0" smtClean="0">
            <a:ln>
              <a:noFill/>
            </a:ln>
            <a:solidFill>
              <a:srgbClr val="002C6C"/>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defRPr kumimoji="0" lang="en-GB" sz="1800" b="0" i="0" u="none" strike="noStrike" cap="none" normalizeH="0" baseline="0" smtClean="0">
            <a:ln>
              <a:noFill/>
            </a:ln>
            <a:solidFill>
              <a:srgbClr val="002C6C"/>
            </a:solidFill>
            <a:effectLst/>
            <a:latin typeface="Arial" charset="0"/>
          </a:defRPr>
        </a:defPPr>
      </a:lstStyle>
    </a:lnDef>
  </a:objectDefaults>
  <a:extraClrSchemeLst>
    <a:extraClrScheme>
      <a:clrScheme name="GS1_PPT_Fin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GS1_PPT_Fin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GS1_PPT_Fin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GS1_PPT_Fin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GS1_PPT_Fin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GS1_PPT_Fin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GS1_PPT_Fin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GS1_PPT_Fin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GS1_PPT_Fin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GS1_PPT_Fin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GS1_PPT_Fin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GS1_PPT_Fin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GS1_PPT_Final 13">
        <a:dk1>
          <a:srgbClr val="002C6C"/>
        </a:dk1>
        <a:lt1>
          <a:srgbClr val="FFFFFF"/>
        </a:lt1>
        <a:dk2>
          <a:srgbClr val="002C6C"/>
        </a:dk2>
        <a:lt2>
          <a:srgbClr val="808080"/>
        </a:lt2>
        <a:accent1>
          <a:srgbClr val="BBE0E3"/>
        </a:accent1>
        <a:accent2>
          <a:srgbClr val="333399"/>
        </a:accent2>
        <a:accent3>
          <a:srgbClr val="FFFFFF"/>
        </a:accent3>
        <a:accent4>
          <a:srgbClr val="00245B"/>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GS1_PPT_Final 14">
        <a:dk1>
          <a:srgbClr val="002C6C"/>
        </a:dk1>
        <a:lt1>
          <a:srgbClr val="FFFFFF"/>
        </a:lt1>
        <a:dk2>
          <a:srgbClr val="002C6C"/>
        </a:dk2>
        <a:lt2>
          <a:srgbClr val="808080"/>
        </a:lt2>
        <a:accent1>
          <a:srgbClr val="BBE0E3"/>
        </a:accent1>
        <a:accent2>
          <a:srgbClr val="F26334"/>
        </a:accent2>
        <a:accent3>
          <a:srgbClr val="FFFFFF"/>
        </a:accent3>
        <a:accent4>
          <a:srgbClr val="00245B"/>
        </a:accent4>
        <a:accent5>
          <a:srgbClr val="DAEDEF"/>
        </a:accent5>
        <a:accent6>
          <a:srgbClr val="DB592E"/>
        </a:accent6>
        <a:hlink>
          <a:srgbClr val="F26334"/>
        </a:hlink>
        <a:folHlink>
          <a:srgbClr val="F2633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55352</TotalTime>
  <Words>3366</Words>
  <Application>Microsoft Office PowerPoint</Application>
  <PresentationFormat>On-screen Show (16:9)</PresentationFormat>
  <Paragraphs>312</Paragraphs>
  <Slides>31</Slides>
  <Notes>28</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GS1_PPT_Template_2011</vt:lpstr>
      <vt:lpstr>   OMA-TP-2014-0139R01-INP_OMA_and_GS1_joint_work  OMA and GS1 joint work</vt:lpstr>
      <vt:lpstr>PowerPoint Presentation</vt:lpstr>
      <vt:lpstr>PowerPoint Presentation</vt:lpstr>
      <vt:lpstr>PowerPoint Presentation</vt:lpstr>
      <vt:lpstr>PowerPoint Presentation</vt:lpstr>
      <vt:lpstr>PowerPoint Presentation</vt:lpstr>
      <vt:lpstr>PowerPoint Presentation</vt:lpstr>
      <vt:lpstr>and      are collaborating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GS1 Global Office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GS1 - OMA Board Presentation</dc:title>
  <dc:subject>GS1 Digital - Industry Engagement</dc:subject>
  <dc:creator>robert.beideman@gs1.org</dc:creator>
  <cp:lastModifiedBy>Telecom Italia S.p.A.</cp:lastModifiedBy>
  <cp:revision>880</cp:revision>
  <cp:lastPrinted>2013-04-08T19:17:22Z</cp:lastPrinted>
  <dcterms:created xsi:type="dcterms:W3CDTF">2011-08-02T09:34:59Z</dcterms:created>
  <dcterms:modified xsi:type="dcterms:W3CDTF">2014-06-02T18:30:22Z</dcterms:modified>
</cp:coreProperties>
</file>