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40" r:id="rId5"/>
    <p:sldId id="338" r:id="rId6"/>
    <p:sldId id="339" r:id="rId7"/>
    <p:sldId id="323" r:id="rId8"/>
    <p:sldId id="335"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5520" autoAdjust="0"/>
  </p:normalViewPr>
  <p:slideViewPr>
    <p:cSldViewPr>
      <p:cViewPr>
        <p:scale>
          <a:sx n="118" d="100"/>
          <a:sy n="118" d="100"/>
        </p:scale>
        <p:origin x="-642"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in1025@etri.re.kr" TargetMode="External"/><Relationship Id="rId3" Type="http://schemas.openxmlformats.org/officeDocument/2006/relationships/image" Target="../media/image2.jpeg"/><Relationship Id="rId7" Type="http://schemas.openxmlformats.org/officeDocument/2006/relationships/hyperlink" Target="mailto:chjpark@etri.re.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andyhan@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member.openmobilealliance.org/ftp/Public_documents/CD/DWAPI/2017/OMA-CD-DWAPI-2017-0018-INP_DWAPI_3DP_updates_CONRR_20170917.zip" TargetMode="External"/><Relationship Id="rId2" Type="http://schemas.openxmlformats.org/officeDocument/2006/relationships/hyperlink" Target="http://member.openmobilealliance.org/ftp/Public_documents/CD/DWAPI/Permanent_documents/OMA-TS-3D_Printer_APIs-V1_0-20170917-D.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smtClean="0">
                <a:ea typeface="SimSun" panose="02010600030101010101" pitchFamily="2" charset="-122"/>
              </a:rPr>
              <a:t>OMA-WID_W0332-DWAPI-3DP-V1_0-20171018-D</a:t>
            </a:r>
            <a:r>
              <a:rPr lang="en-US" altLang="zh-CN" sz="240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r>
              <a:rPr lang="en-US" altLang="zh-CN" sz="2000" smtClean="0">
                <a:ea typeface="SimSun" panose="02010600030101010101" pitchFamily="2" charset="-122"/>
              </a:rPr>
              <a:t/>
            </a:r>
            <a:br>
              <a:rPr lang="en-US" altLang="zh-CN" sz="2000" smtClean="0">
                <a:ea typeface="SimSun" panose="02010600030101010101" pitchFamily="2" charset="-122"/>
              </a:rPr>
            </a:br>
            <a:r>
              <a:rPr lang="en-US" altLang="zh-CN" sz="2000" smtClean="0">
                <a:ea typeface="SimSun" panose="02010600030101010101" pitchFamily="2" charset="-122"/>
              </a:rPr>
              <a:t>WI0332 </a:t>
            </a:r>
            <a:r>
              <a:rPr lang="en-US" altLang="zh-CN" sz="2000" dirty="0" smtClean="0">
                <a:ea typeface="SimSun" panose="02010600030101010101" pitchFamily="2" charset="-122"/>
              </a:rPr>
              <a:t>– DWAPI for 3D printer</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18 October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 xmlns:a16="http://schemas.microsoft.com/office/drawing/2014/main" val="20000"/>
                    </a:ext>
                  </a:extLst>
                </a:gridCol>
                <a:gridCol w="6705600">
                  <a:extLst>
                    <a:ext uri="{9D8B030D-6E8A-4147-A177-3AD203B41FA5}">
                      <a16:colId xmlns=""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945328875"/>
              </p:ext>
            </p:extLst>
          </p:nvPr>
        </p:nvGraphicFramePr>
        <p:xfrm>
          <a:off x="490538" y="1606550"/>
          <a:ext cx="8047037" cy="4697418"/>
        </p:xfrm>
        <a:graphic>
          <a:graphicData uri="http://schemas.openxmlformats.org/drawingml/2006/table">
            <a:tbl>
              <a:tblPr/>
              <a:tblGrid>
                <a:gridCol w="4198937">
                  <a:extLst>
                    <a:ext uri="{9D8B030D-6E8A-4147-A177-3AD203B41FA5}">
                      <a16:colId xmlns="" xmlns:a16="http://schemas.microsoft.com/office/drawing/2014/main" val="20000"/>
                    </a:ext>
                  </a:extLst>
                </a:gridCol>
                <a:gridCol w="38481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ARM</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Sponsor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ETRI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Nautes</a:t>
                      </a: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 Technology</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Explorer Member</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NTT </a:t>
                      </a: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Docomo</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Orange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75372250"/>
              </p:ext>
            </p:extLst>
          </p:nvPr>
        </p:nvGraphicFramePr>
        <p:xfrm>
          <a:off x="338138" y="1606550"/>
          <a:ext cx="8686800" cy="4792663"/>
        </p:xfrm>
        <a:graphic>
          <a:graphicData uri="http://schemas.openxmlformats.org/drawingml/2006/table">
            <a:tbl>
              <a:tblPr/>
              <a:tblGrid>
                <a:gridCol w="4800600">
                  <a:extLst>
                    <a:ext uri="{9D8B030D-6E8A-4147-A177-3AD203B41FA5}">
                      <a16:colId xmlns="" xmlns:a16="http://schemas.microsoft.com/office/drawing/2014/main" val="20000"/>
                    </a:ext>
                  </a:extLst>
                </a:gridCol>
                <a:gridCol w="38862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04358364"/>
              </p:ext>
            </p:extLst>
          </p:nvPr>
        </p:nvGraphicFramePr>
        <p:xfrm>
          <a:off x="261938" y="1682750"/>
          <a:ext cx="8763000" cy="1980420"/>
        </p:xfrm>
        <a:graphic>
          <a:graphicData uri="http://schemas.openxmlformats.org/drawingml/2006/table">
            <a:tbl>
              <a:tblPr/>
              <a:tblGrid>
                <a:gridCol w="1653397">
                  <a:extLst>
                    <a:ext uri="{9D8B030D-6E8A-4147-A177-3AD203B41FA5}">
                      <a16:colId xmlns="" xmlns:a16="http://schemas.microsoft.com/office/drawing/2014/main" val="20000"/>
                    </a:ext>
                  </a:extLst>
                </a:gridCol>
                <a:gridCol w="7109603">
                  <a:extLst>
                    <a:ext uri="{9D8B030D-6E8A-4147-A177-3AD203B41FA5}">
                      <a16:colId xmlns=""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22 Sep 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OMA-WID_W0xxx-DWAPI-3DP-V1_0-20170922-D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11 </a:t>
                      </a:r>
                      <a:r>
                        <a:rPr kumimoji="0" lang="en-US" altLang="zh-CN" sz="2000" b="0" i="0" u="none" strike="noStrike" cap="none" normalizeH="0" baseline="0" dirty="0" smtClean="0">
                          <a:ln>
                            <a:noFill/>
                          </a:ln>
                          <a:solidFill>
                            <a:srgbClr val="000066"/>
                          </a:solidFill>
                          <a:effectLst/>
                          <a:latin typeface="Arial Narrow" pitchFamily="34" charset="0"/>
                          <a:ea typeface="宋体" charset="-122"/>
                        </a:rPr>
                        <a:t>Oct 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altLang="ko-KR" sz="1800" b="0" i="0" kern="1200" dirty="0" smtClean="0">
                          <a:solidFill>
                            <a:schemeClr val="tx1"/>
                          </a:solidFill>
                          <a:effectLst/>
                          <a:latin typeface="Arial Narrow" pitchFamily="34" charset="0"/>
                          <a:ea typeface="+mn-ea"/>
                          <a:cs typeface="+mn-cs"/>
                        </a:rPr>
                        <a:t>OMA-WID_W0xxx-DWAPI-3DP-V1_0-20171011-D</a:t>
                      </a: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18 </a:t>
                      </a:r>
                      <a:r>
                        <a:rPr kumimoji="0" lang="en-US" altLang="zh-CN" sz="2000" b="0" i="0" u="none" strike="noStrike" cap="none" normalizeH="0" baseline="0" dirty="0" smtClean="0">
                          <a:ln>
                            <a:noFill/>
                          </a:ln>
                          <a:solidFill>
                            <a:srgbClr val="000066"/>
                          </a:solidFill>
                          <a:effectLst/>
                          <a:latin typeface="Arial Narrow" pitchFamily="34" charset="0"/>
                          <a:ea typeface="宋体" charset="-122"/>
                        </a:rPr>
                        <a:t>Oct 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altLang="ko-KR" sz="1800" b="0" i="0" kern="1200" dirty="0" smtClean="0">
                          <a:solidFill>
                            <a:schemeClr val="tx1"/>
                          </a:solidFill>
                          <a:effectLst/>
                          <a:latin typeface="Arial Narrow" pitchFamily="34" charset="0"/>
                          <a:ea typeface="+mn-ea"/>
                          <a:cs typeface="+mn-cs"/>
                        </a:rPr>
                        <a:t>OMA-WID_W0xxx-DWAPI-3DP-V1_0-20171018-D</a:t>
                      </a: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42217029"/>
              </p:ext>
            </p:extLst>
          </p:nvPr>
        </p:nvGraphicFramePr>
        <p:xfrm>
          <a:off x="490538" y="1987550"/>
          <a:ext cx="8229600" cy="835980"/>
        </p:xfrm>
        <a:graphic>
          <a:graphicData uri="http://schemas.openxmlformats.org/drawingml/2006/table">
            <a:tbl>
              <a:tblPr/>
              <a:tblGrid>
                <a:gridCol w="2057400">
                  <a:extLst>
                    <a:ext uri="{9D8B030D-6E8A-4147-A177-3AD203B41FA5}">
                      <a16:colId xmlns="" xmlns:a16="http://schemas.microsoft.com/office/drawing/2014/main" val="20000"/>
                    </a:ext>
                  </a:extLst>
                </a:gridCol>
                <a:gridCol w="1828800">
                  <a:extLst>
                    <a:ext uri="{9D8B030D-6E8A-4147-A177-3AD203B41FA5}">
                      <a16:colId xmlns="" xmlns:a16="http://schemas.microsoft.com/office/drawing/2014/main" val="20001"/>
                    </a:ext>
                  </a:extLst>
                </a:gridCol>
                <a:gridCol w="25146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Device Web API for 3D Printer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DWAPI-3DP</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 (1/2)</a:t>
            </a:r>
          </a:p>
        </p:txBody>
      </p:sp>
      <p:sp>
        <p:nvSpPr>
          <p:cNvPr id="7171" name="Rectangle 1029"/>
          <p:cNvSpPr>
            <a:spLocks noGrp="1" noChangeArrowheads="1"/>
          </p:cNvSpPr>
          <p:nvPr>
            <p:ph type="body" idx="1"/>
          </p:nvPr>
        </p:nvSpPr>
        <p:spPr>
          <a:xfrm>
            <a:off x="292101" y="1169988"/>
            <a:ext cx="8763000" cy="5383212"/>
          </a:xfrm>
        </p:spPr>
        <p:txBody>
          <a:bodyPr/>
          <a:lstStyle/>
          <a:p>
            <a:r>
              <a:rPr lang="en-US" altLang="zh-CN" sz="2000" dirty="0" smtClean="0"/>
              <a:t>The usage of 3D printer device is getting higher and the scope of user is also getting wider from common people to manufacturing industry. </a:t>
            </a:r>
          </a:p>
          <a:p>
            <a:r>
              <a:rPr lang="en-US" altLang="zh-CN" sz="2000" dirty="0"/>
              <a:t>While there are various types of new devices and sensors </a:t>
            </a:r>
            <a:r>
              <a:rPr lang="en-US" altLang="zh-CN" sz="2000" dirty="0" smtClean="0"/>
              <a:t>including 3D printer to </a:t>
            </a:r>
            <a:r>
              <a:rPr lang="en-US" altLang="zh-CN" sz="2000" dirty="0"/>
              <a:t>be connected with smartphones coming out, there are fundamental issue to be solved for certain markets:</a:t>
            </a:r>
          </a:p>
          <a:p>
            <a:pPr lvl="1"/>
            <a:r>
              <a:rPr lang="en-US" altLang="zh-CN" sz="1600" dirty="0" smtClean="0"/>
              <a:t>Since </a:t>
            </a:r>
            <a:r>
              <a:rPr lang="en-US" altLang="zh-CN" sz="1600" dirty="0"/>
              <a:t>there are no open standardized APIs and frameworks that application developers can use for the same type of devices, developers are required to customize their applications for each and every different device.</a:t>
            </a:r>
          </a:p>
          <a:p>
            <a:pPr lvl="1"/>
            <a:r>
              <a:rPr lang="en-US" altLang="zh-CN" sz="1600" dirty="0" smtClean="0"/>
              <a:t>In </a:t>
            </a:r>
            <a:r>
              <a:rPr lang="en-US" altLang="zh-CN" sz="1600" dirty="0"/>
              <a:t>order to access features from applications, some environments mandate that the users’ data must be routed through certain entities, e.g., servers outside user’s control. As such, it is difficult to ensure data confidentiality and privacy to such a level where certain vertical markets require.</a:t>
            </a:r>
          </a:p>
          <a:p>
            <a:r>
              <a:rPr lang="en-US" altLang="zh-CN" sz="2000" dirty="0" smtClean="0"/>
              <a:t>Building </a:t>
            </a:r>
            <a:r>
              <a:rPr lang="en-US" altLang="zh-CN" sz="2000" dirty="0"/>
              <a:t>on Top </a:t>
            </a:r>
            <a:r>
              <a:rPr lang="en-US" altLang="zh-CN" sz="2000" dirty="0" err="1"/>
              <a:t>GotAPI</a:t>
            </a:r>
            <a:r>
              <a:rPr lang="en-US" altLang="zh-CN" sz="2000" dirty="0"/>
              <a:t> work  a design principle  minimize impact on Browser or Widget </a:t>
            </a:r>
            <a:r>
              <a:rPr lang="en-US" altLang="zh-CN" sz="2000" dirty="0" smtClean="0"/>
              <a:t>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(2/2)</a:t>
            </a:r>
            <a:endParaRPr lang="ko-KR" altLang="en-US" dirty="0"/>
          </a:p>
        </p:txBody>
      </p:sp>
      <p:sp>
        <p:nvSpPr>
          <p:cNvPr id="3" name="내용 개체 틀 2"/>
          <p:cNvSpPr>
            <a:spLocks noGrp="1"/>
          </p:cNvSpPr>
          <p:nvPr>
            <p:ph idx="1"/>
          </p:nvPr>
        </p:nvSpPr>
        <p:spPr/>
        <p:txBody>
          <a:bodyPr>
            <a:normAutofit fontScale="85000" lnSpcReduction="20000"/>
          </a:bodyPr>
          <a:lstStyle/>
          <a:p>
            <a:r>
              <a:rPr lang="en-US" altLang="ko-KR" dirty="0" smtClean="0"/>
              <a:t>CD-WG </a:t>
            </a:r>
            <a:r>
              <a:rPr lang="en-US" altLang="ko-KR" dirty="0"/>
              <a:t>has been working on the draft for 4</a:t>
            </a:r>
            <a:r>
              <a:rPr lang="en-US" altLang="ko-KR" dirty="0" smtClean="0"/>
              <a:t> years since 2014.</a:t>
            </a:r>
            <a:endParaRPr lang="en-US" altLang="ko-KR" dirty="0"/>
          </a:p>
          <a:p>
            <a:r>
              <a:rPr lang="en-US" altLang="ko-KR" dirty="0" smtClean="0"/>
              <a:t>DWAPI is consisted of PCH(Personal Connected Healthcare) and 3DP(3D Printer).</a:t>
            </a:r>
          </a:p>
          <a:p>
            <a:r>
              <a:rPr lang="en-US" altLang="ko-KR" dirty="0" smtClean="0"/>
              <a:t>We </a:t>
            </a:r>
            <a:r>
              <a:rPr lang="en-US" altLang="ko-KR" dirty="0"/>
              <a:t>want to release it </a:t>
            </a:r>
            <a:r>
              <a:rPr lang="en-US" altLang="ko-KR" dirty="0" smtClean="0"/>
              <a:t>as two separate enabler packages because the enablers have different readers in different industries </a:t>
            </a:r>
            <a:r>
              <a:rPr lang="en-US" altLang="ko-KR" dirty="0"/>
              <a:t>--- this is the reason why we submit WID</a:t>
            </a:r>
          </a:p>
          <a:p>
            <a:r>
              <a:rPr lang="en-US" altLang="ko-KR" dirty="0" smtClean="0"/>
              <a:t>DWAPI-PCH is now on candidate status and will move to approval enabler if DWAPI-3DP could be a new WID</a:t>
            </a:r>
          </a:p>
          <a:p>
            <a:r>
              <a:rPr lang="en-US" altLang="ko-KR" dirty="0" smtClean="0"/>
              <a:t>DWAPI-3DP </a:t>
            </a:r>
            <a:r>
              <a:rPr lang="en-US" altLang="ko-KR" dirty="0"/>
              <a:t>work is already done and </a:t>
            </a:r>
            <a:r>
              <a:rPr lang="en-US" altLang="ko-KR" dirty="0" smtClean="0"/>
              <a:t>just finished CONRR, CD could release DWAPI-3DP enabler in one month (Just needs OMA processing time)</a:t>
            </a:r>
            <a:endParaRPr lang="en-US" altLang="ko-KR" dirty="0"/>
          </a:p>
          <a:p>
            <a:pPr lvl="1"/>
            <a:r>
              <a:rPr lang="en-US" altLang="ko-KR" dirty="0" smtClean="0"/>
              <a:t>ER doc: </a:t>
            </a:r>
            <a:r>
              <a:rPr lang="en-US" altLang="ko-KR" dirty="0" smtClean="0">
                <a:hlinkClick r:id="rId2"/>
              </a:rPr>
              <a:t>http</a:t>
            </a:r>
            <a:r>
              <a:rPr lang="en-US" altLang="ko-KR" dirty="0">
                <a:hlinkClick r:id="rId2"/>
              </a:rPr>
              <a:t>://</a:t>
            </a:r>
            <a:r>
              <a:rPr lang="en-US" altLang="ko-KR" dirty="0" smtClean="0">
                <a:hlinkClick r:id="rId2"/>
              </a:rPr>
              <a:t>member.openmobilealliance.org/ftp/Public_documents/CD/DWAPI/Permanent_documents/OMA-TS-3D_Printer_APIs-V1_0-20170917-D.zip</a:t>
            </a:r>
            <a:endParaRPr lang="en-US" altLang="ko-KR" dirty="0" smtClean="0"/>
          </a:p>
          <a:p>
            <a:pPr lvl="1"/>
            <a:r>
              <a:rPr lang="en-US" altLang="ko-KR" dirty="0"/>
              <a:t>TS doc: </a:t>
            </a:r>
            <a:r>
              <a:rPr lang="en-US" altLang="ko-KR" dirty="0">
                <a:hlinkClick r:id="rId2"/>
              </a:rPr>
              <a:t>http://</a:t>
            </a:r>
            <a:r>
              <a:rPr lang="en-US" altLang="ko-KR" dirty="0" smtClean="0">
                <a:hlinkClick r:id="rId2"/>
              </a:rPr>
              <a:t>member.openmobilealliance.org/ftp/Public_documents/CD/DWAPI/Permanent_documents/OMA-TS-3D_Printer_APIs-V1_0-20170917-D.zip</a:t>
            </a:r>
            <a:endParaRPr lang="en-US" altLang="ko-KR" dirty="0"/>
          </a:p>
          <a:p>
            <a:pPr lvl="1"/>
            <a:r>
              <a:rPr lang="en-US" altLang="ko-KR" dirty="0" smtClean="0"/>
              <a:t>CONRR</a:t>
            </a:r>
            <a:r>
              <a:rPr lang="en-US" altLang="ko-KR" dirty="0"/>
              <a:t>: </a:t>
            </a:r>
            <a:r>
              <a:rPr lang="en-US" altLang="ko-KR" dirty="0" smtClean="0"/>
              <a:t> </a:t>
            </a:r>
            <a:r>
              <a:rPr lang="en-US" altLang="ko-KR" dirty="0" smtClean="0">
                <a:hlinkClick r:id="rId3"/>
              </a:rPr>
              <a:t>http</a:t>
            </a:r>
            <a:r>
              <a:rPr lang="en-US" altLang="ko-KR" dirty="0">
                <a:hlinkClick r:id="rId3"/>
              </a:rPr>
              <a:t>://</a:t>
            </a:r>
            <a:r>
              <a:rPr lang="en-US" altLang="ko-KR" dirty="0" smtClean="0">
                <a:hlinkClick r:id="rId3"/>
              </a:rPr>
              <a:t>member.openmobilealliance.org/ftp/Public_documents/CD/DWAPI/2017/OMA-CD-DWAPI-2017-0018-INP_DWAPI_3DP_updates_CONRR_20170917.zip</a:t>
            </a:r>
            <a:endParaRPr lang="en-US" altLang="ko-KR" dirty="0" smtClean="0"/>
          </a:p>
          <a:p>
            <a:r>
              <a:rPr lang="en-US" altLang="ko-KR" dirty="0" smtClean="0"/>
              <a:t>DWAPI-PCH/3DP are under liaison work with oneM2M. To continue co-operation with oneM2M, DWAPI enabler packages should be approved within this year.</a:t>
            </a:r>
          </a:p>
        </p:txBody>
      </p:sp>
    </p:spTree>
    <p:extLst>
      <p:ext uri="{BB962C8B-B14F-4D97-AF65-F5344CB8AC3E}">
        <p14:creationId xmlns:p14="http://schemas.microsoft.com/office/powerpoint/2010/main" val="2311007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Device Web API for 3D printer</a:t>
            </a: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means </a:t>
            </a:r>
            <a:r>
              <a:rPr lang="en-GB" altLang="zh-CN" sz="2000" dirty="0" smtClean="0">
                <a:solidFill>
                  <a:srgbClr val="FF0000"/>
                </a:solidFill>
              </a:rPr>
              <a:t>for handling 3D printer. </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month</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discovery: Request information to 3DP for getting service list of the 3DP</a:t>
            </a:r>
          </a:p>
          <a:p>
            <a:r>
              <a:rPr lang="en-US" altLang="zh-CN" dirty="0" smtClean="0"/>
              <a:t>One-shot measuring: Request basic status information to 3DP</a:t>
            </a:r>
          </a:p>
          <a:p>
            <a:r>
              <a:rPr lang="en-US" altLang="zh-CN" dirty="0" smtClean="0"/>
              <a:t>Asynchronous messaging: Request status information to 3DP and the reply is given by event-base</a:t>
            </a:r>
          </a:p>
          <a:p>
            <a:r>
              <a:rPr lang="en-US" altLang="zh-CN" dirty="0" smtClean="0"/>
              <a:t>Service connecting: Request service connecting from App to 3DP contents server</a:t>
            </a:r>
          </a:p>
          <a:p>
            <a:r>
              <a:rPr lang="en-US" altLang="zh-CN" dirty="0" smtClean="0"/>
              <a:t>Printing command: Make a command to 3DP for operation</a:t>
            </a:r>
          </a:p>
          <a:p>
            <a:r>
              <a:rPr lang="en-US" altLang="zh-CN" dirty="0" smtClean="0"/>
              <a:t>Printer authentication: Request an authentication between 3DP and contents server.</a:t>
            </a:r>
          </a:p>
          <a:p>
            <a:r>
              <a:rPr lang="en-US" altLang="zh-CN" dirty="0" smtClean="0"/>
              <a:t>Printer status: Request operation status information to 3DP</a:t>
            </a: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doesn't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446389004"/>
              </p:ext>
            </p:extLst>
          </p:nvPr>
        </p:nvGraphicFramePr>
        <p:xfrm>
          <a:off x="719138" y="1758950"/>
          <a:ext cx="7467600" cy="3181350"/>
        </p:xfrm>
        <a:graphic>
          <a:graphicData uri="http://schemas.openxmlformats.org/drawingml/2006/table">
            <a:tbl>
              <a:tblPr/>
              <a:tblGrid>
                <a:gridCol w="3462044">
                  <a:extLst>
                    <a:ext uri="{9D8B030D-6E8A-4147-A177-3AD203B41FA5}">
                      <a16:colId xmlns="" xmlns:a16="http://schemas.microsoft.com/office/drawing/2014/main" val="20000"/>
                    </a:ext>
                  </a:extLst>
                </a:gridCol>
                <a:gridCol w="1880463">
                  <a:extLst>
                    <a:ext uri="{9D8B030D-6E8A-4147-A177-3AD203B41FA5}">
                      <a16:colId xmlns="" xmlns:a16="http://schemas.microsoft.com/office/drawing/2014/main" val="20001"/>
                    </a:ext>
                  </a:extLst>
                </a:gridCol>
                <a:gridCol w="526155">
                  <a:extLst>
                    <a:ext uri="{9D8B030D-6E8A-4147-A177-3AD203B41FA5}">
                      <a16:colId xmlns="" xmlns:a16="http://schemas.microsoft.com/office/drawing/2014/main" val="20002"/>
                    </a:ext>
                  </a:extLst>
                </a:gridCol>
                <a:gridCol w="691164">
                  <a:extLst>
                    <a:ext uri="{9D8B030D-6E8A-4147-A177-3AD203B41FA5}">
                      <a16:colId xmlns="" xmlns:a16="http://schemas.microsoft.com/office/drawing/2014/main" val="20003"/>
                    </a:ext>
                  </a:extLst>
                </a:gridCol>
                <a:gridCol w="907774">
                  <a:extLst>
                    <a:ext uri="{9D8B030D-6E8A-4147-A177-3AD203B41FA5}">
                      <a16:colId xmlns=""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2017-10-30 (2017-11-07)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Device Web API for 3D Printer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a:ea typeface="宋体" charset="-122"/>
              </a:rPr>
              <a:t>Device Web API for 3D Printer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13216</TotalTime>
  <Pages>15</Pages>
  <Words>1057</Words>
  <Application>Microsoft Office PowerPoint</Application>
  <PresentationFormat>Custom</PresentationFormat>
  <Paragraphs>193</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OMA Template</vt:lpstr>
      <vt:lpstr>OMA-WID_W0332-DWAPI-3DP-V1_0-20171018-D   Work Item Document WI0332 – DWAPI for 3D printer</vt:lpstr>
      <vt:lpstr>Work Item Title and Registration Name </vt:lpstr>
      <vt:lpstr>Background (1/2)</vt:lpstr>
      <vt:lpstr>Background (2/2)</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Sean Mcilroy</cp:lastModifiedBy>
  <cp:revision>569</cp:revision>
  <cp:lastPrinted>1999-04-27T06:51:51Z</cp:lastPrinted>
  <dcterms:created xsi:type="dcterms:W3CDTF">2002-03-19T14:05:12Z</dcterms:created>
  <dcterms:modified xsi:type="dcterms:W3CDTF">2017-10-18T12:55:20Z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