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4"/>
  </p:notesMasterIdLst>
  <p:handoutMasterIdLst>
    <p:handoutMasterId r:id="rId15"/>
  </p:handoutMasterIdLst>
  <p:sldIdLst>
    <p:sldId id="293" r:id="rId5"/>
    <p:sldId id="318" r:id="rId6"/>
    <p:sldId id="333" r:id="rId7"/>
    <p:sldId id="335" r:id="rId8"/>
    <p:sldId id="336" r:id="rId9"/>
    <p:sldId id="337" r:id="rId10"/>
    <p:sldId id="338" r:id="rId11"/>
    <p:sldId id="339" r:id="rId12"/>
    <p:sldId id="321" r:id="rId13"/>
  </p:sldIdLst>
  <p:sldSz cx="9363075" cy="7023100"/>
  <p:notesSz cx="6858000" cy="9180513"/>
  <p:kinsoku lang="zh-CN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29" autoAdjust="0"/>
    <p:restoredTop sz="94660"/>
  </p:normalViewPr>
  <p:slideViewPr>
    <p:cSldViewPr>
      <p:cViewPr varScale="1">
        <p:scale>
          <a:sx n="110" d="100"/>
          <a:sy n="110" d="100"/>
        </p:scale>
        <p:origin x="500" y="5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74" y="-96"/>
      </p:cViewPr>
      <p:guideLst>
        <p:guide orient="horz" pos="2892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664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6738"/>
            <a:ext cx="5029200" cy="414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84288" y="796925"/>
            <a:ext cx="4289425" cy="32178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726845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76738"/>
            <a:ext cx="5029200" cy="4481512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zh-CN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915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zh-CN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6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159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68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764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29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050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89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62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42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97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41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010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" y="0"/>
            <a:ext cx="9350692" cy="7010641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zh-CN">
              <a:ea typeface="宋体" charset="-122"/>
            </a:endParaRPr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zh-CN">
              <a:ea typeface="宋体" charset="-122"/>
            </a:endParaRPr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sz="1000" b="1" dirty="0">
                <a:ea typeface="宋体" charset="-122"/>
                <a:cs typeface="Times New Roman" charset="0"/>
              </a:rPr>
              <a:t>© 2019 Open Mobile Alliance.</a:t>
            </a:r>
            <a:endParaRPr lang="en-US" altLang="zh-CN" sz="1000" b="1" dirty="0">
              <a:ea typeface="宋体" charset="-122"/>
            </a:endParaRPr>
          </a:p>
          <a:p>
            <a:r>
              <a:rPr lang="en-US" altLang="zh-CN" sz="900" b="1" dirty="0">
                <a:latin typeface="Arial Narrow" pitchFamily="34" charset="0"/>
                <a:ea typeface="宋体" charset="-122"/>
                <a:cs typeface="Times New Roman" charset="0"/>
              </a:rPr>
              <a:t>Used with the permission of the Open Mobile Alliance under the terms as stated in this document.</a:t>
            </a:r>
            <a:endParaRPr lang="en-US" altLang="zh-CN" sz="900" b="1" dirty="0">
              <a:solidFill>
                <a:srgbClr val="999999"/>
              </a:solidFill>
              <a:latin typeface="Arial Narrow" pitchFamily="34" charset="0"/>
              <a:ea typeface="宋体" charset="-122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zh-CN" sz="1800" b="1" dirty="0" smtClean="0">
                <a:latin typeface="Arial Narrow" pitchFamily="34" charset="0"/>
                <a:ea typeface="宋体" charset="-122"/>
              </a:rPr>
              <a:t>OMA-CD-2019-0011</a:t>
            </a:r>
            <a:endParaRPr lang="en-US" altLang="zh-CN" sz="1800" b="1" dirty="0">
              <a:latin typeface="Arial Narrow" pitchFamily="34" charset="0"/>
              <a:ea typeface="宋体" charset="-122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altLang="zh-CN" sz="1800" b="1" dirty="0">
                <a:latin typeface="Arial Narrow" pitchFamily="34" charset="0"/>
                <a:ea typeface="宋体" charset="-122"/>
              </a:rPr>
              <a:t>Slide #</a:t>
            </a:r>
            <a:fld id="{58575471-1DCD-45F0-BD64-2769D4CAA363}" type="slidenum">
              <a:rPr lang="en-US" altLang="zh-CN" sz="1800" b="1">
                <a:latin typeface="Arial Narrow" pitchFamily="34" charset="0"/>
                <a:ea typeface="宋体" charset="-122"/>
              </a:rPr>
              <a:pPr algn="r"/>
              <a:t>‹#›</a:t>
            </a:fld>
            <a:r>
              <a:rPr lang="en-US" altLang="zh-CN" sz="1800" b="1" dirty="0">
                <a:latin typeface="Arial Narrow" pitchFamily="34" charset="0"/>
                <a:ea typeface="宋体" charset="-122"/>
              </a:rPr>
              <a:t/>
            </a:r>
            <a:br>
              <a:rPr lang="en-US" altLang="zh-CN" sz="1800" b="1" dirty="0">
                <a:latin typeface="Arial Narrow" pitchFamily="34" charset="0"/>
                <a:ea typeface="宋体" charset="-122"/>
              </a:rPr>
            </a:br>
            <a:r>
              <a:rPr lang="en-US" altLang="zh-CN" sz="500" dirty="0">
                <a:solidFill>
                  <a:srgbClr val="999999"/>
                </a:solidFill>
                <a:ea typeface="宋体" charset="-122"/>
              </a:rPr>
              <a:t>[OMA-Template-SlideDeck-20190101-I]</a:t>
            </a:r>
            <a:endParaRPr lang="en-US" altLang="zh-CN" sz="1800" b="1" dirty="0">
              <a:latin typeface="Arial Narrow" pitchFamily="34" charset="0"/>
              <a:ea typeface="宋体" charset="-122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zh-CN" dirty="0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1st Level Bullet</a:t>
            </a:r>
          </a:p>
          <a:p>
            <a:pPr lvl="1"/>
            <a:r>
              <a:rPr lang="en-US" altLang="zh-CN" dirty="0"/>
              <a:t>2nd Level Bullet</a:t>
            </a:r>
          </a:p>
          <a:p>
            <a:pPr lvl="2"/>
            <a:r>
              <a:rPr lang="en-US" altLang="zh-CN" dirty="0"/>
              <a:t>3rd Level Bullet</a:t>
            </a:r>
          </a:p>
          <a:p>
            <a:pPr lvl="3"/>
            <a:r>
              <a:rPr lang="en-US" altLang="zh-CN" dirty="0"/>
              <a:t>4th Level Bullet</a:t>
            </a:r>
          </a:p>
          <a:p>
            <a:pPr lvl="4"/>
            <a:r>
              <a:rPr lang="en-US" altLang="zh-CN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CAcQjRxqFQoTCMy4sd7rusgCFcislAoddEUEIw&amp;url=http://bizion.mk.co.kr/bbs/board.php?bo_table%3Dproduct%26wr_id%3D675&amp;psig=AFQjCNHiqWCizCEP_RSXVgYdH8dPMhSBkg&amp;ust=1444667436416869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kr/url?sa=i&amp;rct=j&amp;q=&amp;esrc=s&amp;frm=1&amp;source=images&amp;cd=&amp;cad=rja&amp;docid=v6sLPENLt59BQM&amp;tbnid=hpdy9_Opq9OtGM:&amp;ved=0CAUQjRw&amp;url=http://colouringbook.org/art/svg/coloring-book/internet-cloud-wall-paper-scallywag-february-2012-coloring-book-colouring-sheet-coloring-book-colouring-page-colouringbook-org-svg/&amp;ei=tWh9Ucr5MIqeiAeJ8YGYBg&amp;psig=AFQjCNFrMsZ1f0I299bJtLn2NobQZ_Ri7A&amp;ust=1367259285381670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9"/>
            <a:ext cx="9363076" cy="6534151"/>
          </a:xfrm>
          <a:prstGeom prst="rect">
            <a:avLst/>
          </a:prstGeom>
        </p:spPr>
      </p:pic>
      <p:sp>
        <p:nvSpPr>
          <p:cNvPr id="2051" name="Rectangle 27"/>
          <p:cNvSpPr>
            <a:spLocks noChangeArrowheads="1"/>
          </p:cNvSpPr>
          <p:nvPr/>
        </p:nvSpPr>
        <p:spPr bwMode="auto">
          <a:xfrm>
            <a:off x="642938" y="3790278"/>
            <a:ext cx="8077200" cy="185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Date: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08 Oct </a:t>
            </a:r>
            <a:r>
              <a:rPr lang="en-US" altLang="zh-CN" b="1" dirty="0">
                <a:latin typeface="Tahoma" pitchFamily="34" charset="0"/>
                <a:ea typeface="宋体" charset="-122"/>
              </a:rPr>
              <a:t>2019	</a:t>
            </a:r>
          </a:p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Contact: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Andrew Min-gyu Han</a:t>
            </a:r>
            <a:endParaRPr lang="en-US" altLang="zh-CN" b="1" dirty="0">
              <a:latin typeface="Tahoma" pitchFamily="34" charset="0"/>
              <a:ea typeface="宋体" charset="-122"/>
            </a:endParaRPr>
          </a:p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Source: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CD WG</a:t>
            </a:r>
            <a:endParaRPr lang="en-US" altLang="zh-CN" b="1" dirty="0">
              <a:latin typeface="Tahoma" pitchFamily="34" charset="0"/>
              <a:ea typeface="宋体" charset="-122"/>
            </a:endParaRPr>
          </a:p>
        </p:txBody>
      </p:sp>
      <p:sp>
        <p:nvSpPr>
          <p:cNvPr id="2052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684213" y="1073150"/>
            <a:ext cx="7996237" cy="1652588"/>
          </a:xfrm>
          <a:noFill/>
        </p:spPr>
        <p:txBody>
          <a:bodyPr anchor="t"/>
          <a:lstStyle/>
          <a:p>
            <a:r>
              <a:rPr lang="en-US" sz="2000" b="0" dirty="0"/>
              <a:t>Seoul F2F Workshop/Industry Day</a:t>
            </a:r>
            <a:r>
              <a:rPr lang="en-US" altLang="zh-CN" sz="2000" dirty="0">
                <a:ea typeface="宋体" charset="-122"/>
              </a:rPr>
              <a:t/>
            </a:r>
            <a:br>
              <a:rPr lang="en-US" altLang="zh-CN" sz="2000" dirty="0">
                <a:ea typeface="宋体" charset="-122"/>
              </a:rPr>
            </a:br>
            <a:r>
              <a:rPr lang="en-US" altLang="zh-CN" sz="1400" dirty="0">
                <a:ea typeface="宋体" charset="-122"/>
              </a:rPr>
              <a:t/>
            </a:r>
            <a:br>
              <a:rPr lang="en-US" altLang="zh-CN" sz="1400" dirty="0">
                <a:ea typeface="宋体" charset="-122"/>
              </a:rPr>
            </a:br>
            <a:r>
              <a:rPr lang="en-US" altLang="zh-CN" dirty="0" smtClean="0">
                <a:ea typeface="宋体" charset="-122"/>
              </a:rPr>
              <a:t>OMA </a:t>
            </a:r>
            <a:r>
              <a:rPr lang="en-US" altLang="zh-CN" dirty="0">
                <a:ea typeface="宋体" charset="-122"/>
              </a:rPr>
              <a:t>Working Group </a:t>
            </a:r>
            <a:r>
              <a:rPr lang="en-US" altLang="zh-CN" dirty="0" smtClean="0">
                <a:ea typeface="宋体" charset="-122"/>
              </a:rPr>
              <a:t>Activities:</a:t>
            </a:r>
            <a:br>
              <a:rPr lang="en-US" altLang="zh-CN" dirty="0" smtClean="0">
                <a:ea typeface="宋体" charset="-122"/>
              </a:rPr>
            </a:br>
            <a:r>
              <a:rPr lang="en-US" altLang="zh-CN" dirty="0" smtClean="0">
                <a:ea typeface="宋体" charset="-122"/>
              </a:rPr>
              <a:t>Contents Delivery</a:t>
            </a:r>
            <a:r>
              <a:rPr lang="en-US" altLang="zh-CN" dirty="0">
                <a:ea typeface="宋体" charset="-122"/>
              </a:rPr>
              <a:t/>
            </a:r>
            <a:br>
              <a:rPr lang="en-US" altLang="zh-CN" dirty="0">
                <a:ea typeface="宋体" charset="-122"/>
              </a:rPr>
            </a:br>
            <a:endParaRPr lang="en-US" altLang="zh-CN" sz="1800" dirty="0"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>
                <a:ea typeface="宋体" charset="-122"/>
              </a:rPr>
              <a:t>Introduction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91306" y="1073150"/>
            <a:ext cx="8778875" cy="5383212"/>
          </a:xfrm>
        </p:spPr>
        <p:txBody>
          <a:bodyPr/>
          <a:lstStyle/>
          <a:p>
            <a:pPr>
              <a:buFontTx/>
              <a:buNone/>
            </a:pPr>
            <a:r>
              <a:rPr lang="en-GB" altLang="zh-CN" dirty="0" smtClean="0">
                <a:ea typeface="宋体" charset="-122"/>
              </a:rPr>
              <a:t>Contents Delivery Work Group</a:t>
            </a:r>
            <a:endParaRPr lang="en-GB" altLang="zh-CN" dirty="0">
              <a:ea typeface="宋体" charset="-122"/>
            </a:endParaRPr>
          </a:p>
          <a:p>
            <a:pPr lvl="1"/>
            <a:r>
              <a:rPr lang="en-GB" altLang="zh-CN" sz="2000" dirty="0" smtClean="0">
                <a:ea typeface="宋体" charset="-122"/>
              </a:rPr>
              <a:t>Chair: Andrew Min-gyu Han, Open Source Alliance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Scope: </a:t>
            </a:r>
            <a:r>
              <a:rPr lang="en-US" altLang="zh-CN" sz="2000" dirty="0">
                <a:ea typeface="宋体" charset="-122"/>
              </a:rPr>
              <a:t> define the basic </a:t>
            </a:r>
            <a:r>
              <a:rPr lang="en-US" altLang="zh-CN" sz="2000" dirty="0" smtClean="0">
                <a:ea typeface="宋体" charset="-122"/>
              </a:rPr>
              <a:t>contents delivery mechanisms and </a:t>
            </a:r>
            <a:r>
              <a:rPr lang="en-US" altLang="zh-CN" sz="2000" dirty="0">
                <a:ea typeface="宋体" charset="-122"/>
              </a:rPr>
              <a:t>the processing of key content formats, including the semantics and user agents, </a:t>
            </a:r>
            <a:r>
              <a:rPr lang="en-US" altLang="zh-CN" sz="2000" dirty="0" err="1">
                <a:ea typeface="宋体" charset="-122"/>
              </a:rPr>
              <a:t>behaviour</a:t>
            </a:r>
            <a:r>
              <a:rPr lang="en-US" altLang="zh-CN" sz="2000" dirty="0">
                <a:ea typeface="宋体" charset="-122"/>
              </a:rPr>
              <a:t> and programming </a:t>
            </a:r>
            <a:r>
              <a:rPr lang="en-US" altLang="zh-CN" sz="2000" dirty="0" smtClean="0">
                <a:ea typeface="宋体" charset="-122"/>
              </a:rPr>
              <a:t>interfaces </a:t>
            </a:r>
            <a:endParaRPr lang="en-GB" altLang="zh-CN" sz="2000" dirty="0">
              <a:ea typeface="宋体" charset="-122"/>
            </a:endParaRPr>
          </a:p>
          <a:p>
            <a:pPr lvl="1"/>
            <a:r>
              <a:rPr lang="en-GB" altLang="zh-CN" sz="2000" dirty="0" smtClean="0">
                <a:ea typeface="宋体" charset="-122"/>
              </a:rPr>
              <a:t>Meetings: 2 F2Fs (Porto, </a:t>
            </a:r>
            <a:r>
              <a:rPr lang="en-GB" altLang="zh-CN" sz="2000" dirty="0" err="1" smtClean="0">
                <a:ea typeface="宋体" charset="-122"/>
              </a:rPr>
              <a:t>Bundang</a:t>
            </a:r>
            <a:r>
              <a:rPr lang="en-GB" altLang="zh-CN" sz="2000" dirty="0" smtClean="0">
                <a:ea typeface="宋体" charset="-122"/>
              </a:rPr>
              <a:t>), Monthly conference calls </a:t>
            </a:r>
            <a:endParaRPr lang="en-GB" altLang="zh-CN" sz="2200" dirty="0">
              <a:ea typeface="宋体" charset="-122"/>
            </a:endParaRPr>
          </a:p>
          <a:p>
            <a:pPr marL="0" indent="-4763">
              <a:buNone/>
            </a:pPr>
            <a:r>
              <a:rPr lang="en-GB" sz="2800" dirty="0" smtClean="0">
                <a:ea typeface="宋体" charset="-122"/>
              </a:rPr>
              <a:t>Work Items</a:t>
            </a:r>
            <a:endParaRPr lang="en-GB" sz="2800" dirty="0">
              <a:ea typeface="宋体" charset="-122"/>
            </a:endParaRPr>
          </a:p>
          <a:p>
            <a:pPr lvl="1"/>
            <a:endParaRPr lang="en-US" sz="1600" dirty="0"/>
          </a:p>
          <a:p>
            <a:pPr marL="0" indent="-4763">
              <a:buNone/>
            </a:pPr>
            <a:endParaRPr lang="en-US" dirty="0"/>
          </a:p>
          <a:p>
            <a:pPr lvl="1"/>
            <a:endParaRPr lang="en-US" altLang="zh-CN" dirty="0">
              <a:ea typeface="宋体" charset="-122"/>
            </a:endParaRPr>
          </a:p>
          <a:p>
            <a:pPr marL="225425" lvl="1" indent="0">
              <a:buNone/>
            </a:pPr>
            <a:endParaRPr lang="en-US" altLang="zh-CN" dirty="0">
              <a:ea typeface="宋体" charset="-122"/>
            </a:endParaRPr>
          </a:p>
          <a:p>
            <a:pPr marL="225425" lvl="1" indent="0">
              <a:buNone/>
            </a:pPr>
            <a:endParaRPr lang="en-GB" altLang="zh-CN" dirty="0">
              <a:ea typeface="宋体" charset="-122"/>
            </a:endParaRPr>
          </a:p>
          <a:p>
            <a:pPr lvl="1"/>
            <a:endParaRPr lang="en-GB" altLang="zh-CN" dirty="0">
              <a:ea typeface="宋体" charset="-122"/>
            </a:endParaRPr>
          </a:p>
          <a:p>
            <a:pPr lvl="1"/>
            <a:endParaRPr lang="en-US" dirty="0"/>
          </a:p>
          <a:p>
            <a:pPr lvl="2"/>
            <a:endParaRPr lang="en-GB" altLang="zh-CN" dirty="0">
              <a:ea typeface="宋体" charset="-122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68639"/>
              </p:ext>
            </p:extLst>
          </p:nvPr>
        </p:nvGraphicFramePr>
        <p:xfrm>
          <a:off x="973901" y="3750929"/>
          <a:ext cx="7415273" cy="272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686">
                  <a:extLst>
                    <a:ext uri="{9D8B030D-6E8A-4147-A177-3AD203B41FA5}">
                      <a16:colId xmlns:a16="http://schemas.microsoft.com/office/drawing/2014/main" val="2415468782"/>
                    </a:ext>
                  </a:extLst>
                </a:gridCol>
                <a:gridCol w="4476747">
                  <a:extLst>
                    <a:ext uri="{9D8B030D-6E8A-4147-A177-3AD203B41FA5}">
                      <a16:colId xmlns:a16="http://schemas.microsoft.com/office/drawing/2014/main" val="3592192941"/>
                    </a:ext>
                  </a:extLst>
                </a:gridCol>
                <a:gridCol w="1716840">
                  <a:extLst>
                    <a:ext uri="{9D8B030D-6E8A-4147-A177-3AD203B41FA5}">
                      <a16:colId xmlns:a16="http://schemas.microsoft.com/office/drawing/2014/main" val="2987159850"/>
                    </a:ext>
                  </a:extLst>
                </a:gridCol>
              </a:tblGrid>
              <a:tr h="3797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WI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Title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Initial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1169215445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W0309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W0332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Device</a:t>
                      </a:r>
                      <a:r>
                        <a:rPr lang="en-US" altLang="ko-KR" sz="1800" baseline="0" dirty="0" smtClean="0"/>
                        <a:t> Web API – PCH</a:t>
                      </a:r>
                    </a:p>
                    <a:p>
                      <a:pPr latinLnBrk="1"/>
                      <a:r>
                        <a:rPr lang="en-US" altLang="ko-KR" sz="1800" baseline="0" dirty="0" smtClean="0"/>
                        <a:t>Device Web API – 3DP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DWAPI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DWAPI-3DP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515823246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W0293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W0316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Generic Open Terminal API</a:t>
                      </a:r>
                      <a:r>
                        <a:rPr lang="en-US" altLang="ko-KR" sz="1800" baseline="0" dirty="0" smtClean="0"/>
                        <a:t> Framework</a:t>
                      </a:r>
                    </a:p>
                    <a:p>
                      <a:pPr latinLnBrk="1"/>
                      <a:r>
                        <a:rPr lang="en-US" altLang="ko-KR" sz="1800" baseline="0" dirty="0" smtClean="0"/>
                        <a:t>Generic Open Terminal 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GotAPI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057683303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W0244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W0277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Social</a:t>
                      </a:r>
                      <a:r>
                        <a:rPr lang="en-US" altLang="ko-KR" sz="1800" baseline="0" dirty="0" smtClean="0"/>
                        <a:t> Network Web</a:t>
                      </a:r>
                      <a:r>
                        <a:rPr lang="ko-KR" altLang="en-US" sz="1800" baseline="0" dirty="0" smtClean="0"/>
                        <a:t> </a:t>
                      </a:r>
                      <a:r>
                        <a:rPr lang="en-US" altLang="ko-KR" sz="1800" baseline="0" dirty="0" smtClean="0"/>
                        <a:t>v1.0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Social</a:t>
                      </a:r>
                      <a:r>
                        <a:rPr lang="en-US" altLang="ko-KR" sz="1800" baseline="0" dirty="0" smtClean="0"/>
                        <a:t> Network Web</a:t>
                      </a:r>
                      <a:r>
                        <a:rPr lang="ko-KR" altLang="en-US" sz="1800" baseline="0" dirty="0" smtClean="0"/>
                        <a:t> </a:t>
                      </a:r>
                      <a:r>
                        <a:rPr lang="en-US" altLang="ko-KR" sz="1800" baseline="0" dirty="0" smtClean="0"/>
                        <a:t>v1.1</a:t>
                      </a:r>
                      <a:endParaRPr lang="ko-KR" altLang="en-US" sz="1800" dirty="0" smtClean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err="1" smtClean="0"/>
                        <a:t>SNeW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1300305511"/>
                  </a:ext>
                </a:extLst>
              </a:tr>
              <a:tr h="37972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W0338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3D</a:t>
                      </a:r>
                      <a:r>
                        <a:rPr lang="en-US" altLang="ko-KR" sz="1800" baseline="0" dirty="0" smtClean="0"/>
                        <a:t> Contents creation service 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3DCAPI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59354819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ea typeface="SimSun" panose="02010600030101010101" pitchFamily="2" charset="-122"/>
              </a:rPr>
              <a:t>3DCAPI: Background</a:t>
            </a:r>
          </a:p>
        </p:txBody>
      </p:sp>
      <p:sp>
        <p:nvSpPr>
          <p:cNvPr id="7171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292101" y="1169988"/>
            <a:ext cx="8763000" cy="538321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 smtClean="0"/>
              <a:t>CD working group had have many spec works on contents such as:</a:t>
            </a:r>
          </a:p>
          <a:p>
            <a:pPr lvl="1"/>
            <a:r>
              <a:rPr lang="en-US" altLang="zh-CN" sz="1800" dirty="0" smtClean="0"/>
              <a:t>BCAST: Mobile Broadcast</a:t>
            </a:r>
          </a:p>
          <a:p>
            <a:pPr lvl="1"/>
            <a:r>
              <a:rPr lang="en-US" altLang="zh-CN" sz="1800" dirty="0" smtClean="0"/>
              <a:t>DRM: Digital Right Managements</a:t>
            </a:r>
          </a:p>
          <a:p>
            <a:pPr lvl="1"/>
            <a:r>
              <a:rPr lang="en-US" altLang="zh-CN" sz="1800" dirty="0" err="1" smtClean="0"/>
              <a:t>MobAR</a:t>
            </a:r>
            <a:r>
              <a:rPr lang="en-US" altLang="zh-CN" sz="1800" dirty="0" smtClean="0"/>
              <a:t>: Mobile Augmented Reality</a:t>
            </a:r>
            <a:endParaRPr lang="en-US" altLang="zh-CN" sz="2400" dirty="0" smtClean="0"/>
          </a:p>
          <a:p>
            <a:r>
              <a:rPr lang="en-US" altLang="zh-CN" sz="2400" dirty="0" smtClean="0"/>
              <a:t>There are many APPs and SNSs are dealing image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video including 3D </a:t>
            </a:r>
            <a:r>
              <a:rPr lang="en-US" altLang="ko-KR" sz="2400" dirty="0" err="1" smtClean="0"/>
              <a:t>emojis</a:t>
            </a:r>
            <a:r>
              <a:rPr lang="en-US" altLang="zh-CN" sz="2000" dirty="0" smtClean="0"/>
              <a:t> </a:t>
            </a:r>
          </a:p>
          <a:p>
            <a:pPr lvl="1"/>
            <a:r>
              <a:rPr lang="en-US" altLang="zh-CN" sz="1800" dirty="0" smtClean="0"/>
              <a:t>More APPs and Services need image handling with simple access method</a:t>
            </a:r>
          </a:p>
          <a:p>
            <a:r>
              <a:rPr lang="en-US" altLang="zh-CN" dirty="0" smtClean="0"/>
              <a:t>Many kinds of AI technologies are used to create or convert 2D image to 3D model and are developing as converting engines of on-line services.</a:t>
            </a:r>
          </a:p>
          <a:p>
            <a:pPr lvl="1"/>
            <a:r>
              <a:rPr lang="en-US" altLang="zh-CN" dirty="0" smtClean="0"/>
              <a:t>There are needs to get 3D contents from original 2D images without using complex off-line tools and 3D modeling expert.</a:t>
            </a:r>
          </a:p>
          <a:p>
            <a:r>
              <a:rPr lang="en-US" altLang="zh-CN" sz="2400" dirty="0" smtClean="0"/>
              <a:t>3D printer service is going popular due to its price going down</a:t>
            </a:r>
          </a:p>
          <a:p>
            <a:pPr lvl="1"/>
            <a:r>
              <a:rPr lang="en-US" altLang="zh-CN" sz="1800" dirty="0" smtClean="0"/>
              <a:t>It bring us that 2D image is needed to convert to 3D image</a:t>
            </a:r>
          </a:p>
          <a:p>
            <a:r>
              <a:rPr lang="en-US" altLang="zh-CN" sz="2400" dirty="0" smtClean="0"/>
              <a:t>In the professional area, Game Services need to convert 2D to 3D</a:t>
            </a:r>
          </a:p>
          <a:p>
            <a:pPr lvl="1"/>
            <a:r>
              <a:rPr lang="en-US" altLang="zh-CN" sz="1800" dirty="0" smtClean="0"/>
              <a:t>Mostly, their initial image is 2D but working image in game is 3D. It means they have need to convert 2D to 3D during developing phase</a:t>
            </a:r>
          </a:p>
          <a:p>
            <a:endParaRPr lang="en-US" altLang="zh-CN" dirty="0"/>
          </a:p>
          <a:p>
            <a:r>
              <a:rPr lang="en-US" altLang="zh-CN" dirty="0" smtClean="0"/>
              <a:t>Therefore, making 3DCAPI will provide convenient and effective environments to developers including game area.</a:t>
            </a:r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62119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ea typeface="SimSun" panose="02010600030101010101" pitchFamily="2" charset="-122"/>
              </a:rPr>
              <a:t>Main Use Case(</a:t>
            </a:r>
            <a:r>
              <a:rPr lang="en-GB" altLang="zh-CN" dirty="0" err="1" smtClean="0">
                <a:ea typeface="SimSun" panose="02010600030101010101" pitchFamily="2" charset="-122"/>
              </a:rPr>
              <a:t>s</a:t>
            </a:r>
            <a:r>
              <a:rPr lang="en-GB" altLang="zh-CN" dirty="0" smtClean="0">
                <a:ea typeface="SimSun" panose="02010600030101010101" pitchFamily="2" charset="-122"/>
              </a:rPr>
              <a:t>)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92100" y="1169988"/>
            <a:ext cx="8778875" cy="234156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Service discovery: Request information to 3DCAPI Server for getting service list</a:t>
            </a:r>
          </a:p>
          <a:p>
            <a:r>
              <a:rPr lang="en-US" altLang="zh-CN" dirty="0"/>
              <a:t>Service connecting: Request service connecting from </a:t>
            </a:r>
            <a:r>
              <a:rPr lang="en-US" altLang="zh-CN" dirty="0" smtClean="0"/>
              <a:t>user </a:t>
            </a:r>
            <a:r>
              <a:rPr lang="en-US" altLang="zh-CN" dirty="0"/>
              <a:t>to </a:t>
            </a:r>
            <a:r>
              <a:rPr lang="en-US" altLang="zh-CN" dirty="0" smtClean="0"/>
              <a:t>3DCAPI Server</a:t>
            </a:r>
          </a:p>
          <a:p>
            <a:r>
              <a:rPr lang="en-US" altLang="zh-CN" dirty="0" smtClean="0"/>
              <a:t>File transfer: Request file transfer to 3DCAPI Server and receive the results </a:t>
            </a:r>
          </a:p>
          <a:p>
            <a:r>
              <a:rPr lang="en-US" altLang="zh-CN" dirty="0" smtClean="0"/>
              <a:t>Setting attributes: Setting creating options to 3DCAPI Server</a:t>
            </a:r>
          </a:p>
          <a:p>
            <a:r>
              <a:rPr lang="en-US" altLang="zh-CN" dirty="0" smtClean="0"/>
              <a:t>Snap shot: Getting snap shot image of current progress of converting</a:t>
            </a:r>
          </a:p>
          <a:p>
            <a:r>
              <a:rPr lang="en-US" altLang="zh-CN" dirty="0" smtClean="0"/>
              <a:t>File receive: Get the created file from 3DCAPI Server</a:t>
            </a:r>
          </a:p>
          <a:p>
            <a:r>
              <a:rPr lang="en-US" altLang="zh-CN" dirty="0" smtClean="0"/>
              <a:t>3D Modeling: Request 3D Modeling to 3DCAPI Server</a:t>
            </a:r>
            <a:endParaRPr lang="en-US" altLang="zh-CN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344" y="3511550"/>
            <a:ext cx="5638800" cy="278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3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GotAPI/DWAPI: 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Objective: </a:t>
            </a:r>
          </a:p>
          <a:p>
            <a:pPr lvl="1"/>
            <a:r>
              <a:rPr lang="en-US" altLang="ko-KR" dirty="0" smtClean="0"/>
              <a:t>Provides web-based device interfaces on various UA environments to support application developers</a:t>
            </a:r>
          </a:p>
          <a:p>
            <a:r>
              <a:rPr lang="en-US" altLang="ko-KR" dirty="0" smtClean="0"/>
              <a:t>Scope:</a:t>
            </a:r>
          </a:p>
          <a:p>
            <a:pPr lvl="1"/>
            <a:r>
              <a:rPr lang="en-US" altLang="ko-KR" dirty="0" smtClean="0"/>
              <a:t>GotAPI: defines interworking and security framework for the web API</a:t>
            </a:r>
          </a:p>
          <a:p>
            <a:pPr lvl="1"/>
            <a:r>
              <a:rPr lang="en-US" altLang="ko-KR" dirty="0" smtClean="0"/>
              <a:t>DWAPI: provides device web API for vertical industry, such as healthcare and 3D Printer</a:t>
            </a:r>
          </a:p>
          <a:p>
            <a:r>
              <a:rPr lang="en-US" altLang="ko-KR" dirty="0" smtClean="0"/>
              <a:t>Progress:</a:t>
            </a:r>
          </a:p>
          <a:p>
            <a:pPr lvl="1"/>
            <a:r>
              <a:rPr lang="en-US" altLang="ko-KR" dirty="0"/>
              <a:t>Generic Open Terminal </a:t>
            </a:r>
            <a:r>
              <a:rPr lang="en-US" altLang="ko-KR" dirty="0" smtClean="0"/>
              <a:t>API:</a:t>
            </a:r>
            <a:endParaRPr lang="en-US" altLang="ko-KR" dirty="0"/>
          </a:p>
          <a:p>
            <a:pPr lvl="2"/>
            <a:r>
              <a:rPr lang="en-US" altLang="ko-KR" dirty="0"/>
              <a:t>GotAPI </a:t>
            </a:r>
            <a:r>
              <a:rPr lang="en-US" altLang="ko-KR" dirty="0" smtClean="0"/>
              <a:t>1.0/1.1 approved: 22 Aug. 2018</a:t>
            </a:r>
            <a:endParaRPr lang="en-US" altLang="ko-KR" dirty="0"/>
          </a:p>
          <a:p>
            <a:pPr lvl="1"/>
            <a:r>
              <a:rPr lang="en-US" altLang="ko-KR" dirty="0" smtClean="0"/>
              <a:t>Device </a:t>
            </a:r>
            <a:r>
              <a:rPr lang="en-US" altLang="ko-KR" dirty="0"/>
              <a:t>Web </a:t>
            </a:r>
            <a:r>
              <a:rPr lang="en-US" altLang="ko-KR" dirty="0" smtClean="0"/>
              <a:t>API:</a:t>
            </a:r>
          </a:p>
          <a:p>
            <a:pPr lvl="2"/>
            <a:r>
              <a:rPr lang="en-US" altLang="ko-KR" dirty="0" smtClean="0"/>
              <a:t>DWAPI (Healthcare) 1.0 approved: 22 Aug. 2018</a:t>
            </a:r>
            <a:endParaRPr lang="en-US" altLang="ko-KR" dirty="0"/>
          </a:p>
          <a:p>
            <a:pPr lvl="2"/>
            <a:r>
              <a:rPr lang="en-US" altLang="ko-KR" dirty="0"/>
              <a:t>DWAPI-3DP </a:t>
            </a:r>
            <a:r>
              <a:rPr lang="en-US" altLang="ko-KR" dirty="0" smtClean="0"/>
              <a:t>1.0 approved: 21 Oct. 2018</a:t>
            </a:r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915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GotAPI/DWAPI Architecture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615" y="768350"/>
            <a:ext cx="6233922" cy="577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bizion.mk.co.kr/data/cheditor4/1303/1315d5fb735097eae7ced7cf5a1311e9_SzPTfcH89nSZTUSM6HpY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425" y="5808217"/>
            <a:ext cx="814850" cy="80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83010" y="5994166"/>
            <a:ext cx="356186" cy="356120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3D</a:t>
            </a:r>
          </a:p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Printer</a:t>
            </a:r>
            <a:endParaRPr lang="ko-KR" altLang="en-US" sz="92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296341" y="5118608"/>
            <a:ext cx="516132" cy="368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48"/>
          </a:p>
        </p:txBody>
      </p:sp>
      <p:sp>
        <p:nvSpPr>
          <p:cNvPr id="9" name="TextBox 8"/>
          <p:cNvSpPr txBox="1"/>
          <p:nvPr/>
        </p:nvSpPr>
        <p:spPr>
          <a:xfrm>
            <a:off x="6423533" y="5088014"/>
            <a:ext cx="781640" cy="34843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r>
              <a:rPr lang="en-US" altLang="ko-KR" sz="819" dirty="0" err="1"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Bluetooth,</a:t>
            </a:r>
          </a:p>
          <a:p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Internet, etc.</a:t>
            </a:r>
            <a:endParaRPr lang="ko-KR" altLang="en-US" sz="81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706476" y="4749942"/>
            <a:ext cx="3023061" cy="1990796"/>
          </a:xfrm>
          <a:prstGeom prst="roundRect">
            <a:avLst>
              <a:gd name="adj" fmla="val 8828"/>
            </a:avLst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48"/>
          </a:p>
        </p:txBody>
      </p:sp>
      <p:pic>
        <p:nvPicPr>
          <p:cNvPr id="11" name="Picture 4" descr="C:\Users\Andy\AppData\Local\Microsoft\Windows\Temporary Internet Files\Content.IE5\ZH3I0KVH\MC90042897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31" y="5928219"/>
            <a:ext cx="466794" cy="68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679983" y="5994166"/>
            <a:ext cx="607154" cy="3561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endParaRPr lang="ko-KR" altLang="en-US" sz="92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직선 화살표 연결선 12"/>
          <p:cNvCxnSpPr>
            <a:stCxn id="14" idx="0"/>
          </p:cNvCxnSpPr>
          <p:nvPr/>
        </p:nvCxnSpPr>
        <p:spPr>
          <a:xfrm flipH="1" flipV="1">
            <a:off x="5599980" y="4859321"/>
            <a:ext cx="1019288" cy="701687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6107406" y="5561008"/>
            <a:ext cx="1023723" cy="2472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24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rPr>
              <a:t>External Service</a:t>
            </a:r>
            <a:endParaRPr lang="ko-KR" altLang="en-US" sz="1024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</p:txBody>
      </p:sp>
      <p:pic>
        <p:nvPicPr>
          <p:cNvPr id="15" name="Picture 10" descr="http://colouringbook.org/RSS/openclipart.org/2012/February/CLIPARTIST.NET/INTERNET/internet_cloud_wall_paper-555px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75" y="5118609"/>
            <a:ext cx="1548397" cy="31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472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1" descr="C:\Users\s49593.CHINA\Desktop\在 演示文稿1 中的 幻灯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7" y="3163702"/>
            <a:ext cx="4300538" cy="322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SNeW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SWoT</a:t>
            </a:r>
            <a:r>
              <a:rPr lang="en-US" altLang="ko-KR" dirty="0" smtClean="0"/>
              <a:t>: 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Objective: </a:t>
            </a:r>
          </a:p>
          <a:p>
            <a:pPr lvl="1"/>
            <a:r>
              <a:rPr lang="en-US" altLang="ko-KR" dirty="0" smtClean="0"/>
              <a:t>Providing data interface between SNSs and Supporting development of SNS applications</a:t>
            </a:r>
          </a:p>
          <a:p>
            <a:r>
              <a:rPr lang="en-US" altLang="ko-KR" dirty="0" smtClean="0"/>
              <a:t>Scope:</a:t>
            </a:r>
          </a:p>
          <a:p>
            <a:pPr lvl="1"/>
            <a:r>
              <a:rPr lang="en-US" altLang="ko-KR" dirty="0" smtClean="0"/>
              <a:t>Defines intelligent functions and interfaces for SNS</a:t>
            </a:r>
          </a:p>
          <a:p>
            <a:pPr lvl="1"/>
            <a:r>
              <a:rPr lang="en-US" altLang="ko-KR" dirty="0" smtClean="0"/>
              <a:t>Provides usecases of SNS in IoT environments  </a:t>
            </a:r>
          </a:p>
          <a:p>
            <a:r>
              <a:rPr lang="en-US" altLang="ko-KR" dirty="0" smtClean="0"/>
              <a:t>Progress:</a:t>
            </a:r>
          </a:p>
          <a:p>
            <a:pPr lvl="1"/>
            <a:r>
              <a:rPr lang="en-US" altLang="ko-KR" dirty="0" smtClean="0"/>
              <a:t>Social Network Web/Social Web of Things:</a:t>
            </a:r>
            <a:endParaRPr lang="en-US" altLang="ko-KR" dirty="0"/>
          </a:p>
          <a:p>
            <a:pPr lvl="2"/>
            <a:r>
              <a:rPr lang="en-US" altLang="ko-KR" dirty="0" err="1" smtClean="0"/>
              <a:t>SNeW</a:t>
            </a:r>
            <a:r>
              <a:rPr lang="en-US" altLang="ko-KR" dirty="0" smtClean="0"/>
              <a:t> 1.0 approved: 13 Apr. 2016</a:t>
            </a:r>
          </a:p>
          <a:p>
            <a:pPr lvl="2"/>
            <a:r>
              <a:rPr lang="en-US" altLang="ko-KR" dirty="0" err="1" smtClean="0"/>
              <a:t>SNeW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SWoT</a:t>
            </a:r>
            <a:r>
              <a:rPr lang="en-US" altLang="ko-KR" dirty="0" smtClean="0"/>
              <a:t> 1.1: end of 2020 (tentative)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9885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CD WG External Relationship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Device Web Consortium</a:t>
            </a:r>
          </a:p>
          <a:p>
            <a:pPr lvl="1"/>
            <a:r>
              <a:rPr lang="en-US" altLang="ko-KR" dirty="0" smtClean="0"/>
              <a:t>Japan based industry forum</a:t>
            </a:r>
          </a:p>
          <a:p>
            <a:pPr lvl="1"/>
            <a:r>
              <a:rPr lang="en-US" altLang="ko-KR" dirty="0" smtClean="0"/>
              <a:t>Founded in </a:t>
            </a:r>
            <a:r>
              <a:rPr lang="en-US" altLang="ko-KR" dirty="0" smtClean="0"/>
              <a:t>2015</a:t>
            </a:r>
            <a:endParaRPr lang="en-US" altLang="ko-KR" dirty="0" smtClean="0"/>
          </a:p>
          <a:p>
            <a:pPr lvl="1"/>
            <a:r>
              <a:rPr lang="en-US" altLang="ko-KR" smtClean="0"/>
              <a:t>12</a:t>
            </a:r>
            <a:r>
              <a:rPr lang="en-US" altLang="ko-KR" smtClean="0"/>
              <a:t>0 </a:t>
            </a:r>
            <a:r>
              <a:rPr lang="en-US" altLang="ko-KR" dirty="0" smtClean="0"/>
              <a:t>member companies and organizations (Japanese and Korean)</a:t>
            </a:r>
          </a:p>
          <a:p>
            <a:pPr lvl="1"/>
            <a:r>
              <a:rPr lang="en-US" altLang="ko-KR" dirty="0" smtClean="0"/>
              <a:t>Focusing GotAPI/DWAPI and IoT implementation</a:t>
            </a:r>
            <a:endParaRPr lang="en-US" altLang="ko-KR" dirty="0"/>
          </a:p>
          <a:p>
            <a:r>
              <a:rPr lang="en-US" altLang="ko-KR" dirty="0" smtClean="0"/>
              <a:t>Intelligent Contents Forum</a:t>
            </a:r>
          </a:p>
          <a:p>
            <a:pPr lvl="1"/>
            <a:r>
              <a:rPr lang="en-US" altLang="ko-KR" dirty="0" smtClean="0"/>
              <a:t>Korea based industry forum</a:t>
            </a:r>
          </a:p>
          <a:p>
            <a:pPr lvl="1"/>
            <a:r>
              <a:rPr lang="en-US" altLang="ko-KR" dirty="0" smtClean="0"/>
              <a:t>Founded in 2019</a:t>
            </a:r>
          </a:p>
          <a:p>
            <a:pPr lvl="1"/>
            <a:r>
              <a:rPr lang="en-US" altLang="ko-KR" dirty="0" smtClean="0"/>
              <a:t>20 member companies and organizations</a:t>
            </a:r>
          </a:p>
          <a:p>
            <a:pPr lvl="1"/>
            <a:r>
              <a:rPr lang="en-US" altLang="ko-KR" dirty="0" smtClean="0"/>
              <a:t>Focusing 3DCAPI and intelligent contents implementation 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53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18CD9-4CD7-8942-B1D7-C780EEAD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937" y="3054350"/>
            <a:ext cx="8748712" cy="703262"/>
          </a:xfrm>
        </p:spPr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690563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142BF77FBCD949AAB9A59C5A9DBC6D" ma:contentTypeVersion="8" ma:contentTypeDescription="Create a new document." ma:contentTypeScope="" ma:versionID="e46bf42a9dcd223a4ba783cb899e86e6">
  <xsd:schema xmlns:xsd="http://www.w3.org/2001/XMLSchema" xmlns:xs="http://www.w3.org/2001/XMLSchema" xmlns:p="http://schemas.microsoft.com/office/2006/metadata/properties" xmlns:ns2="0c98f31b-11bc-4497-8798-633766af6004" targetNamespace="http://schemas.microsoft.com/office/2006/metadata/properties" ma:root="true" ma:fieldsID="998dec84907e6ffd0fafd0a6d768de53" ns2:_="">
    <xsd:import namespace="0c98f31b-11bc-4497-8798-633766af60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98f31b-11bc-4497-8798-633766af60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49657D-7F8A-40EA-AD99-065972F41E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98f31b-11bc-4497-8798-633766af60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C59137-043E-4718-A8C6-CE894DEA6EFD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0c98f31b-11bc-4497-8798-633766af6004"/>
  </ds:schemaRefs>
</ds:datastoreItem>
</file>

<file path=customXml/itemProps3.xml><?xml version="1.0" encoding="utf-8"?>
<ds:datastoreItem xmlns:ds="http://schemas.openxmlformats.org/officeDocument/2006/customXml" ds:itemID="{E9D0EE24-8E13-424C-9B33-BBD3A0E88B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283</TotalTime>
  <Pages>15</Pages>
  <Words>580</Words>
  <Application>Microsoft Office PowerPoint</Application>
  <PresentationFormat>사용자 지정</PresentationFormat>
  <Paragraphs>104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Arial Unicode MS</vt:lpstr>
      <vt:lpstr>宋体</vt:lpstr>
      <vt:lpstr>宋体</vt:lpstr>
      <vt:lpstr>Arial</vt:lpstr>
      <vt:lpstr>Arial Narrow</vt:lpstr>
      <vt:lpstr>Tahoma</vt:lpstr>
      <vt:lpstr>Times New Roman</vt:lpstr>
      <vt:lpstr>OMA Template</vt:lpstr>
      <vt:lpstr>Seoul F2F Workshop/Industry Day  OMA Working Group Activities: Contents Delivery </vt:lpstr>
      <vt:lpstr>Introduction</vt:lpstr>
      <vt:lpstr>3DCAPI: Background</vt:lpstr>
      <vt:lpstr>Main Use Case(s)</vt:lpstr>
      <vt:lpstr>GotAPI/DWAPI: Summary </vt:lpstr>
      <vt:lpstr>GotAPI/DWAPI Architecture</vt:lpstr>
      <vt:lpstr>SNeW/SWoT: Summary </vt:lpstr>
      <vt:lpstr>CD WG External Relationship</vt:lpstr>
      <vt:lpstr>Thanks!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 Andrew Min-gyu</cp:lastModifiedBy>
  <cp:revision>292</cp:revision>
  <cp:lastPrinted>1999-04-27T06:51:51Z</cp:lastPrinted>
  <dcterms:created xsi:type="dcterms:W3CDTF">2002-03-19T14:05:12Z</dcterms:created>
  <dcterms:modified xsi:type="dcterms:W3CDTF">2019-10-08T05:44:57Z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0x01010052142BF77FBCD949AAB9A59C5A9DBC6D</vt:lpwstr>
  </property>
</Properties>
</file>