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bin" ContentType="application/vnd.openxmlformats-officedocument.oleObject"/>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Default Extension="vml" ContentType="application/vnd.openxmlformats-officedocument.vmlDrawing"/>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3"/>
  </p:notesMasterIdLst>
  <p:handoutMasterIdLst>
    <p:handoutMasterId r:id="rId14"/>
  </p:handoutMasterIdLst>
  <p:sldIdLst>
    <p:sldId id="293" r:id="rId2"/>
    <p:sldId id="330" r:id="rId3"/>
    <p:sldId id="331" r:id="rId4"/>
    <p:sldId id="319" r:id="rId5"/>
    <p:sldId id="320" r:id="rId6"/>
    <p:sldId id="321" r:id="rId7"/>
    <p:sldId id="322" r:id="rId8"/>
    <p:sldId id="323" r:id="rId9"/>
    <p:sldId id="324" r:id="rId10"/>
    <p:sldId id="325" r:id="rId11"/>
    <p:sldId id="326" r:id="rId12"/>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hinh_R00" initials="TNP"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EAEAEA"/>
    <a:srgbClr val="DDDD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9" autoAdjust="0"/>
    <p:restoredTop sz="94671" autoAdjust="0"/>
  </p:normalViewPr>
  <p:slideViewPr>
    <p:cSldViewPr>
      <p:cViewPr>
        <p:scale>
          <a:sx n="70" d="100"/>
          <a:sy n="70" d="100"/>
        </p:scale>
        <p:origin x="-1675" y="-259"/>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Tree>
    <p:extLst>
      <p:ext uri="{BB962C8B-B14F-4D97-AF65-F5344CB8AC3E}">
        <p14:creationId xmlns="" xmlns:p14="http://schemas.microsoft.com/office/powerpoint/2010/main" val="9519780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Tree>
    <p:extLst>
      <p:ext uri="{BB962C8B-B14F-4D97-AF65-F5344CB8AC3E}">
        <p14:creationId xmlns="" xmlns:p14="http://schemas.microsoft.com/office/powerpoint/2010/main" val="10531359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p:spPr>
      </p:sp>
      <p:sp>
        <p:nvSpPr>
          <p:cNvPr id="10243" name="Notes Placeholder 2"/>
          <p:cNvSpPr>
            <a:spLocks noGrp="1"/>
          </p:cNvSpPr>
          <p:nvPr>
            <p:ph type="body" idx="1"/>
          </p:nvPr>
        </p:nvSpPr>
        <p:spPr bwMode="auto">
          <a:noFill/>
        </p:spPr>
        <p:txBody>
          <a:bodyPr/>
          <a:lstStyle/>
          <a:p>
            <a:pPr>
              <a:spcBef>
                <a:spcPct val="0"/>
              </a:spcBef>
            </a:pPr>
            <a:endParaRPr lang="en-CA" smtClean="0"/>
          </a:p>
        </p:txBody>
      </p:sp>
      <p:sp>
        <p:nvSpPr>
          <p:cNvPr id="10244" name="Slide Number Placeholder 3"/>
          <p:cNvSpPr>
            <a:spLocks noGrp="1"/>
          </p:cNvSpPr>
          <p:nvPr>
            <p:ph type="sldNum" sz="quarter" idx="5"/>
          </p:nvPr>
        </p:nvSpPr>
        <p:spPr bwMode="auto">
          <a:xfrm>
            <a:off x="3884613" y="8719894"/>
            <a:ext cx="2971800" cy="459026"/>
          </a:xfrm>
          <a:prstGeom prst="rect">
            <a:avLst/>
          </a:prstGeom>
          <a:noFill/>
          <a:ln>
            <a:miter lim="800000"/>
            <a:headEnd/>
            <a:tailEnd/>
          </a:ln>
        </p:spPr>
        <p:txBody>
          <a:bodyPr/>
          <a:lstStyle/>
          <a:p>
            <a:fld id="{CD81CF50-91EC-40BD-983A-FEA82B56007D}" type="slidenum">
              <a:rPr lang="en-CA"/>
              <a:pPr/>
              <a:t>8</a:t>
            </a:fld>
            <a:endParaRPr lang="en-CA"/>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p:spPr>
      </p:sp>
      <p:sp>
        <p:nvSpPr>
          <p:cNvPr id="11267" name="Notes Placeholder 2"/>
          <p:cNvSpPr>
            <a:spLocks noGrp="1"/>
          </p:cNvSpPr>
          <p:nvPr>
            <p:ph type="body" idx="1"/>
          </p:nvPr>
        </p:nvSpPr>
        <p:spPr bwMode="auto">
          <a:noFill/>
        </p:spPr>
        <p:txBody>
          <a:bodyPr/>
          <a:lstStyle/>
          <a:p>
            <a:pPr>
              <a:spcBef>
                <a:spcPct val="0"/>
              </a:spcBef>
            </a:pPr>
            <a:endParaRPr lang="en-CA" smtClean="0"/>
          </a:p>
        </p:txBody>
      </p:sp>
      <p:sp>
        <p:nvSpPr>
          <p:cNvPr id="11268" name="Slide Number Placeholder 3"/>
          <p:cNvSpPr>
            <a:spLocks noGrp="1"/>
          </p:cNvSpPr>
          <p:nvPr>
            <p:ph type="sldNum" sz="quarter" idx="5"/>
          </p:nvPr>
        </p:nvSpPr>
        <p:spPr bwMode="auto">
          <a:xfrm>
            <a:off x="3884613" y="8719894"/>
            <a:ext cx="2971800" cy="459026"/>
          </a:xfrm>
          <a:prstGeom prst="rect">
            <a:avLst/>
          </a:prstGeom>
          <a:noFill/>
          <a:ln>
            <a:miter lim="800000"/>
            <a:headEnd/>
            <a:tailEnd/>
          </a:ln>
        </p:spPr>
        <p:txBody>
          <a:bodyPr/>
          <a:lstStyle/>
          <a:p>
            <a:fld id="{FC3E7D80-90C7-48C0-B66B-CF99FC0C0E7C}" type="slidenum">
              <a:rPr lang="en-CA"/>
              <a:pPr/>
              <a:t>9</a:t>
            </a:fld>
            <a:endParaRPr lang="en-CA"/>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bwMode="auto">
          <a:noFill/>
        </p:spPr>
        <p:txBody>
          <a:bodyPr/>
          <a:lstStyle/>
          <a:p>
            <a:pPr>
              <a:spcBef>
                <a:spcPct val="0"/>
              </a:spcBef>
            </a:pPr>
            <a:endParaRPr lang="en-CA" smtClean="0"/>
          </a:p>
        </p:txBody>
      </p:sp>
      <p:sp>
        <p:nvSpPr>
          <p:cNvPr id="12292" name="Slide Number Placeholder 3"/>
          <p:cNvSpPr>
            <a:spLocks noGrp="1"/>
          </p:cNvSpPr>
          <p:nvPr>
            <p:ph type="sldNum" sz="quarter" idx="5"/>
          </p:nvPr>
        </p:nvSpPr>
        <p:spPr bwMode="auto">
          <a:xfrm>
            <a:off x="3884613" y="8719894"/>
            <a:ext cx="2971800" cy="459026"/>
          </a:xfrm>
          <a:prstGeom prst="rect">
            <a:avLst/>
          </a:prstGeom>
          <a:noFill/>
          <a:ln>
            <a:miter lim="800000"/>
            <a:headEnd/>
            <a:tailEnd/>
          </a:ln>
        </p:spPr>
        <p:txBody>
          <a:bodyPr/>
          <a:lstStyle/>
          <a:p>
            <a:fld id="{28613163-A2BF-4278-AC5F-A753CAF04E38}" type="slidenum">
              <a:rPr lang="en-CA"/>
              <a:pPr/>
              <a:t>10</a:t>
            </a:fld>
            <a:endParaRPr lang="en-CA"/>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a:lstStyle/>
          <a:p>
            <a:pPr>
              <a:spcBef>
                <a:spcPct val="0"/>
              </a:spcBef>
            </a:pPr>
            <a:endParaRPr lang="en-CA" smtClean="0"/>
          </a:p>
        </p:txBody>
      </p:sp>
      <p:sp>
        <p:nvSpPr>
          <p:cNvPr id="13316" name="Slide Number Placeholder 3"/>
          <p:cNvSpPr>
            <a:spLocks noGrp="1"/>
          </p:cNvSpPr>
          <p:nvPr>
            <p:ph type="sldNum" sz="quarter" idx="5"/>
          </p:nvPr>
        </p:nvSpPr>
        <p:spPr bwMode="auto">
          <a:xfrm>
            <a:off x="3884613" y="8719894"/>
            <a:ext cx="2971800" cy="459026"/>
          </a:xfrm>
          <a:prstGeom prst="rect">
            <a:avLst/>
          </a:prstGeom>
          <a:noFill/>
          <a:ln>
            <a:miter lim="800000"/>
            <a:headEnd/>
            <a:tailEnd/>
          </a:ln>
        </p:spPr>
        <p:txBody>
          <a:bodyPr/>
          <a:lstStyle/>
          <a:p>
            <a:fld id="{7932C0DA-ED69-45F7-9BC5-5425AEFAFB62}" type="slidenum">
              <a:rPr lang="en-CA"/>
              <a:pPr/>
              <a:t>11</a:t>
            </a:fld>
            <a:endParaRPr lang="en-C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sz="1000" b="1">
                <a:cs typeface="Times New Roman" charset="0"/>
              </a:rPr>
              <a:t>© 2013 Open Mobile Alliance Ltd.  All Rights Reserved.</a:t>
            </a:r>
            <a:endParaRPr lang="en-US" sz="1000" b="1"/>
          </a:p>
          <a:p>
            <a:pPr defTabSz="403225">
              <a:tabLst>
                <a:tab pos="5372100" algn="ctr"/>
                <a:tab pos="9182100" algn="r"/>
              </a:tabLst>
            </a:pPr>
            <a:r>
              <a:rPr lang="en-US" sz="900" b="1">
                <a:latin typeface="Arial Narrow" pitchFamily="34" charset="0"/>
                <a:cs typeface="Times New Roman" charset="0"/>
              </a:rPr>
              <a:t>Used with the permission of the Open Mobile Alliance Ltd. under the terms as stated in this document.</a:t>
            </a:r>
            <a:endParaRPr lang="en-US" sz="900" b="1">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a:latin typeface="Arial Narrow" pitchFamily="34" charset="0"/>
              </a:rPr>
              <a:t>OMA-&lt;</a:t>
            </a:r>
            <a:r>
              <a:rPr lang="en-US" sz="1800" b="1" dirty="0" err="1">
                <a:latin typeface="Arial Narrow" pitchFamily="34" charset="0"/>
              </a:rPr>
              <a:t>GrpCode</a:t>
            </a:r>
            <a:r>
              <a:rPr lang="en-US" sz="1800" b="1" dirty="0">
                <a:latin typeface="Arial Narrow" pitchFamily="34" charset="0"/>
              </a:rPr>
              <a:t>&gt;-2013-&lt;</a:t>
            </a:r>
            <a:r>
              <a:rPr lang="en-US" sz="1800" b="1" dirty="0" err="1">
                <a:latin typeface="Arial Narrow" pitchFamily="34" charset="0"/>
              </a:rPr>
              <a:t>DocNum</a:t>
            </a:r>
            <a:r>
              <a:rPr lang="en-US" sz="1800" b="1" dirty="0">
                <a:latin typeface="Arial Narrow" pitchFamily="34" charset="0"/>
              </a:rPr>
              <a:t>&gt;</a:t>
            </a: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sz="1800" b="1">
                <a:latin typeface="Arial Narrow" pitchFamily="34" charset="0"/>
              </a:rPr>
              <a:t>Slide #</a:t>
            </a:r>
            <a:fld id="{068B2B32-066B-4DDD-9647-893A491B9A09}" type="slidenum">
              <a:rPr lang="en-US" sz="1800" b="1">
                <a:latin typeface="Arial Narrow" pitchFamily="34" charset="0"/>
              </a:rPr>
              <a:pPr algn="r" defTabSz="403225">
                <a:tabLst>
                  <a:tab pos="5372100" algn="ctr"/>
                  <a:tab pos="9182100" algn="r"/>
                </a:tabLst>
              </a:pPr>
              <a:t>‹#›</a:t>
            </a:fld>
            <a:r>
              <a:rPr lang="en-US" sz="1800" b="1">
                <a:latin typeface="Arial Narrow" pitchFamily="34" charset="0"/>
              </a:rPr>
              <a:t/>
            </a:r>
            <a:br>
              <a:rPr lang="en-US" sz="1800" b="1">
                <a:latin typeface="Arial Narrow" pitchFamily="34" charset="0"/>
              </a:rPr>
            </a:br>
            <a:r>
              <a:rPr lang="en-US" sz="500">
                <a:solidFill>
                  <a:srgbClr val="999999"/>
                </a:solidFill>
              </a:rPr>
              <a:t>[OMA-Template-SlideDeck-20130101-I]</a:t>
            </a:r>
            <a:endParaRPr lang="en-US" sz="1800" b="1">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thinh.nguyenphu@nsn.com" TargetMode="External"/><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hyperlink" Target="http://www.openmobilealliance.org/UseAgreement.html" TargetMode="External"/><Relationship Id="rId5" Type="http://schemas.openxmlformats.org/officeDocument/2006/relationships/hyperlink" Target="mailto:Thomas.Scheerbarth@telekom.de" TargetMode="External"/><Relationship Id="rId4" Type="http://schemas.openxmlformats.org/officeDocument/2006/relationships/hyperlink" Target="mailto:bernhard.meier@ericsson.com"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hyperlink" Target="http://member.openmobilealliance.org/ftp/Public_documents/COM/COM-XDM/Permanent_documents/OMA-TS-XDM_Group-V1_1-20120403-A.zip"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b="1" dirty="0">
                <a:latin typeface="Tahoma" pitchFamily="34" charset="0"/>
              </a:rPr>
              <a:t>	Submitted To:	</a:t>
            </a:r>
            <a:r>
              <a:rPr lang="en-US" b="1" dirty="0" smtClean="0">
                <a:latin typeface="Tahoma" pitchFamily="34" charset="0"/>
              </a:rPr>
              <a:t>OMA CPM</a:t>
            </a:r>
            <a:endParaRPr lang="en-US" b="1" dirty="0">
              <a:latin typeface="Tahoma" pitchFamily="34" charset="0"/>
            </a:endParaRPr>
          </a:p>
          <a:p>
            <a:pPr defTabSz="762000">
              <a:lnSpc>
                <a:spcPct val="95000"/>
              </a:lnSpc>
              <a:spcAft>
                <a:spcPct val="35000"/>
              </a:spcAft>
              <a:tabLst>
                <a:tab pos="1827213" algn="r"/>
                <a:tab pos="1939925" algn="l"/>
              </a:tabLst>
            </a:pPr>
            <a:r>
              <a:rPr lang="en-US" b="1" dirty="0">
                <a:latin typeface="Tahoma" pitchFamily="34" charset="0"/>
              </a:rPr>
              <a:t>	Date:	</a:t>
            </a:r>
            <a:r>
              <a:rPr lang="en-US" b="1" dirty="0" smtClean="0">
                <a:latin typeface="Tahoma" pitchFamily="34" charset="0"/>
              </a:rPr>
              <a:t>19 02 2013</a:t>
            </a:r>
            <a:r>
              <a:rPr lang="en-US" b="1" dirty="0">
                <a:latin typeface="Tahoma" pitchFamily="34" charset="0"/>
              </a:rPr>
              <a:t>	</a:t>
            </a:r>
          </a:p>
          <a:p>
            <a:pPr defTabSz="762000">
              <a:lnSpc>
                <a:spcPct val="95000"/>
              </a:lnSpc>
              <a:spcAft>
                <a:spcPct val="35000"/>
              </a:spcAft>
              <a:tabLst>
                <a:tab pos="1827213" algn="r"/>
                <a:tab pos="1939925" algn="l"/>
              </a:tabLst>
            </a:pPr>
            <a:r>
              <a:rPr lang="en-US" b="1" dirty="0">
                <a:latin typeface="Tahoma" pitchFamily="34" charset="0"/>
              </a:rPr>
              <a:t>	Availability:	      Public            OMA Confidential</a:t>
            </a:r>
          </a:p>
          <a:p>
            <a:pPr defTabSz="762000">
              <a:lnSpc>
                <a:spcPct val="95000"/>
              </a:lnSpc>
              <a:spcAft>
                <a:spcPct val="35000"/>
              </a:spcAft>
              <a:tabLst>
                <a:tab pos="1827213" algn="r"/>
                <a:tab pos="1939925" algn="l"/>
              </a:tabLst>
            </a:pPr>
            <a:r>
              <a:rPr lang="en-US" b="1" dirty="0">
                <a:latin typeface="Tahoma" pitchFamily="34" charset="0"/>
              </a:rPr>
              <a:t>	Contact:	</a:t>
            </a:r>
            <a:r>
              <a:rPr lang="en-US" sz="1600" b="1" dirty="0" smtClean="0">
                <a:latin typeface="Tahoma" pitchFamily="34" charset="0"/>
              </a:rPr>
              <a:t>Thinh Nguyenphu, </a:t>
            </a:r>
            <a:r>
              <a:rPr lang="en-US" sz="1600" b="1" dirty="0" smtClean="0">
                <a:latin typeface="Tahoma" pitchFamily="34" charset="0"/>
                <a:hlinkClick r:id="rId3"/>
              </a:rPr>
              <a:t>thinh.nguyenphu@nsn.com</a:t>
            </a:r>
            <a:endParaRPr lang="en-US" sz="1600" b="1" dirty="0" smtClean="0">
              <a:latin typeface="Tahoma" pitchFamily="34" charset="0"/>
            </a:endParaRPr>
          </a:p>
          <a:p>
            <a:pPr defTabSz="762000">
              <a:lnSpc>
                <a:spcPct val="95000"/>
              </a:lnSpc>
              <a:spcAft>
                <a:spcPct val="35000"/>
              </a:spcAft>
              <a:tabLst>
                <a:tab pos="1827213" algn="r"/>
                <a:tab pos="1939925" algn="l"/>
              </a:tabLst>
            </a:pPr>
            <a:r>
              <a:rPr lang="en-US" sz="1600" b="1" dirty="0" smtClean="0">
                <a:latin typeface="Tahoma" pitchFamily="34" charset="0"/>
              </a:rPr>
              <a:t>		Bernhard Meier, </a:t>
            </a:r>
            <a:r>
              <a:rPr lang="en-US" sz="1600" b="1" dirty="0" smtClean="0">
                <a:latin typeface="Tahoma" pitchFamily="34" charset="0"/>
                <a:hlinkClick r:id="rId4"/>
              </a:rPr>
              <a:t>bernhard.meier@ericsson.com</a:t>
            </a:r>
            <a:endParaRPr lang="en-US" sz="1600" b="1" dirty="0" smtClean="0">
              <a:latin typeface="Tahoma" pitchFamily="34" charset="0"/>
            </a:endParaRPr>
          </a:p>
          <a:p>
            <a:pPr defTabSz="762000">
              <a:lnSpc>
                <a:spcPct val="95000"/>
              </a:lnSpc>
              <a:spcAft>
                <a:spcPct val="35000"/>
              </a:spcAft>
              <a:tabLst>
                <a:tab pos="1827213" algn="r"/>
                <a:tab pos="1939925" algn="l"/>
              </a:tabLst>
            </a:pPr>
            <a:r>
              <a:rPr lang="en-US" sz="1600" b="1" dirty="0" smtClean="0">
                <a:latin typeface="Tahoma" pitchFamily="34" charset="0"/>
              </a:rPr>
              <a:t>		Thomas </a:t>
            </a:r>
            <a:r>
              <a:rPr lang="en-US" sz="1600" b="1" dirty="0" err="1" smtClean="0">
                <a:latin typeface="Tahoma" pitchFamily="34" charset="0"/>
              </a:rPr>
              <a:t>Scheerbarth</a:t>
            </a:r>
            <a:r>
              <a:rPr lang="en-US" sz="1600" b="1" dirty="0" smtClean="0">
                <a:latin typeface="Tahoma" pitchFamily="34" charset="0"/>
              </a:rPr>
              <a:t>, </a:t>
            </a:r>
            <a:r>
              <a:rPr lang="en-US" sz="1600" b="1" dirty="0" smtClean="0">
                <a:latin typeface="Tahoma" pitchFamily="34" charset="0"/>
                <a:hlinkClick r:id="rId5"/>
              </a:rPr>
              <a:t>Thomas.Scheerbarth@telekom.de</a:t>
            </a:r>
            <a:endParaRPr lang="en-US" sz="1600" b="1" dirty="0" smtClean="0">
              <a:latin typeface="Tahoma" pitchFamily="34" charset="0"/>
            </a:endParaRPr>
          </a:p>
          <a:p>
            <a:pPr defTabSz="762000">
              <a:lnSpc>
                <a:spcPct val="95000"/>
              </a:lnSpc>
              <a:spcAft>
                <a:spcPct val="35000"/>
              </a:spcAft>
              <a:tabLst>
                <a:tab pos="1827213" algn="r"/>
                <a:tab pos="1939925" algn="l"/>
              </a:tabLst>
            </a:pPr>
            <a:r>
              <a:rPr lang="en-US" b="1" dirty="0" smtClean="0">
                <a:latin typeface="Tahoma" pitchFamily="34" charset="0"/>
              </a:rPr>
              <a:t>	Source:	DT, NSN, Ericsson</a:t>
            </a:r>
            <a:endParaRPr lang="en-US" b="1" dirty="0">
              <a:latin typeface="Tahoma" pitchFamily="34" charset="0"/>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dirty="0" smtClean="0"/>
              <a:t>OMA-COM-CPM-2013-0021-INP_CPM_IDs </a:t>
            </a:r>
            <a:br>
              <a:rPr lang="en-US" sz="2000" dirty="0" smtClean="0"/>
            </a:br>
            <a:r>
              <a:rPr lang="en-US" sz="1400" dirty="0" smtClean="0"/>
              <a:t/>
            </a:r>
            <a:br>
              <a:rPr lang="en-US" sz="1400" dirty="0" smtClean="0"/>
            </a:br>
            <a:r>
              <a:rPr lang="en-US" dirty="0" smtClean="0"/>
              <a:t>CPM IDs</a:t>
            </a:r>
            <a:endParaRPr lang="en-US" sz="1800" dirty="0" smtClean="0"/>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sz="1800" b="1">
                <a:solidFill>
                  <a:srgbClr val="800000"/>
                </a:solidFill>
                <a:latin typeface="Tahoma" pitchFamily="34" charset="0"/>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sz="900">
                <a:cs typeface="Times New Roman" charset="0"/>
              </a:rPr>
              <a:t>USE OF THIS DOCUMENT BY NON-OMA MEMBERS IS SUBJECT TO ALL OF THE TERMS AND CONDITIONS OF THE USE AGREEMENT (located at </a:t>
            </a:r>
            <a:r>
              <a:rPr lang="en-US" sz="900">
                <a:cs typeface="Times New Roman" charset="0"/>
                <a:hlinkClick r:id="rId6"/>
              </a:rPr>
              <a:t>http://www.openmobilealliance.org/UseAgreement.html</a:t>
            </a:r>
            <a:r>
              <a:rPr lang="en-US" sz="900">
                <a:cs typeface="Times New Roman" charset="0"/>
              </a:rPr>
              <a:t>) AND IF YOU HAVE NOT AGREED TO THE TERMS OF THE USE AGREEMENT, YOU DO NOT HAVE THE RIGHT TO USE, COPY OR DISTRIBUTE THIS DOCUMENT.</a:t>
            </a:r>
          </a:p>
          <a:p>
            <a:pPr defTabSz="762000">
              <a:spcBef>
                <a:spcPct val="35000"/>
              </a:spcBef>
            </a:pPr>
            <a:r>
              <a:rPr lang="en-US" sz="900">
                <a:cs typeface="Times New Roman" charset="0"/>
              </a:rPr>
              <a:t>THIS DOCUMENT IS PROVIDED ON AN "AS IS" "AS AVAILABLE" AND "WITH ALL FAULTS" BASIS.</a:t>
            </a:r>
            <a:endParaRPr lang="en-US" sz="900"/>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sz="900" b="1">
                <a:cs typeface="Times New Roman" charset="0"/>
              </a:rPr>
              <a:t>Intellectual Property Rights</a:t>
            </a:r>
          </a:p>
          <a:p>
            <a:pPr defTabSz="762000">
              <a:spcBef>
                <a:spcPct val="35000"/>
              </a:spcBef>
            </a:pPr>
            <a:r>
              <a:rPr lang="en-US" sz="900">
                <a:cs typeface="Times New Roman"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63"/>
          <p:cNvSpPr/>
          <p:nvPr/>
        </p:nvSpPr>
        <p:spPr>
          <a:xfrm>
            <a:off x="512044" y="3732648"/>
            <a:ext cx="2727646" cy="1724887"/>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endParaRPr lang="en-CA">
              <a:solidFill>
                <a:srgbClr val="FFFFFF"/>
              </a:solidFill>
            </a:endParaRPr>
          </a:p>
        </p:txBody>
      </p:sp>
      <p:graphicFrame>
        <p:nvGraphicFramePr>
          <p:cNvPr id="12" name="Table 11"/>
          <p:cNvGraphicFramePr>
            <a:graphicFrameLocks noGrp="1"/>
          </p:cNvGraphicFramePr>
          <p:nvPr/>
        </p:nvGraphicFramePr>
        <p:xfrm>
          <a:off x="3428252" y="1151008"/>
          <a:ext cx="5824288" cy="5379500"/>
        </p:xfrm>
        <a:graphic>
          <a:graphicData uri="http://schemas.openxmlformats.org/drawingml/2006/table">
            <a:tbl>
              <a:tblPr/>
              <a:tblGrid>
                <a:gridCol w="1105363"/>
                <a:gridCol w="1180138"/>
                <a:gridCol w="1180138"/>
                <a:gridCol w="1105363"/>
                <a:gridCol w="1253286"/>
              </a:tblGrid>
              <a:tr h="5202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smtClean="0">
                          <a:ln>
                            <a:noFill/>
                          </a:ln>
                          <a:solidFill>
                            <a:srgbClr val="FFFFFF"/>
                          </a:solidFill>
                          <a:effectLst/>
                          <a:latin typeface="Calibri" pitchFamily="34" charset="0"/>
                        </a:rPr>
                        <a:t>Message</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FFFF"/>
                          </a:solidFill>
                          <a:effectLst/>
                          <a:latin typeface="Calibri" pitchFamily="34" charset="0"/>
                        </a:rPr>
                        <a:t>Conversation ID</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FFFF"/>
                          </a:solidFill>
                          <a:effectLst/>
                          <a:latin typeface="Calibri" pitchFamily="34" charset="0"/>
                        </a:rPr>
                        <a:t>Contribution ID</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FFFF"/>
                          </a:solidFill>
                          <a:effectLst/>
                          <a:latin typeface="Calibri" pitchFamily="34" charset="0"/>
                        </a:rPr>
                        <a:t>InReplyTo-Contribution-ID</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smtClean="0">
                          <a:ln>
                            <a:noFill/>
                          </a:ln>
                          <a:solidFill>
                            <a:srgbClr val="FFFFFF"/>
                          </a:solidFill>
                          <a:effectLst/>
                          <a:latin typeface="Calibri" pitchFamily="34" charset="0"/>
                        </a:rPr>
                        <a:t>CPM Group Session ID</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6983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Chat INVITE</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0000"/>
                          </a:solidFill>
                          <a:effectLst/>
                          <a:latin typeface="Calibri" pitchFamily="34" charset="0"/>
                        </a:rPr>
                        <a:t>Created</a:t>
                      </a:r>
                      <a:r>
                        <a:rPr kumimoji="0" lang="en-GB" sz="1000" b="0" i="0" u="none" strike="noStrike" cap="none" normalizeH="0" baseline="0" smtClean="0">
                          <a:ln>
                            <a:noFill/>
                          </a:ln>
                          <a:solidFill>
                            <a:srgbClr val="FF0000"/>
                          </a:solidFill>
                          <a:effectLst/>
                          <a:latin typeface="Calibri" pitchFamily="34" charset="0"/>
                        </a:rPr>
                        <a:t> </a:t>
                      </a:r>
                      <a:r>
                        <a:rPr kumimoji="0" lang="en-GB" sz="1000" b="0" i="0" u="none" strike="noStrike" cap="none" normalizeH="0" baseline="0" smtClean="0">
                          <a:ln>
                            <a:noFill/>
                          </a:ln>
                          <a:solidFill>
                            <a:srgbClr val="000000"/>
                          </a:solidFill>
                          <a:effectLst/>
                          <a:latin typeface="Calibri" pitchFamily="34" charset="0"/>
                        </a:rPr>
                        <a:t>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Abcd-123-456</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0000"/>
                          </a:solidFill>
                          <a:effectLst/>
                          <a:latin typeface="Calibri" pitchFamily="34" charset="0"/>
                        </a:rPr>
                        <a:t>Created</a:t>
                      </a:r>
                      <a:r>
                        <a:rPr kumimoji="0" lang="en-GB" sz="1000" b="0" i="0" u="none" strike="noStrike" cap="none" normalizeH="0" baseline="0" smtClean="0">
                          <a:ln>
                            <a:noFill/>
                          </a:ln>
                          <a:solidFill>
                            <a:srgbClr val="FF0000"/>
                          </a:solidFill>
                          <a:effectLst/>
                          <a:latin typeface="Calibri" pitchFamily="34" charset="0"/>
                        </a:rPr>
                        <a:t> </a:t>
                      </a:r>
                      <a:r>
                        <a:rPr kumimoji="0" lang="en-GB" sz="1000" b="0" i="0" u="none" strike="noStrike" cap="none" normalizeH="0" baseline="0" smtClean="0">
                          <a:ln>
                            <a:noFill/>
                          </a:ln>
                          <a:solidFill>
                            <a:srgbClr val="000000"/>
                          </a:solidFill>
                          <a:effectLst/>
                          <a:latin typeface="Calibri" pitchFamily="34" charset="0"/>
                        </a:rPr>
                        <a:t>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Bcde-456-231</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8446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MSRP setup</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smtClean="0">
                          <a:ln>
                            <a:noFill/>
                          </a:ln>
                          <a:solidFill>
                            <a:srgbClr val="FF0000"/>
                          </a:solidFill>
                          <a:effectLst/>
                          <a:latin typeface="Calibri" pitchFamily="34" charset="0"/>
                        </a:rPr>
                        <a:t>-</a:t>
                      </a:r>
                      <a:endParaRPr kumimoji="0" lang="en-GB" sz="1000" b="0" i="0" u="none" strike="noStrike" cap="none" normalizeH="0" baseline="0" dirty="0" smtClean="0">
                        <a:ln>
                          <a:noFill/>
                        </a:ln>
                        <a:solidFill>
                          <a:srgbClr val="000000"/>
                        </a:solidFill>
                        <a:effectLst/>
                        <a:latin typeface="Calibri" pitchFamily="34" charset="0"/>
                      </a:endParaRP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575504">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smtClean="0">
                        <a:ln>
                          <a:noFill/>
                        </a:ln>
                        <a:solidFill>
                          <a:srgbClr val="000000"/>
                        </a:solidFill>
                        <a:effectLst/>
                        <a:latin typeface="Calibri"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Chat Message 1</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5755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Chat Message 2</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5755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Chat Message 3</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63077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File Transfer 1</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INVITE</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Reused 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Abcd-123-456</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0000"/>
                          </a:solidFill>
                          <a:effectLst/>
                          <a:latin typeface="Calibri" pitchFamily="34" charset="0"/>
                        </a:rPr>
                        <a:t>Created</a:t>
                      </a:r>
                      <a:r>
                        <a:rPr kumimoji="0" lang="en-GB" sz="1000" b="0" i="0" u="none" strike="noStrike" cap="none" normalizeH="0" baseline="0" smtClean="0">
                          <a:ln>
                            <a:noFill/>
                          </a:ln>
                          <a:solidFill>
                            <a:srgbClr val="FF0000"/>
                          </a:solidFill>
                          <a:effectLst/>
                          <a:latin typeface="Calibri" pitchFamily="34" charset="0"/>
                        </a:rPr>
                        <a:t> </a:t>
                      </a:r>
                      <a:r>
                        <a:rPr kumimoji="0" lang="en-GB" sz="1000" b="0" i="0" u="none" strike="noStrike" cap="none" normalizeH="0" baseline="0" smtClean="0">
                          <a:ln>
                            <a:noFill/>
                          </a:ln>
                          <a:solidFill>
                            <a:srgbClr val="000000"/>
                          </a:solidFill>
                          <a:effectLst/>
                          <a:latin typeface="Calibri" pitchFamily="34" charset="0"/>
                        </a:rPr>
                        <a:t>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Efab-546-231</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Reused 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Bcde-456-231</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New INVITE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New CPM Session</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4219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MSRP setup</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0000"/>
                          </a:solidFill>
                          <a:effectLst/>
                          <a:latin typeface="Calibri" pitchFamily="34" charset="0"/>
                        </a:rPr>
                        <a:t>Created</a:t>
                      </a:r>
                      <a:r>
                        <a:rPr kumimoji="0" lang="en-GB" sz="1000" b="0" i="0" u="none" strike="noStrike" cap="none" normalizeH="0" baseline="0" smtClean="0">
                          <a:ln>
                            <a:noFill/>
                          </a:ln>
                          <a:solidFill>
                            <a:srgbClr val="000000"/>
                          </a:solidFill>
                          <a:effectLst/>
                          <a:latin typeface="Calibri" pitchFamily="34" charset="0"/>
                        </a:rPr>
                        <a:t> 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Face-567-876</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4219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MSRP data transfer</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66329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Chat Message 4</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Reused 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Abcd-123-456</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0000"/>
                          </a:solidFill>
                          <a:effectLst/>
                          <a:latin typeface="Calibri" pitchFamily="34" charset="0"/>
                        </a:rPr>
                        <a:t>Created</a:t>
                      </a:r>
                      <a:r>
                        <a:rPr kumimoji="0" lang="en-GB" sz="1000" b="0" i="0" u="none" strike="noStrike" cap="none" normalizeH="0" baseline="0" smtClean="0">
                          <a:ln>
                            <a:noFill/>
                          </a:ln>
                          <a:solidFill>
                            <a:srgbClr val="FF0000"/>
                          </a:solidFill>
                          <a:effectLst/>
                          <a:latin typeface="Calibri" pitchFamily="34" charset="0"/>
                        </a:rPr>
                        <a:t> </a:t>
                      </a:r>
                      <a:r>
                        <a:rPr kumimoji="0" lang="en-GB" sz="1000" b="0" i="0" u="none" strike="noStrike" cap="none" normalizeH="0" baseline="0" smtClean="0">
                          <a:ln>
                            <a:noFill/>
                          </a:ln>
                          <a:solidFill>
                            <a:srgbClr val="000000"/>
                          </a:solidFill>
                          <a:effectLst/>
                          <a:latin typeface="Calibri" pitchFamily="34" charset="0"/>
                        </a:rPr>
                        <a:t>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Defa-456-231</a:t>
                      </a:r>
                      <a:endParaRPr kumimoji="0" lang="en-GB" sz="1000" b="0" i="0" u="none" strike="noStrike" cap="none" normalizeH="0" baseline="0" smtClean="0">
                        <a:ln>
                          <a:noFill/>
                        </a:ln>
                        <a:solidFill>
                          <a:srgbClr val="FF0000"/>
                        </a:solidFill>
                        <a:effectLst/>
                        <a:latin typeface="Calibri" pitchFamily="34" charset="0"/>
                      </a:endParaRP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Reused 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Bcde-456-231</a:t>
                      </a:r>
                      <a:endParaRPr kumimoji="0" lang="en-GB" sz="1000" b="0" i="0" u="none" strike="noStrike" cap="none" normalizeH="0" baseline="0" smtClean="0">
                        <a:ln>
                          <a:noFill/>
                        </a:ln>
                        <a:solidFill>
                          <a:srgbClr val="FF0000"/>
                        </a:solidFill>
                        <a:effectLst/>
                        <a:latin typeface="Calibri" pitchFamily="34" charset="0"/>
                      </a:endParaRP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
        <p:nvSpPr>
          <p:cNvPr id="4167" name="TextBox 2"/>
          <p:cNvSpPr txBox="1">
            <a:spLocks noChangeArrowheads="1"/>
          </p:cNvSpPr>
          <p:nvPr/>
        </p:nvSpPr>
        <p:spPr bwMode="auto">
          <a:xfrm>
            <a:off x="183686" y="952671"/>
            <a:ext cx="519317" cy="316148"/>
          </a:xfrm>
          <a:prstGeom prst="rect">
            <a:avLst/>
          </a:prstGeom>
          <a:noFill/>
          <a:ln w="9525">
            <a:noFill/>
            <a:miter lim="800000"/>
            <a:headEnd/>
            <a:tailEnd/>
          </a:ln>
        </p:spPr>
        <p:txBody>
          <a:bodyPr wrap="none" lIns="93635" tIns="46817" rIns="93635" bIns="46817">
            <a:spAutoFit/>
          </a:bodyPr>
          <a:lstStyle/>
          <a:p>
            <a:r>
              <a:rPr lang="en-GB" sz="1600" dirty="0"/>
              <a:t>Joe</a:t>
            </a:r>
          </a:p>
        </p:txBody>
      </p:sp>
      <p:sp>
        <p:nvSpPr>
          <p:cNvPr id="4168" name="TextBox 42"/>
          <p:cNvSpPr txBox="1">
            <a:spLocks noChangeArrowheads="1"/>
          </p:cNvSpPr>
          <p:nvPr/>
        </p:nvSpPr>
        <p:spPr bwMode="auto">
          <a:xfrm>
            <a:off x="2636616" y="952671"/>
            <a:ext cx="746944" cy="316148"/>
          </a:xfrm>
          <a:prstGeom prst="rect">
            <a:avLst/>
          </a:prstGeom>
          <a:noFill/>
          <a:ln w="9525">
            <a:noFill/>
            <a:miter lim="800000"/>
            <a:headEnd/>
            <a:tailEnd/>
          </a:ln>
        </p:spPr>
        <p:txBody>
          <a:bodyPr wrap="none" lIns="93635" tIns="46817" rIns="93635" bIns="46817">
            <a:spAutoFit/>
          </a:bodyPr>
          <a:lstStyle/>
          <a:p>
            <a:r>
              <a:rPr lang="en-GB" sz="1600" dirty="0"/>
              <a:t>Joana</a:t>
            </a:r>
          </a:p>
        </p:txBody>
      </p:sp>
      <p:cxnSp>
        <p:nvCxnSpPr>
          <p:cNvPr id="8" name="Straight Arrow Connector 7"/>
          <p:cNvCxnSpPr/>
          <p:nvPr/>
        </p:nvCxnSpPr>
        <p:spPr>
          <a:xfrm>
            <a:off x="421014" y="1562315"/>
            <a:ext cx="2555339"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170" name="TextBox 9"/>
          <p:cNvSpPr txBox="1">
            <a:spLocks noChangeArrowheads="1"/>
          </p:cNvSpPr>
          <p:nvPr/>
        </p:nvSpPr>
        <p:spPr bwMode="auto">
          <a:xfrm>
            <a:off x="437269" y="1295697"/>
            <a:ext cx="2524454" cy="246898"/>
          </a:xfrm>
          <a:prstGeom prst="rect">
            <a:avLst/>
          </a:prstGeom>
          <a:noFill/>
          <a:ln w="9525">
            <a:noFill/>
            <a:miter lim="800000"/>
            <a:headEnd/>
            <a:tailEnd/>
          </a:ln>
        </p:spPr>
        <p:txBody>
          <a:bodyPr lIns="93635" tIns="46817" rIns="93635" bIns="46817">
            <a:spAutoFit/>
          </a:bodyPr>
          <a:lstStyle/>
          <a:p>
            <a:r>
              <a:rPr lang="en-GB" sz="1100" dirty="0"/>
              <a:t>Chat INVITE</a:t>
            </a:r>
          </a:p>
        </p:txBody>
      </p:sp>
      <p:cxnSp>
        <p:nvCxnSpPr>
          <p:cNvPr id="44" name="Straight Arrow Connector 43"/>
          <p:cNvCxnSpPr/>
          <p:nvPr/>
        </p:nvCxnSpPr>
        <p:spPr>
          <a:xfrm flipH="1">
            <a:off x="421014" y="2651546"/>
            <a:ext cx="2555339"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172" name="TextBox 44"/>
          <p:cNvSpPr txBox="1">
            <a:spLocks noChangeArrowheads="1"/>
          </p:cNvSpPr>
          <p:nvPr/>
        </p:nvSpPr>
        <p:spPr bwMode="auto">
          <a:xfrm>
            <a:off x="1844981" y="2383302"/>
            <a:ext cx="1131372" cy="399247"/>
          </a:xfrm>
          <a:prstGeom prst="rect">
            <a:avLst/>
          </a:prstGeom>
          <a:noFill/>
          <a:ln w="9525">
            <a:noFill/>
            <a:miter lim="800000"/>
            <a:headEnd/>
            <a:tailEnd/>
          </a:ln>
        </p:spPr>
        <p:txBody>
          <a:bodyPr lIns="93635" tIns="46817" rIns="93635" bIns="46817">
            <a:spAutoFit/>
          </a:bodyPr>
          <a:lstStyle/>
          <a:p>
            <a:r>
              <a:rPr lang="en-GB" sz="1100" dirty="0"/>
              <a:t>Chat </a:t>
            </a:r>
            <a:r>
              <a:rPr lang="en-GB" sz="1100" dirty="0" smtClean="0"/>
              <a:t>Message 1 (SEND)</a:t>
            </a:r>
            <a:endParaRPr lang="en-GB" sz="1100" dirty="0"/>
          </a:p>
        </p:txBody>
      </p:sp>
      <p:sp>
        <p:nvSpPr>
          <p:cNvPr id="4173" name="TextBox 45"/>
          <p:cNvSpPr txBox="1">
            <a:spLocks noChangeArrowheads="1"/>
          </p:cNvSpPr>
          <p:nvPr/>
        </p:nvSpPr>
        <p:spPr bwMode="auto">
          <a:xfrm>
            <a:off x="427517" y="2838503"/>
            <a:ext cx="1215021" cy="246898"/>
          </a:xfrm>
          <a:prstGeom prst="rect">
            <a:avLst/>
          </a:prstGeom>
          <a:noFill/>
          <a:ln w="9525">
            <a:noFill/>
            <a:miter lim="800000"/>
            <a:headEnd/>
            <a:tailEnd/>
          </a:ln>
        </p:spPr>
        <p:txBody>
          <a:bodyPr wrap="none" lIns="93635" tIns="46817" rIns="93635" bIns="46817">
            <a:spAutoFit/>
          </a:bodyPr>
          <a:lstStyle/>
          <a:p>
            <a:r>
              <a:rPr lang="en-GB" sz="1100" dirty="0"/>
              <a:t>Chat Message 2</a:t>
            </a:r>
          </a:p>
        </p:txBody>
      </p:sp>
      <p:cxnSp>
        <p:nvCxnSpPr>
          <p:cNvPr id="47" name="Straight Arrow Connector 46"/>
          <p:cNvCxnSpPr/>
          <p:nvPr/>
        </p:nvCxnSpPr>
        <p:spPr>
          <a:xfrm>
            <a:off x="437269" y="3119753"/>
            <a:ext cx="252445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175" name="TextBox 49"/>
          <p:cNvSpPr txBox="1">
            <a:spLocks noChangeArrowheads="1"/>
          </p:cNvSpPr>
          <p:nvPr/>
        </p:nvSpPr>
        <p:spPr bwMode="auto">
          <a:xfrm>
            <a:off x="1844981" y="3365236"/>
            <a:ext cx="1131372" cy="399247"/>
          </a:xfrm>
          <a:prstGeom prst="rect">
            <a:avLst/>
          </a:prstGeom>
          <a:noFill/>
          <a:ln w="9525">
            <a:noFill/>
            <a:miter lim="800000"/>
            <a:headEnd/>
            <a:tailEnd/>
          </a:ln>
        </p:spPr>
        <p:txBody>
          <a:bodyPr lIns="93635" tIns="46817" rIns="93635" bIns="46817">
            <a:spAutoFit/>
          </a:bodyPr>
          <a:lstStyle/>
          <a:p>
            <a:r>
              <a:rPr lang="en-GB" sz="1100" dirty="0"/>
              <a:t>Chat Message 3</a:t>
            </a:r>
          </a:p>
        </p:txBody>
      </p:sp>
      <p:cxnSp>
        <p:nvCxnSpPr>
          <p:cNvPr id="51" name="Straight Arrow Connector 50"/>
          <p:cNvCxnSpPr/>
          <p:nvPr/>
        </p:nvCxnSpPr>
        <p:spPr>
          <a:xfrm flipH="1">
            <a:off x="427516" y="3636731"/>
            <a:ext cx="254883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177" name="TextBox 55"/>
          <p:cNvSpPr txBox="1">
            <a:spLocks noChangeArrowheads="1"/>
          </p:cNvSpPr>
          <p:nvPr/>
        </p:nvSpPr>
        <p:spPr bwMode="auto">
          <a:xfrm>
            <a:off x="596572" y="3784670"/>
            <a:ext cx="1343261" cy="246898"/>
          </a:xfrm>
          <a:prstGeom prst="rect">
            <a:avLst/>
          </a:prstGeom>
          <a:noFill/>
          <a:ln w="9525">
            <a:noFill/>
            <a:miter lim="800000"/>
            <a:headEnd/>
            <a:tailEnd/>
          </a:ln>
        </p:spPr>
        <p:txBody>
          <a:bodyPr wrap="none" lIns="93635" tIns="46817" rIns="93635" bIns="46817">
            <a:spAutoFit/>
          </a:bodyPr>
          <a:lstStyle/>
          <a:p>
            <a:r>
              <a:rPr lang="en-GB" sz="1100" dirty="0" err="1"/>
              <a:t>FToMSRP</a:t>
            </a:r>
            <a:r>
              <a:rPr lang="en-GB" sz="1100" dirty="0"/>
              <a:t> INVITE</a:t>
            </a:r>
          </a:p>
        </p:txBody>
      </p:sp>
      <p:cxnSp>
        <p:nvCxnSpPr>
          <p:cNvPr id="58" name="Straight Arrow Connector 57"/>
          <p:cNvCxnSpPr/>
          <p:nvPr/>
        </p:nvCxnSpPr>
        <p:spPr>
          <a:xfrm>
            <a:off x="583567" y="4080551"/>
            <a:ext cx="253583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179" name="TextBox 61"/>
          <p:cNvSpPr txBox="1">
            <a:spLocks noChangeArrowheads="1"/>
          </p:cNvSpPr>
          <p:nvPr/>
        </p:nvSpPr>
        <p:spPr bwMode="auto">
          <a:xfrm>
            <a:off x="2329391" y="1656607"/>
            <a:ext cx="666794" cy="246898"/>
          </a:xfrm>
          <a:prstGeom prst="rect">
            <a:avLst/>
          </a:prstGeom>
          <a:noFill/>
          <a:ln w="9525">
            <a:noFill/>
            <a:miter lim="800000"/>
            <a:headEnd/>
            <a:tailEnd/>
          </a:ln>
        </p:spPr>
        <p:txBody>
          <a:bodyPr wrap="none" lIns="93635" tIns="46817" rIns="93635" bIns="46817">
            <a:spAutoFit/>
          </a:bodyPr>
          <a:lstStyle/>
          <a:p>
            <a:r>
              <a:rPr lang="en-GB" sz="1100" dirty="0"/>
              <a:t>200 OK</a:t>
            </a:r>
          </a:p>
        </p:txBody>
      </p:sp>
      <p:cxnSp>
        <p:nvCxnSpPr>
          <p:cNvPr id="63" name="Straight Arrow Connector 62"/>
          <p:cNvCxnSpPr/>
          <p:nvPr/>
        </p:nvCxnSpPr>
        <p:spPr>
          <a:xfrm flipH="1">
            <a:off x="421014" y="1645226"/>
            <a:ext cx="2555339"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181" name="Title 29"/>
          <p:cNvSpPr>
            <a:spLocks noGrp="1"/>
          </p:cNvSpPr>
          <p:nvPr>
            <p:ph type="title"/>
          </p:nvPr>
        </p:nvSpPr>
        <p:spPr>
          <a:xfrm>
            <a:off x="473031" y="118678"/>
            <a:ext cx="8426768" cy="811233"/>
          </a:xfrm>
        </p:spPr>
        <p:txBody>
          <a:bodyPr/>
          <a:lstStyle/>
          <a:p>
            <a:pPr algn="l"/>
            <a:r>
              <a:rPr lang="en-US" smtClean="0"/>
              <a:t>CPM 1-1 Session</a:t>
            </a:r>
          </a:p>
        </p:txBody>
      </p:sp>
      <p:cxnSp>
        <p:nvCxnSpPr>
          <p:cNvPr id="6" name="Straight Connector 5"/>
          <p:cNvCxnSpPr/>
          <p:nvPr/>
        </p:nvCxnSpPr>
        <p:spPr>
          <a:xfrm flipH="1">
            <a:off x="412886" y="1295698"/>
            <a:ext cx="8128" cy="5355114"/>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976353" y="1295698"/>
            <a:ext cx="0" cy="5355114"/>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421014" y="2087421"/>
            <a:ext cx="2555339"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185" name="TextBox 52"/>
          <p:cNvSpPr txBox="1">
            <a:spLocks noChangeArrowheads="1"/>
          </p:cNvSpPr>
          <p:nvPr/>
        </p:nvSpPr>
        <p:spPr bwMode="auto">
          <a:xfrm>
            <a:off x="414512" y="1820804"/>
            <a:ext cx="1498753" cy="246898"/>
          </a:xfrm>
          <a:prstGeom prst="rect">
            <a:avLst/>
          </a:prstGeom>
          <a:noFill/>
          <a:ln w="9525">
            <a:noFill/>
            <a:miter lim="800000"/>
            <a:headEnd/>
            <a:tailEnd/>
          </a:ln>
        </p:spPr>
        <p:txBody>
          <a:bodyPr wrap="none" lIns="93635" tIns="46817" rIns="93635" bIns="46817">
            <a:spAutoFit/>
          </a:bodyPr>
          <a:lstStyle/>
          <a:p>
            <a:r>
              <a:rPr lang="en-GB" sz="1100" dirty="0"/>
              <a:t>MSRP session setup</a:t>
            </a:r>
          </a:p>
        </p:txBody>
      </p:sp>
      <p:cxnSp>
        <p:nvCxnSpPr>
          <p:cNvPr id="61" name="Straight Arrow Connector 60"/>
          <p:cNvCxnSpPr/>
          <p:nvPr/>
        </p:nvCxnSpPr>
        <p:spPr>
          <a:xfrm flipH="1">
            <a:off x="414512" y="2162204"/>
            <a:ext cx="252445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187" name="Rectangle 28"/>
          <p:cNvSpPr>
            <a:spLocks noChangeArrowheads="1"/>
          </p:cNvSpPr>
          <p:nvPr/>
        </p:nvSpPr>
        <p:spPr bwMode="auto">
          <a:xfrm>
            <a:off x="427516" y="2383302"/>
            <a:ext cx="1258302" cy="246898"/>
          </a:xfrm>
          <a:prstGeom prst="rect">
            <a:avLst/>
          </a:prstGeom>
          <a:noFill/>
          <a:ln w="9525">
            <a:noFill/>
            <a:miter lim="800000"/>
            <a:headEnd/>
            <a:tailEnd/>
          </a:ln>
        </p:spPr>
        <p:txBody>
          <a:bodyPr wrap="none" lIns="93635" tIns="46817" rIns="93635" bIns="46817">
            <a:spAutoFit/>
          </a:bodyPr>
          <a:lstStyle/>
          <a:p>
            <a:r>
              <a:rPr lang="en-GB" sz="1100" dirty="0">
                <a:solidFill>
                  <a:srgbClr val="000000"/>
                </a:solidFill>
              </a:rPr>
              <a:t>(“Ok, what is it?”)</a:t>
            </a:r>
            <a:endParaRPr lang="en-CA" dirty="0"/>
          </a:p>
        </p:txBody>
      </p:sp>
      <p:sp>
        <p:nvSpPr>
          <p:cNvPr id="4188" name="Rectangle 31"/>
          <p:cNvSpPr>
            <a:spLocks noChangeArrowheads="1"/>
          </p:cNvSpPr>
          <p:nvPr/>
        </p:nvSpPr>
        <p:spPr bwMode="auto">
          <a:xfrm>
            <a:off x="1251662" y="1307077"/>
            <a:ext cx="1891488" cy="246898"/>
          </a:xfrm>
          <a:prstGeom prst="rect">
            <a:avLst/>
          </a:prstGeom>
          <a:noFill/>
          <a:ln w="9525">
            <a:noFill/>
            <a:miter lim="800000"/>
            <a:headEnd/>
            <a:tailEnd/>
          </a:ln>
        </p:spPr>
        <p:txBody>
          <a:bodyPr wrap="none" lIns="93635" tIns="46817" rIns="93635" bIns="46817">
            <a:spAutoFit/>
          </a:bodyPr>
          <a:lstStyle/>
          <a:p>
            <a:r>
              <a:rPr lang="en-GB" sz="1100" dirty="0">
                <a:solidFill>
                  <a:srgbClr val="000000"/>
                </a:solidFill>
              </a:rPr>
              <a:t>(“Hey, I have a file for you”)</a:t>
            </a:r>
            <a:endParaRPr lang="en-CA" dirty="0"/>
          </a:p>
        </p:txBody>
      </p:sp>
      <p:sp>
        <p:nvSpPr>
          <p:cNvPr id="4189" name="Rectangle 64"/>
          <p:cNvSpPr>
            <a:spLocks noChangeArrowheads="1"/>
          </p:cNvSpPr>
          <p:nvPr/>
        </p:nvSpPr>
        <p:spPr bwMode="auto">
          <a:xfrm>
            <a:off x="1505245" y="2853135"/>
            <a:ext cx="1503561" cy="246898"/>
          </a:xfrm>
          <a:prstGeom prst="rect">
            <a:avLst/>
          </a:prstGeom>
          <a:noFill/>
          <a:ln w="9525">
            <a:noFill/>
            <a:miter lim="800000"/>
            <a:headEnd/>
            <a:tailEnd/>
          </a:ln>
        </p:spPr>
        <p:txBody>
          <a:bodyPr wrap="none" lIns="93635" tIns="46817" rIns="93635" bIns="46817">
            <a:spAutoFit/>
          </a:bodyPr>
          <a:lstStyle/>
          <a:p>
            <a:r>
              <a:rPr lang="en-GB" sz="1100" dirty="0">
                <a:solidFill>
                  <a:srgbClr val="000000"/>
                </a:solidFill>
              </a:rPr>
              <a:t>(“Munich has snow!”)</a:t>
            </a:r>
            <a:endParaRPr lang="en-CA" dirty="0"/>
          </a:p>
        </p:txBody>
      </p:sp>
      <p:sp>
        <p:nvSpPr>
          <p:cNvPr id="4190" name="Rectangle 65"/>
          <p:cNvSpPr>
            <a:spLocks noChangeArrowheads="1"/>
          </p:cNvSpPr>
          <p:nvPr/>
        </p:nvSpPr>
        <p:spPr bwMode="auto">
          <a:xfrm>
            <a:off x="437269" y="3374990"/>
            <a:ext cx="1046706" cy="246898"/>
          </a:xfrm>
          <a:prstGeom prst="rect">
            <a:avLst/>
          </a:prstGeom>
          <a:noFill/>
          <a:ln w="9525">
            <a:noFill/>
            <a:miter lim="800000"/>
            <a:headEnd/>
            <a:tailEnd/>
          </a:ln>
        </p:spPr>
        <p:txBody>
          <a:bodyPr wrap="none" lIns="93635" tIns="46817" rIns="93635" bIns="46817">
            <a:spAutoFit/>
          </a:bodyPr>
          <a:lstStyle/>
          <a:p>
            <a:r>
              <a:rPr lang="en-GB" sz="1100" dirty="0">
                <a:solidFill>
                  <a:srgbClr val="000000"/>
                </a:solidFill>
              </a:rPr>
              <a:t>(“Ok send it!”)</a:t>
            </a:r>
            <a:endParaRPr lang="en-CA" dirty="0"/>
          </a:p>
        </p:txBody>
      </p:sp>
      <p:cxnSp>
        <p:nvCxnSpPr>
          <p:cNvPr id="67" name="Straight Connector 66"/>
          <p:cNvCxnSpPr/>
          <p:nvPr/>
        </p:nvCxnSpPr>
        <p:spPr>
          <a:xfrm>
            <a:off x="583567" y="3986259"/>
            <a:ext cx="0" cy="1567192"/>
          </a:xfrm>
          <a:prstGeom prst="line">
            <a:avLst/>
          </a:prstGeom>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H="1">
            <a:off x="3116149" y="4036658"/>
            <a:ext cx="3251" cy="1516794"/>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flipV="1">
            <a:off x="421014" y="3784671"/>
            <a:ext cx="162553" cy="201589"/>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flipV="1">
            <a:off x="2976353" y="3784671"/>
            <a:ext cx="143047" cy="251987"/>
          </a:xfrm>
          <a:prstGeom prst="line">
            <a:avLst/>
          </a:prstGeom>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p:nvPr/>
        </p:nvCxnSpPr>
        <p:spPr>
          <a:xfrm flipH="1">
            <a:off x="570563" y="4171591"/>
            <a:ext cx="254883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196" name="TextBox 83"/>
          <p:cNvSpPr txBox="1">
            <a:spLocks noChangeArrowheads="1"/>
          </p:cNvSpPr>
          <p:nvPr/>
        </p:nvSpPr>
        <p:spPr bwMode="auto">
          <a:xfrm>
            <a:off x="2311509" y="4171591"/>
            <a:ext cx="666794" cy="246898"/>
          </a:xfrm>
          <a:prstGeom prst="rect">
            <a:avLst/>
          </a:prstGeom>
          <a:noFill/>
          <a:ln w="9525">
            <a:noFill/>
            <a:miter lim="800000"/>
            <a:headEnd/>
            <a:tailEnd/>
          </a:ln>
        </p:spPr>
        <p:txBody>
          <a:bodyPr wrap="none" lIns="93635" tIns="46817" rIns="93635" bIns="46817">
            <a:spAutoFit/>
          </a:bodyPr>
          <a:lstStyle/>
          <a:p>
            <a:r>
              <a:rPr lang="en-GB" sz="1100" dirty="0"/>
              <a:t>200 OK</a:t>
            </a:r>
          </a:p>
        </p:txBody>
      </p:sp>
      <p:sp>
        <p:nvSpPr>
          <p:cNvPr id="4197" name="TextBox 87"/>
          <p:cNvSpPr txBox="1">
            <a:spLocks noChangeArrowheads="1"/>
          </p:cNvSpPr>
          <p:nvPr/>
        </p:nvSpPr>
        <p:spPr bwMode="auto">
          <a:xfrm>
            <a:off x="570563" y="4272386"/>
            <a:ext cx="1498753" cy="246898"/>
          </a:xfrm>
          <a:prstGeom prst="rect">
            <a:avLst/>
          </a:prstGeom>
          <a:noFill/>
          <a:ln w="9525">
            <a:noFill/>
            <a:miter lim="800000"/>
            <a:headEnd/>
            <a:tailEnd/>
          </a:ln>
        </p:spPr>
        <p:txBody>
          <a:bodyPr wrap="none" lIns="93635" tIns="46817" rIns="93635" bIns="46817">
            <a:spAutoFit/>
          </a:bodyPr>
          <a:lstStyle/>
          <a:p>
            <a:r>
              <a:rPr lang="en-GB" sz="1100" dirty="0"/>
              <a:t>MSRP session setup</a:t>
            </a:r>
          </a:p>
        </p:txBody>
      </p:sp>
      <p:cxnSp>
        <p:nvCxnSpPr>
          <p:cNvPr id="92" name="Straight Arrow Connector 91"/>
          <p:cNvCxnSpPr/>
          <p:nvPr/>
        </p:nvCxnSpPr>
        <p:spPr>
          <a:xfrm flipH="1">
            <a:off x="591694" y="5407137"/>
            <a:ext cx="252445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199" name="TextBox 92"/>
          <p:cNvSpPr txBox="1">
            <a:spLocks noChangeArrowheads="1"/>
          </p:cNvSpPr>
          <p:nvPr/>
        </p:nvSpPr>
        <p:spPr bwMode="auto">
          <a:xfrm>
            <a:off x="596572" y="5041351"/>
            <a:ext cx="2423685" cy="246898"/>
          </a:xfrm>
          <a:prstGeom prst="rect">
            <a:avLst/>
          </a:prstGeom>
          <a:noFill/>
          <a:ln w="9525">
            <a:noFill/>
            <a:miter lim="800000"/>
            <a:headEnd/>
            <a:tailEnd/>
          </a:ln>
        </p:spPr>
        <p:txBody>
          <a:bodyPr wrap="none" lIns="93635" tIns="46817" rIns="93635" bIns="46817">
            <a:spAutoFit/>
          </a:bodyPr>
          <a:lstStyle/>
          <a:p>
            <a:r>
              <a:rPr lang="en-GB" sz="1100" dirty="0"/>
              <a:t>BYE (tear down FT MSRP Session)</a:t>
            </a:r>
          </a:p>
        </p:txBody>
      </p:sp>
      <p:cxnSp>
        <p:nvCxnSpPr>
          <p:cNvPr id="94" name="Straight Arrow Connector 93"/>
          <p:cNvCxnSpPr/>
          <p:nvPr/>
        </p:nvCxnSpPr>
        <p:spPr>
          <a:xfrm>
            <a:off x="583567" y="5338857"/>
            <a:ext cx="253583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0" name="Straight Arrow Connector 99"/>
          <p:cNvCxnSpPr/>
          <p:nvPr/>
        </p:nvCxnSpPr>
        <p:spPr>
          <a:xfrm>
            <a:off x="583568" y="4908042"/>
            <a:ext cx="2532582"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01" name="Straight Arrow Connector 100"/>
          <p:cNvCxnSpPr/>
          <p:nvPr/>
        </p:nvCxnSpPr>
        <p:spPr>
          <a:xfrm>
            <a:off x="591695" y="4539004"/>
            <a:ext cx="2534208"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4203" name="TextBox 101"/>
          <p:cNvSpPr txBox="1">
            <a:spLocks noChangeArrowheads="1"/>
          </p:cNvSpPr>
          <p:nvPr/>
        </p:nvSpPr>
        <p:spPr bwMode="auto">
          <a:xfrm>
            <a:off x="596572" y="4639798"/>
            <a:ext cx="1950800" cy="246898"/>
          </a:xfrm>
          <a:prstGeom prst="rect">
            <a:avLst/>
          </a:prstGeom>
          <a:noFill/>
          <a:ln w="9525">
            <a:noFill/>
            <a:miter lim="800000"/>
            <a:headEnd/>
            <a:tailEnd/>
          </a:ln>
        </p:spPr>
        <p:txBody>
          <a:bodyPr wrap="none" lIns="93635" tIns="46817" rIns="93635" bIns="46817">
            <a:spAutoFit/>
          </a:bodyPr>
          <a:lstStyle/>
          <a:p>
            <a:r>
              <a:rPr lang="en-GB" sz="1100" dirty="0"/>
              <a:t>MSRP data </a:t>
            </a:r>
            <a:r>
              <a:rPr lang="en-GB" sz="1100" dirty="0" smtClean="0"/>
              <a:t>transfer (SEND)</a:t>
            </a:r>
            <a:endParaRPr lang="en-GB" sz="1100" dirty="0"/>
          </a:p>
        </p:txBody>
      </p:sp>
      <p:sp>
        <p:nvSpPr>
          <p:cNvPr id="4204" name="Rectangle 109"/>
          <p:cNvSpPr>
            <a:spLocks noChangeArrowheads="1"/>
          </p:cNvSpPr>
          <p:nvPr/>
        </p:nvSpPr>
        <p:spPr bwMode="auto">
          <a:xfrm>
            <a:off x="542929" y="5480294"/>
            <a:ext cx="120226" cy="193899"/>
          </a:xfrm>
          <a:prstGeom prst="rect">
            <a:avLst/>
          </a:prstGeom>
          <a:noFill/>
          <a:ln w="9525">
            <a:noFill/>
            <a:miter lim="800000"/>
            <a:headEnd/>
            <a:tailEnd/>
          </a:ln>
        </p:spPr>
        <p:txBody>
          <a:bodyPr wrap="none" lIns="0" tIns="0" rIns="0" bIns="0">
            <a:spAutoFit/>
          </a:bodyPr>
          <a:lstStyle/>
          <a:p>
            <a:r>
              <a:rPr lang="en-GB" sz="1400" b="1" dirty="0">
                <a:solidFill>
                  <a:srgbClr val="FF0000"/>
                </a:solidFill>
              </a:rPr>
              <a:t>X</a:t>
            </a:r>
            <a:endParaRPr lang="en-CA" sz="2500" b="1" dirty="0">
              <a:solidFill>
                <a:srgbClr val="FF0000"/>
              </a:solidFill>
            </a:endParaRPr>
          </a:p>
        </p:txBody>
      </p:sp>
      <p:sp>
        <p:nvSpPr>
          <p:cNvPr id="4205" name="Rectangle 110"/>
          <p:cNvSpPr>
            <a:spLocks noChangeArrowheads="1"/>
          </p:cNvSpPr>
          <p:nvPr/>
        </p:nvSpPr>
        <p:spPr bwMode="auto">
          <a:xfrm>
            <a:off x="3067383" y="5480294"/>
            <a:ext cx="120226" cy="193899"/>
          </a:xfrm>
          <a:prstGeom prst="rect">
            <a:avLst/>
          </a:prstGeom>
          <a:noFill/>
          <a:ln w="9525">
            <a:noFill/>
            <a:miter lim="800000"/>
            <a:headEnd/>
            <a:tailEnd/>
          </a:ln>
        </p:spPr>
        <p:txBody>
          <a:bodyPr wrap="none" lIns="0" tIns="0" rIns="0" bIns="0">
            <a:spAutoFit/>
          </a:bodyPr>
          <a:lstStyle/>
          <a:p>
            <a:r>
              <a:rPr lang="en-GB" sz="1400" b="1" dirty="0">
                <a:solidFill>
                  <a:srgbClr val="FF0000"/>
                </a:solidFill>
              </a:rPr>
              <a:t>X</a:t>
            </a:r>
            <a:endParaRPr lang="en-CA" sz="2500" b="1" dirty="0">
              <a:solidFill>
                <a:srgbClr val="FF0000"/>
              </a:solidFill>
            </a:endParaRPr>
          </a:p>
        </p:txBody>
      </p:sp>
      <p:sp>
        <p:nvSpPr>
          <p:cNvPr id="4206" name="TextBox 111"/>
          <p:cNvSpPr txBox="1">
            <a:spLocks noChangeArrowheads="1"/>
          </p:cNvSpPr>
          <p:nvPr/>
        </p:nvSpPr>
        <p:spPr bwMode="auto">
          <a:xfrm>
            <a:off x="1841730" y="5717649"/>
            <a:ext cx="1131372" cy="399247"/>
          </a:xfrm>
          <a:prstGeom prst="rect">
            <a:avLst/>
          </a:prstGeom>
          <a:noFill/>
          <a:ln w="9525">
            <a:noFill/>
            <a:miter lim="800000"/>
            <a:headEnd/>
            <a:tailEnd/>
          </a:ln>
        </p:spPr>
        <p:txBody>
          <a:bodyPr lIns="93635" tIns="46817" rIns="93635" bIns="46817">
            <a:spAutoFit/>
          </a:bodyPr>
          <a:lstStyle/>
          <a:p>
            <a:r>
              <a:rPr lang="en-GB" sz="1100" dirty="0"/>
              <a:t>Chat Message 4</a:t>
            </a:r>
          </a:p>
        </p:txBody>
      </p:sp>
      <p:cxnSp>
        <p:nvCxnSpPr>
          <p:cNvPr id="113" name="Straight Arrow Connector 112"/>
          <p:cNvCxnSpPr/>
          <p:nvPr/>
        </p:nvCxnSpPr>
        <p:spPr>
          <a:xfrm flipH="1">
            <a:off x="424265" y="5989144"/>
            <a:ext cx="254883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208" name="Rectangle 113"/>
          <p:cNvSpPr>
            <a:spLocks noChangeArrowheads="1"/>
          </p:cNvSpPr>
          <p:nvPr/>
        </p:nvSpPr>
        <p:spPr bwMode="auto">
          <a:xfrm>
            <a:off x="432392" y="5729029"/>
            <a:ext cx="1474707" cy="246898"/>
          </a:xfrm>
          <a:prstGeom prst="rect">
            <a:avLst/>
          </a:prstGeom>
          <a:noFill/>
          <a:ln w="9525">
            <a:noFill/>
            <a:miter lim="800000"/>
            <a:headEnd/>
            <a:tailEnd/>
          </a:ln>
        </p:spPr>
        <p:txBody>
          <a:bodyPr wrap="none" lIns="93635" tIns="46817" rIns="93635" bIns="46817">
            <a:spAutoFit/>
          </a:bodyPr>
          <a:lstStyle/>
          <a:p>
            <a:r>
              <a:rPr lang="en-GB" sz="1100" dirty="0">
                <a:solidFill>
                  <a:srgbClr val="000000"/>
                </a:solidFill>
              </a:rPr>
              <a:t>(“Ok got it - thanks!”)</a:t>
            </a:r>
            <a:endParaRPr lang="en-CA" dirty="0"/>
          </a:p>
        </p:txBody>
      </p:sp>
      <p:cxnSp>
        <p:nvCxnSpPr>
          <p:cNvPr id="119" name="Straight Arrow Connector 118"/>
          <p:cNvCxnSpPr/>
          <p:nvPr/>
        </p:nvCxnSpPr>
        <p:spPr>
          <a:xfrm>
            <a:off x="6672818" y="1960616"/>
            <a:ext cx="294221" cy="2578388"/>
          </a:xfrm>
          <a:prstGeom prst="straightConnector1">
            <a:avLst/>
          </a:prstGeom>
          <a:ln>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2" name="Straight Arrow Connector 121"/>
          <p:cNvCxnSpPr/>
          <p:nvPr/>
        </p:nvCxnSpPr>
        <p:spPr>
          <a:xfrm>
            <a:off x="5640602" y="2002884"/>
            <a:ext cx="0" cy="253611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4" name="Straight Arrow Connector 133"/>
          <p:cNvCxnSpPr/>
          <p:nvPr/>
        </p:nvCxnSpPr>
        <p:spPr>
          <a:xfrm flipH="1">
            <a:off x="425890" y="6530508"/>
            <a:ext cx="2522829"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212" name="TextBox 134"/>
          <p:cNvSpPr txBox="1">
            <a:spLocks noChangeArrowheads="1"/>
          </p:cNvSpPr>
          <p:nvPr/>
        </p:nvSpPr>
        <p:spPr bwMode="auto">
          <a:xfrm>
            <a:off x="429141" y="6164721"/>
            <a:ext cx="2343535" cy="246898"/>
          </a:xfrm>
          <a:prstGeom prst="rect">
            <a:avLst/>
          </a:prstGeom>
          <a:noFill/>
          <a:ln w="9525">
            <a:noFill/>
            <a:miter lim="800000"/>
            <a:headEnd/>
            <a:tailEnd/>
          </a:ln>
        </p:spPr>
        <p:txBody>
          <a:bodyPr wrap="none" lIns="93635" tIns="46817" rIns="93635" bIns="46817">
            <a:spAutoFit/>
          </a:bodyPr>
          <a:lstStyle/>
          <a:p>
            <a:r>
              <a:rPr lang="en-GB" sz="1100" dirty="0"/>
              <a:t>BYE (tear down 1-1 Chat Session)</a:t>
            </a:r>
          </a:p>
        </p:txBody>
      </p:sp>
      <p:cxnSp>
        <p:nvCxnSpPr>
          <p:cNvPr id="136" name="Straight Arrow Connector 135"/>
          <p:cNvCxnSpPr/>
          <p:nvPr/>
        </p:nvCxnSpPr>
        <p:spPr>
          <a:xfrm>
            <a:off x="416137" y="6462228"/>
            <a:ext cx="253583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5" name="Straight Arrow Connector 144"/>
          <p:cNvCxnSpPr/>
          <p:nvPr/>
        </p:nvCxnSpPr>
        <p:spPr>
          <a:xfrm>
            <a:off x="6672818" y="2002884"/>
            <a:ext cx="294221" cy="4098435"/>
          </a:xfrm>
          <a:prstGeom prst="straightConnector1">
            <a:avLst/>
          </a:prstGeom>
          <a:ln>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9" name="Straight Arrow Connector 148"/>
          <p:cNvCxnSpPr/>
          <p:nvPr/>
        </p:nvCxnSpPr>
        <p:spPr>
          <a:xfrm>
            <a:off x="5640602" y="4595905"/>
            <a:ext cx="0" cy="150541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p:cNvSpPr/>
          <p:nvPr/>
        </p:nvSpPr>
        <p:spPr>
          <a:xfrm>
            <a:off x="512044" y="4249626"/>
            <a:ext cx="2727646" cy="1724887"/>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endParaRPr lang="en-CA">
              <a:solidFill>
                <a:srgbClr val="FFFFFF"/>
              </a:solidFill>
            </a:endParaRPr>
          </a:p>
        </p:txBody>
      </p:sp>
      <p:graphicFrame>
        <p:nvGraphicFramePr>
          <p:cNvPr id="12" name="Table 11"/>
          <p:cNvGraphicFramePr>
            <a:graphicFrameLocks noGrp="1"/>
          </p:cNvGraphicFramePr>
          <p:nvPr/>
        </p:nvGraphicFramePr>
        <p:xfrm>
          <a:off x="3428252" y="1151008"/>
          <a:ext cx="5824288" cy="5377874"/>
        </p:xfrm>
        <a:graphic>
          <a:graphicData uri="http://schemas.openxmlformats.org/drawingml/2006/table">
            <a:tbl>
              <a:tblPr/>
              <a:tblGrid>
                <a:gridCol w="1105363"/>
                <a:gridCol w="1180138"/>
                <a:gridCol w="1180138"/>
                <a:gridCol w="1105363"/>
                <a:gridCol w="1253286"/>
              </a:tblGrid>
              <a:tr h="5186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smtClean="0">
                          <a:ln>
                            <a:noFill/>
                          </a:ln>
                          <a:solidFill>
                            <a:srgbClr val="FFFFFF"/>
                          </a:solidFill>
                          <a:effectLst/>
                          <a:latin typeface="Calibri" pitchFamily="34" charset="0"/>
                        </a:rPr>
                        <a:t>Message</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FFFF"/>
                          </a:solidFill>
                          <a:effectLst/>
                          <a:latin typeface="Calibri" pitchFamily="34" charset="0"/>
                        </a:rPr>
                        <a:t>Conversation ID</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FFFF"/>
                          </a:solidFill>
                          <a:effectLst/>
                          <a:latin typeface="Calibri" pitchFamily="34" charset="0"/>
                        </a:rPr>
                        <a:t>Contribution ID</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FFFF"/>
                          </a:solidFill>
                          <a:effectLst/>
                          <a:latin typeface="Calibri" pitchFamily="34" charset="0"/>
                        </a:rPr>
                        <a:t>InReplyTo-Contribution-ID</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FFFF"/>
                          </a:solidFill>
                          <a:effectLst/>
                          <a:latin typeface="Calibri" pitchFamily="34" charset="0"/>
                        </a:rPr>
                        <a:t>CPM Session ID</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FFFF"/>
                          </a:solidFill>
                          <a:effectLst/>
                          <a:latin typeface="Calibri" pitchFamily="34" charset="0"/>
                        </a:rPr>
                        <a:t>(Group)</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6983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Group INVITE</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0000"/>
                          </a:solidFill>
                          <a:effectLst/>
                          <a:latin typeface="Calibri" pitchFamily="34" charset="0"/>
                        </a:rPr>
                        <a:t>Created</a:t>
                      </a:r>
                      <a:r>
                        <a:rPr kumimoji="0" lang="en-GB" sz="1000" b="0" i="0" u="none" strike="noStrike" cap="none" normalizeH="0" baseline="0" smtClean="0">
                          <a:ln>
                            <a:noFill/>
                          </a:ln>
                          <a:solidFill>
                            <a:srgbClr val="FF0000"/>
                          </a:solidFill>
                          <a:effectLst/>
                          <a:latin typeface="Calibri" pitchFamily="34" charset="0"/>
                        </a:rPr>
                        <a:t> </a:t>
                      </a:r>
                      <a:r>
                        <a:rPr kumimoji="0" lang="en-GB" sz="1000" b="0" i="0" u="none" strike="noStrike" cap="none" normalizeH="0" baseline="0" smtClean="0">
                          <a:ln>
                            <a:noFill/>
                          </a:ln>
                          <a:solidFill>
                            <a:srgbClr val="000000"/>
                          </a:solidFill>
                          <a:effectLst/>
                          <a:latin typeface="Calibri" pitchFamily="34" charset="0"/>
                        </a:rPr>
                        <a:t>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Abcd-123-456</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0000"/>
                          </a:solidFill>
                          <a:effectLst/>
                          <a:latin typeface="Calibri" pitchFamily="34" charset="0"/>
                        </a:rPr>
                        <a:t>Created</a:t>
                      </a:r>
                      <a:r>
                        <a:rPr kumimoji="0" lang="en-GB" sz="1000" b="0" i="0" u="none" strike="noStrike" cap="none" normalizeH="0" baseline="0" smtClean="0">
                          <a:ln>
                            <a:noFill/>
                          </a:ln>
                          <a:solidFill>
                            <a:srgbClr val="FF0000"/>
                          </a:solidFill>
                          <a:effectLst/>
                          <a:latin typeface="Calibri" pitchFamily="34" charset="0"/>
                        </a:rPr>
                        <a:t> </a:t>
                      </a:r>
                      <a:r>
                        <a:rPr kumimoji="0" lang="en-GB" sz="1000" b="0" i="0" u="none" strike="noStrike" cap="none" normalizeH="0" baseline="0" smtClean="0">
                          <a:ln>
                            <a:noFill/>
                          </a:ln>
                          <a:solidFill>
                            <a:srgbClr val="000000"/>
                          </a:solidFill>
                          <a:effectLst/>
                          <a:latin typeface="Calibri" pitchFamily="34" charset="0"/>
                        </a:rPr>
                        <a:t>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Bcde-456-231</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8446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MSRP setup</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smtClean="0">
                          <a:ln>
                            <a:noFill/>
                          </a:ln>
                          <a:solidFill>
                            <a:srgbClr val="FF0000"/>
                          </a:solidFill>
                          <a:effectLst/>
                          <a:latin typeface="Calibri" pitchFamily="34" charset="0"/>
                        </a:rPr>
                        <a:t>-</a:t>
                      </a:r>
                      <a:endParaRPr kumimoji="0" lang="en-GB" sz="1000" b="0" i="0" u="none" strike="noStrike" cap="none" normalizeH="0" baseline="0" dirty="0" smtClean="0">
                        <a:ln>
                          <a:noFill/>
                        </a:ln>
                        <a:solidFill>
                          <a:srgbClr val="000000"/>
                        </a:solidFill>
                        <a:effectLst/>
                        <a:latin typeface="Calibri" pitchFamily="34" charset="0"/>
                      </a:endParaRP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575504">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smtClean="0">
                        <a:ln>
                          <a:noFill/>
                        </a:ln>
                        <a:solidFill>
                          <a:srgbClr val="000000"/>
                        </a:solidFill>
                        <a:effectLst/>
                        <a:latin typeface="Calibri"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Chat Message 1</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5755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Chat Message 2</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5755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Chat Message 3</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63077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File Transfer 1</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INVITE</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Reused 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Abcd-123-456</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0000"/>
                          </a:solidFill>
                          <a:effectLst/>
                          <a:latin typeface="Calibri" pitchFamily="34" charset="0"/>
                        </a:rPr>
                        <a:t>Created</a:t>
                      </a:r>
                      <a:r>
                        <a:rPr kumimoji="0" lang="en-GB" sz="1000" b="0" i="0" u="none" strike="noStrike" cap="none" normalizeH="0" baseline="0" smtClean="0">
                          <a:ln>
                            <a:noFill/>
                          </a:ln>
                          <a:solidFill>
                            <a:srgbClr val="FF0000"/>
                          </a:solidFill>
                          <a:effectLst/>
                          <a:latin typeface="Calibri" pitchFamily="34" charset="0"/>
                        </a:rPr>
                        <a:t> </a:t>
                      </a:r>
                      <a:r>
                        <a:rPr kumimoji="0" lang="en-GB" sz="1000" b="0" i="0" u="none" strike="noStrike" cap="none" normalizeH="0" baseline="0" smtClean="0">
                          <a:ln>
                            <a:noFill/>
                          </a:ln>
                          <a:solidFill>
                            <a:srgbClr val="000000"/>
                          </a:solidFill>
                          <a:effectLst/>
                          <a:latin typeface="Calibri" pitchFamily="34" charset="0"/>
                        </a:rPr>
                        <a:t>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Efab-546-231</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Reused 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Bcde-456-231</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New INVITE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New CPM Session</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4219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MSRP setup</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0000"/>
                          </a:solidFill>
                          <a:effectLst/>
                          <a:latin typeface="Calibri" pitchFamily="34" charset="0"/>
                        </a:rPr>
                        <a:t>Created</a:t>
                      </a:r>
                      <a:r>
                        <a:rPr kumimoji="0" lang="en-GB" sz="1000" b="0" i="0" u="none" strike="noStrike" cap="none" normalizeH="0" baseline="0" smtClean="0">
                          <a:ln>
                            <a:noFill/>
                          </a:ln>
                          <a:solidFill>
                            <a:srgbClr val="000000"/>
                          </a:solidFill>
                          <a:effectLst/>
                          <a:latin typeface="Calibri" pitchFamily="34" charset="0"/>
                        </a:rPr>
                        <a:t> 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Face-567-876</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4219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MSRP data transfer</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66329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Chat Message 4</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Reused 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Abcd-123-456</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0000"/>
                          </a:solidFill>
                          <a:effectLst/>
                          <a:latin typeface="Calibri" pitchFamily="34" charset="0"/>
                        </a:rPr>
                        <a:t>Created</a:t>
                      </a:r>
                      <a:r>
                        <a:rPr kumimoji="0" lang="en-GB" sz="1000" b="0" i="0" u="none" strike="noStrike" cap="none" normalizeH="0" baseline="0" smtClean="0">
                          <a:ln>
                            <a:noFill/>
                          </a:ln>
                          <a:solidFill>
                            <a:srgbClr val="FF0000"/>
                          </a:solidFill>
                          <a:effectLst/>
                          <a:latin typeface="Calibri" pitchFamily="34" charset="0"/>
                        </a:rPr>
                        <a:t> </a:t>
                      </a:r>
                      <a:r>
                        <a:rPr kumimoji="0" lang="en-GB" sz="1000" b="0" i="0" u="none" strike="noStrike" cap="none" normalizeH="0" baseline="0" smtClean="0">
                          <a:ln>
                            <a:noFill/>
                          </a:ln>
                          <a:solidFill>
                            <a:srgbClr val="000000"/>
                          </a:solidFill>
                          <a:effectLst/>
                          <a:latin typeface="Calibri" pitchFamily="34" charset="0"/>
                        </a:rPr>
                        <a:t>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Defa-456-231</a:t>
                      </a:r>
                      <a:endParaRPr kumimoji="0" lang="en-GB" sz="1000" b="0" i="0" u="none" strike="noStrike" cap="none" normalizeH="0" baseline="0" smtClean="0">
                        <a:ln>
                          <a:noFill/>
                        </a:ln>
                        <a:solidFill>
                          <a:srgbClr val="FF0000"/>
                        </a:solidFill>
                        <a:effectLst/>
                        <a:latin typeface="Calibri" pitchFamily="34" charset="0"/>
                      </a:endParaRP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Reused 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Bcde-456-231</a:t>
                      </a:r>
                      <a:endParaRPr kumimoji="0" lang="en-GB" sz="1000" b="0" i="0" u="none" strike="noStrike" cap="none" normalizeH="0" baseline="0" smtClean="0">
                        <a:ln>
                          <a:noFill/>
                        </a:ln>
                        <a:solidFill>
                          <a:srgbClr val="FF0000"/>
                        </a:solidFill>
                        <a:effectLst/>
                        <a:latin typeface="Calibri" pitchFamily="34" charset="0"/>
                      </a:endParaRP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
        <p:nvSpPr>
          <p:cNvPr id="5191" name="TextBox 2"/>
          <p:cNvSpPr txBox="1">
            <a:spLocks noChangeArrowheads="1"/>
          </p:cNvSpPr>
          <p:nvPr/>
        </p:nvSpPr>
        <p:spPr bwMode="auto">
          <a:xfrm>
            <a:off x="183686" y="952671"/>
            <a:ext cx="519317" cy="316148"/>
          </a:xfrm>
          <a:prstGeom prst="rect">
            <a:avLst/>
          </a:prstGeom>
          <a:noFill/>
          <a:ln w="9525">
            <a:noFill/>
            <a:miter lim="800000"/>
            <a:headEnd/>
            <a:tailEnd/>
          </a:ln>
        </p:spPr>
        <p:txBody>
          <a:bodyPr wrap="none" lIns="93635" tIns="46817" rIns="93635" bIns="46817">
            <a:spAutoFit/>
          </a:bodyPr>
          <a:lstStyle/>
          <a:p>
            <a:r>
              <a:rPr lang="en-GB" sz="1600" dirty="0"/>
              <a:t>Joe</a:t>
            </a:r>
          </a:p>
        </p:txBody>
      </p:sp>
      <p:sp>
        <p:nvSpPr>
          <p:cNvPr id="5192" name="TextBox 42"/>
          <p:cNvSpPr txBox="1">
            <a:spLocks noChangeArrowheads="1"/>
          </p:cNvSpPr>
          <p:nvPr/>
        </p:nvSpPr>
        <p:spPr bwMode="auto">
          <a:xfrm>
            <a:off x="1864488" y="952671"/>
            <a:ext cx="746944" cy="316148"/>
          </a:xfrm>
          <a:prstGeom prst="rect">
            <a:avLst/>
          </a:prstGeom>
          <a:noFill/>
          <a:ln w="9525">
            <a:noFill/>
            <a:miter lim="800000"/>
            <a:headEnd/>
            <a:tailEnd/>
          </a:ln>
        </p:spPr>
        <p:txBody>
          <a:bodyPr wrap="none" lIns="93635" tIns="46817" rIns="93635" bIns="46817">
            <a:spAutoFit/>
          </a:bodyPr>
          <a:lstStyle/>
          <a:p>
            <a:r>
              <a:rPr lang="en-GB" sz="1600" dirty="0"/>
              <a:t>Joana</a:t>
            </a:r>
          </a:p>
        </p:txBody>
      </p:sp>
      <p:sp>
        <p:nvSpPr>
          <p:cNvPr id="5193" name="Title 29"/>
          <p:cNvSpPr>
            <a:spLocks noGrp="1"/>
          </p:cNvSpPr>
          <p:nvPr>
            <p:ph type="title"/>
          </p:nvPr>
        </p:nvSpPr>
        <p:spPr>
          <a:xfrm>
            <a:off x="473031" y="118678"/>
            <a:ext cx="8426768" cy="811233"/>
          </a:xfrm>
        </p:spPr>
        <p:txBody>
          <a:bodyPr/>
          <a:lstStyle/>
          <a:p>
            <a:pPr algn="l"/>
            <a:r>
              <a:rPr lang="en-US" smtClean="0"/>
              <a:t>CPM Group Session</a:t>
            </a:r>
          </a:p>
        </p:txBody>
      </p:sp>
      <p:cxnSp>
        <p:nvCxnSpPr>
          <p:cNvPr id="6" name="Straight Connector 5"/>
          <p:cNvCxnSpPr/>
          <p:nvPr/>
        </p:nvCxnSpPr>
        <p:spPr>
          <a:xfrm flipH="1">
            <a:off x="412886" y="1295698"/>
            <a:ext cx="8128" cy="5355114"/>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204224" y="1295698"/>
            <a:ext cx="0" cy="5355114"/>
          </a:xfrm>
          <a:prstGeom prst="line">
            <a:avLst/>
          </a:prstGeom>
        </p:spPr>
        <p:style>
          <a:lnRef idx="1">
            <a:schemeClr val="accent1"/>
          </a:lnRef>
          <a:fillRef idx="0">
            <a:schemeClr val="accent1"/>
          </a:fillRef>
          <a:effectRef idx="0">
            <a:schemeClr val="accent1"/>
          </a:effectRef>
          <a:fontRef idx="minor">
            <a:schemeClr val="tx1"/>
          </a:fontRef>
        </p:style>
      </p:cxnSp>
      <p:sp>
        <p:nvSpPr>
          <p:cNvPr id="5196" name="TextBox 7"/>
          <p:cNvSpPr txBox="1">
            <a:spLocks noChangeArrowheads="1"/>
          </p:cNvSpPr>
          <p:nvPr/>
        </p:nvSpPr>
        <p:spPr bwMode="auto">
          <a:xfrm>
            <a:off x="921678" y="952671"/>
            <a:ext cx="461609" cy="316148"/>
          </a:xfrm>
          <a:prstGeom prst="rect">
            <a:avLst/>
          </a:prstGeom>
          <a:noFill/>
          <a:ln w="9525">
            <a:noFill/>
            <a:miter lim="800000"/>
            <a:headEnd/>
            <a:tailEnd/>
          </a:ln>
        </p:spPr>
        <p:txBody>
          <a:bodyPr wrap="none" lIns="93635" tIns="46817" rIns="93635" bIns="46817">
            <a:spAutoFit/>
          </a:bodyPr>
          <a:lstStyle/>
          <a:p>
            <a:r>
              <a:rPr lang="en-GB" sz="1600" dirty="0"/>
              <a:t>CF</a:t>
            </a:r>
          </a:p>
        </p:txBody>
      </p:sp>
      <p:cxnSp>
        <p:nvCxnSpPr>
          <p:cNvPr id="10" name="Straight Connector 9"/>
          <p:cNvCxnSpPr/>
          <p:nvPr/>
        </p:nvCxnSpPr>
        <p:spPr>
          <a:xfrm>
            <a:off x="1142751" y="1326586"/>
            <a:ext cx="0" cy="5355114"/>
          </a:xfrm>
          <a:prstGeom prst="line">
            <a:avLst/>
          </a:prstGeom>
        </p:spPr>
        <p:style>
          <a:lnRef idx="1">
            <a:schemeClr val="accent1"/>
          </a:lnRef>
          <a:fillRef idx="0">
            <a:schemeClr val="accent1"/>
          </a:fillRef>
          <a:effectRef idx="0">
            <a:schemeClr val="accent1"/>
          </a:effectRef>
          <a:fontRef idx="minor">
            <a:schemeClr val="tx1"/>
          </a:fontRef>
        </p:style>
      </p:cxnSp>
      <p:sp>
        <p:nvSpPr>
          <p:cNvPr id="5198" name="TextBox 10"/>
          <p:cNvSpPr txBox="1">
            <a:spLocks noChangeArrowheads="1"/>
          </p:cNvSpPr>
          <p:nvPr/>
        </p:nvSpPr>
        <p:spPr bwMode="auto">
          <a:xfrm>
            <a:off x="2602481" y="952671"/>
            <a:ext cx="735723" cy="316148"/>
          </a:xfrm>
          <a:prstGeom prst="rect">
            <a:avLst/>
          </a:prstGeom>
          <a:noFill/>
          <a:ln w="9525">
            <a:noFill/>
            <a:miter lim="800000"/>
            <a:headEnd/>
            <a:tailEnd/>
          </a:ln>
        </p:spPr>
        <p:txBody>
          <a:bodyPr wrap="none" lIns="93635" tIns="46817" rIns="93635" bIns="46817">
            <a:spAutoFit/>
          </a:bodyPr>
          <a:lstStyle/>
          <a:p>
            <a:r>
              <a:rPr lang="en-GB" sz="1600" dirty="0"/>
              <a:t>Jenny</a:t>
            </a:r>
          </a:p>
        </p:txBody>
      </p:sp>
      <p:cxnSp>
        <p:nvCxnSpPr>
          <p:cNvPr id="13" name="Straight Connector 12"/>
          <p:cNvCxnSpPr/>
          <p:nvPr/>
        </p:nvCxnSpPr>
        <p:spPr>
          <a:xfrm>
            <a:off x="2911332" y="1326586"/>
            <a:ext cx="0" cy="5355114"/>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421014" y="1752524"/>
            <a:ext cx="72173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1142751" y="1827307"/>
            <a:ext cx="106147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1142751" y="1889084"/>
            <a:ext cx="1768581"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421014" y="2184964"/>
            <a:ext cx="72173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1142751" y="2258122"/>
            <a:ext cx="106147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1142751" y="2319900"/>
            <a:ext cx="1768581"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421014" y="2786480"/>
            <a:ext cx="72173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1142751" y="2859638"/>
            <a:ext cx="106147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1142751" y="2921415"/>
            <a:ext cx="1768581"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1144376" y="3363610"/>
            <a:ext cx="1061474" cy="0"/>
          </a:xfrm>
          <a:prstGeom prst="straightConnector1">
            <a:avLst/>
          </a:prstGeom>
          <a:ln>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H="1">
            <a:off x="421014" y="3449773"/>
            <a:ext cx="72173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1142751" y="3511550"/>
            <a:ext cx="1768581"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1144376" y="3953745"/>
            <a:ext cx="1061474" cy="0"/>
          </a:xfrm>
          <a:prstGeom prst="straightConnector1">
            <a:avLst/>
          </a:prstGeom>
          <a:ln>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H="1">
            <a:off x="421014" y="4039909"/>
            <a:ext cx="72173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1142751" y="4101686"/>
            <a:ext cx="1768581" cy="0"/>
          </a:xfrm>
          <a:prstGeom prst="straightConnector1">
            <a:avLst/>
          </a:prstGeom>
          <a:ln>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5215" name="TextBox 33"/>
          <p:cNvSpPr txBox="1">
            <a:spLocks noChangeArrowheads="1"/>
          </p:cNvSpPr>
          <p:nvPr/>
        </p:nvSpPr>
        <p:spPr bwMode="auto">
          <a:xfrm>
            <a:off x="437269" y="1463146"/>
            <a:ext cx="2524454" cy="246898"/>
          </a:xfrm>
          <a:prstGeom prst="rect">
            <a:avLst/>
          </a:prstGeom>
          <a:noFill/>
          <a:ln w="9525">
            <a:noFill/>
            <a:miter lim="800000"/>
            <a:headEnd/>
            <a:tailEnd/>
          </a:ln>
        </p:spPr>
        <p:txBody>
          <a:bodyPr lIns="93635" tIns="46817" rIns="93635" bIns="46817">
            <a:spAutoFit/>
          </a:bodyPr>
          <a:lstStyle/>
          <a:p>
            <a:r>
              <a:rPr lang="en-GB" sz="1100" dirty="0"/>
              <a:t>Group INVITE</a:t>
            </a:r>
          </a:p>
        </p:txBody>
      </p:sp>
      <p:sp>
        <p:nvSpPr>
          <p:cNvPr id="5216" name="TextBox 35"/>
          <p:cNvSpPr txBox="1">
            <a:spLocks noChangeArrowheads="1"/>
          </p:cNvSpPr>
          <p:nvPr/>
        </p:nvSpPr>
        <p:spPr bwMode="auto">
          <a:xfrm>
            <a:off x="404759" y="2495477"/>
            <a:ext cx="1313431" cy="399247"/>
          </a:xfrm>
          <a:prstGeom prst="rect">
            <a:avLst/>
          </a:prstGeom>
          <a:noFill/>
          <a:ln w="9525">
            <a:noFill/>
            <a:miter lim="800000"/>
            <a:headEnd/>
            <a:tailEnd/>
          </a:ln>
        </p:spPr>
        <p:txBody>
          <a:bodyPr lIns="93635" tIns="46817" rIns="93635" bIns="46817">
            <a:spAutoFit/>
          </a:bodyPr>
          <a:lstStyle/>
          <a:p>
            <a:r>
              <a:rPr lang="en-GB" sz="1100" dirty="0"/>
              <a:t>1</a:t>
            </a:r>
            <a:r>
              <a:rPr lang="en-GB" sz="1100" baseline="30000" dirty="0"/>
              <a:t>st</a:t>
            </a:r>
            <a:r>
              <a:rPr lang="en-GB" sz="1100" dirty="0"/>
              <a:t> MSRP Message</a:t>
            </a:r>
          </a:p>
        </p:txBody>
      </p:sp>
      <p:sp>
        <p:nvSpPr>
          <p:cNvPr id="5217" name="Rectangle 36"/>
          <p:cNvSpPr>
            <a:spLocks noChangeArrowheads="1"/>
          </p:cNvSpPr>
          <p:nvPr/>
        </p:nvSpPr>
        <p:spPr bwMode="auto">
          <a:xfrm>
            <a:off x="1792965" y="3069355"/>
            <a:ext cx="1008234" cy="246898"/>
          </a:xfrm>
          <a:prstGeom prst="rect">
            <a:avLst/>
          </a:prstGeom>
          <a:noFill/>
          <a:ln w="9525">
            <a:noFill/>
            <a:miter lim="800000"/>
            <a:headEnd/>
            <a:tailEnd/>
          </a:ln>
        </p:spPr>
        <p:txBody>
          <a:bodyPr wrap="none" lIns="93635" tIns="46817" rIns="93635" bIns="46817">
            <a:spAutoFit/>
          </a:bodyPr>
          <a:lstStyle/>
          <a:p>
            <a:r>
              <a:rPr lang="en-GB" sz="1100" dirty="0">
                <a:solidFill>
                  <a:srgbClr val="000000"/>
                </a:solidFill>
              </a:rPr>
              <a:t>(“OK, ready”)</a:t>
            </a:r>
            <a:endParaRPr lang="en-CA" dirty="0"/>
          </a:p>
        </p:txBody>
      </p:sp>
      <p:sp>
        <p:nvSpPr>
          <p:cNvPr id="5218" name="Rectangle 37"/>
          <p:cNvSpPr>
            <a:spLocks noChangeArrowheads="1"/>
          </p:cNvSpPr>
          <p:nvPr/>
        </p:nvSpPr>
        <p:spPr bwMode="auto">
          <a:xfrm>
            <a:off x="1555637" y="2495477"/>
            <a:ext cx="1891488" cy="246898"/>
          </a:xfrm>
          <a:prstGeom prst="rect">
            <a:avLst/>
          </a:prstGeom>
          <a:noFill/>
          <a:ln w="9525">
            <a:noFill/>
            <a:miter lim="800000"/>
            <a:headEnd/>
            <a:tailEnd/>
          </a:ln>
        </p:spPr>
        <p:txBody>
          <a:bodyPr wrap="none" lIns="93635" tIns="46817" rIns="93635" bIns="46817">
            <a:spAutoFit/>
          </a:bodyPr>
          <a:lstStyle/>
          <a:p>
            <a:r>
              <a:rPr lang="en-GB" sz="1100" dirty="0">
                <a:solidFill>
                  <a:srgbClr val="000000"/>
                </a:solidFill>
              </a:rPr>
              <a:t>(“Hey, I have a file for you”)</a:t>
            </a:r>
            <a:endParaRPr lang="en-CA" dirty="0"/>
          </a:p>
        </p:txBody>
      </p:sp>
      <p:sp>
        <p:nvSpPr>
          <p:cNvPr id="5219" name="TextBox 38"/>
          <p:cNvSpPr txBox="1">
            <a:spLocks noChangeArrowheads="1"/>
          </p:cNvSpPr>
          <p:nvPr/>
        </p:nvSpPr>
        <p:spPr bwMode="auto">
          <a:xfrm>
            <a:off x="416137" y="3095366"/>
            <a:ext cx="1302053" cy="399247"/>
          </a:xfrm>
          <a:prstGeom prst="rect">
            <a:avLst/>
          </a:prstGeom>
          <a:noFill/>
          <a:ln w="9525">
            <a:noFill/>
            <a:miter lim="800000"/>
            <a:headEnd/>
            <a:tailEnd/>
          </a:ln>
        </p:spPr>
        <p:txBody>
          <a:bodyPr lIns="93635" tIns="46817" rIns="93635" bIns="46817">
            <a:spAutoFit/>
          </a:bodyPr>
          <a:lstStyle/>
          <a:p>
            <a:r>
              <a:rPr lang="en-GB" sz="1100" dirty="0"/>
              <a:t>2</a:t>
            </a:r>
            <a:r>
              <a:rPr lang="en-GB" sz="1100" baseline="30000" dirty="0"/>
              <a:t>nd</a:t>
            </a:r>
            <a:r>
              <a:rPr lang="en-GB" sz="1100" dirty="0"/>
              <a:t> MSRP Message</a:t>
            </a:r>
          </a:p>
        </p:txBody>
      </p:sp>
      <p:sp>
        <p:nvSpPr>
          <p:cNvPr id="5220" name="Rectangle 39"/>
          <p:cNvSpPr>
            <a:spLocks noChangeArrowheads="1"/>
          </p:cNvSpPr>
          <p:nvPr/>
        </p:nvSpPr>
        <p:spPr bwMode="auto">
          <a:xfrm>
            <a:off x="1781585" y="3659491"/>
            <a:ext cx="1033882" cy="246898"/>
          </a:xfrm>
          <a:prstGeom prst="rect">
            <a:avLst/>
          </a:prstGeom>
          <a:noFill/>
          <a:ln w="9525">
            <a:noFill/>
            <a:miter lim="800000"/>
            <a:headEnd/>
            <a:tailEnd/>
          </a:ln>
        </p:spPr>
        <p:txBody>
          <a:bodyPr wrap="none" lIns="93635" tIns="46817" rIns="93635" bIns="46817">
            <a:spAutoFit/>
          </a:bodyPr>
          <a:lstStyle/>
          <a:p>
            <a:r>
              <a:rPr lang="en-GB" sz="1100" dirty="0">
                <a:solidFill>
                  <a:srgbClr val="000000"/>
                </a:solidFill>
              </a:rPr>
              <a:t>(“Can’t wait!”)</a:t>
            </a:r>
            <a:endParaRPr lang="en-CA" dirty="0"/>
          </a:p>
        </p:txBody>
      </p:sp>
      <p:sp>
        <p:nvSpPr>
          <p:cNvPr id="5221" name="TextBox 40"/>
          <p:cNvSpPr txBox="1">
            <a:spLocks noChangeArrowheads="1"/>
          </p:cNvSpPr>
          <p:nvPr/>
        </p:nvSpPr>
        <p:spPr bwMode="auto">
          <a:xfrm>
            <a:off x="404759" y="3685503"/>
            <a:ext cx="1303678" cy="399247"/>
          </a:xfrm>
          <a:prstGeom prst="rect">
            <a:avLst/>
          </a:prstGeom>
          <a:noFill/>
          <a:ln w="9525">
            <a:noFill/>
            <a:miter lim="800000"/>
            <a:headEnd/>
            <a:tailEnd/>
          </a:ln>
        </p:spPr>
        <p:txBody>
          <a:bodyPr lIns="93635" tIns="46817" rIns="93635" bIns="46817">
            <a:spAutoFit/>
          </a:bodyPr>
          <a:lstStyle/>
          <a:p>
            <a:r>
              <a:rPr lang="en-GB" sz="1100" dirty="0"/>
              <a:t>3</a:t>
            </a:r>
            <a:r>
              <a:rPr lang="en-GB" sz="1100" baseline="30000" dirty="0"/>
              <a:t>rd</a:t>
            </a:r>
            <a:r>
              <a:rPr lang="en-GB" sz="1100" dirty="0"/>
              <a:t> MSRP Message</a:t>
            </a:r>
          </a:p>
        </p:txBody>
      </p:sp>
      <p:sp>
        <p:nvSpPr>
          <p:cNvPr id="5222" name="TextBox 43"/>
          <p:cNvSpPr txBox="1">
            <a:spLocks noChangeArrowheads="1"/>
          </p:cNvSpPr>
          <p:nvPr/>
        </p:nvSpPr>
        <p:spPr bwMode="auto">
          <a:xfrm>
            <a:off x="596572" y="4300024"/>
            <a:ext cx="1343261" cy="246898"/>
          </a:xfrm>
          <a:prstGeom prst="rect">
            <a:avLst/>
          </a:prstGeom>
          <a:noFill/>
          <a:ln w="9525">
            <a:noFill/>
            <a:miter lim="800000"/>
            <a:headEnd/>
            <a:tailEnd/>
          </a:ln>
        </p:spPr>
        <p:txBody>
          <a:bodyPr wrap="none" lIns="93635" tIns="46817" rIns="93635" bIns="46817">
            <a:spAutoFit/>
          </a:bodyPr>
          <a:lstStyle/>
          <a:p>
            <a:r>
              <a:rPr lang="en-GB" sz="1100" dirty="0" err="1"/>
              <a:t>FToMSRP</a:t>
            </a:r>
            <a:r>
              <a:rPr lang="en-GB" sz="1100" dirty="0"/>
              <a:t> INVITE</a:t>
            </a:r>
          </a:p>
        </p:txBody>
      </p:sp>
      <p:cxnSp>
        <p:nvCxnSpPr>
          <p:cNvPr id="45" name="Straight Arrow Connector 44"/>
          <p:cNvCxnSpPr/>
          <p:nvPr/>
        </p:nvCxnSpPr>
        <p:spPr>
          <a:xfrm>
            <a:off x="583568" y="4597529"/>
            <a:ext cx="560809"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583567" y="4503238"/>
            <a:ext cx="0" cy="1567192"/>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3116149" y="4552010"/>
            <a:ext cx="3251" cy="151842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flipV="1">
            <a:off x="421014" y="4300024"/>
            <a:ext cx="162553" cy="203214"/>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H="1" flipV="1">
            <a:off x="2911332" y="4300023"/>
            <a:ext cx="208068" cy="251986"/>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H="1">
            <a:off x="1144376" y="4686944"/>
            <a:ext cx="1975024" cy="0"/>
          </a:xfrm>
          <a:prstGeom prst="straightConnector1">
            <a:avLst/>
          </a:prstGeom>
          <a:ln>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5229" name="TextBox 51"/>
          <p:cNvSpPr txBox="1">
            <a:spLocks noChangeArrowheads="1"/>
          </p:cNvSpPr>
          <p:nvPr/>
        </p:nvSpPr>
        <p:spPr bwMode="auto">
          <a:xfrm>
            <a:off x="570563" y="4764979"/>
            <a:ext cx="1498753" cy="246898"/>
          </a:xfrm>
          <a:prstGeom prst="rect">
            <a:avLst/>
          </a:prstGeom>
          <a:noFill/>
          <a:ln w="9525">
            <a:noFill/>
            <a:miter lim="800000"/>
            <a:headEnd/>
            <a:tailEnd/>
          </a:ln>
        </p:spPr>
        <p:txBody>
          <a:bodyPr wrap="none" lIns="93635" tIns="46817" rIns="93635" bIns="46817">
            <a:spAutoFit/>
          </a:bodyPr>
          <a:lstStyle/>
          <a:p>
            <a:r>
              <a:rPr lang="en-GB" sz="1100" dirty="0"/>
              <a:t>MSRP session setup</a:t>
            </a:r>
          </a:p>
        </p:txBody>
      </p:sp>
      <p:sp>
        <p:nvSpPr>
          <p:cNvPr id="5230" name="TextBox 53"/>
          <p:cNvSpPr txBox="1">
            <a:spLocks noChangeArrowheads="1"/>
          </p:cNvSpPr>
          <p:nvPr/>
        </p:nvSpPr>
        <p:spPr bwMode="auto">
          <a:xfrm>
            <a:off x="596572" y="5677006"/>
            <a:ext cx="2423685" cy="246898"/>
          </a:xfrm>
          <a:prstGeom prst="rect">
            <a:avLst/>
          </a:prstGeom>
          <a:noFill/>
          <a:ln w="9525">
            <a:noFill/>
            <a:miter lim="800000"/>
            <a:headEnd/>
            <a:tailEnd/>
          </a:ln>
        </p:spPr>
        <p:txBody>
          <a:bodyPr wrap="none" lIns="93635" tIns="46817" rIns="93635" bIns="46817">
            <a:spAutoFit/>
          </a:bodyPr>
          <a:lstStyle/>
          <a:p>
            <a:r>
              <a:rPr lang="en-GB" sz="1100" dirty="0"/>
              <a:t>BYE (tear down FT MSRP Session)</a:t>
            </a:r>
          </a:p>
        </p:txBody>
      </p:sp>
      <p:cxnSp>
        <p:nvCxnSpPr>
          <p:cNvPr id="56" name="Straight Arrow Connector 55"/>
          <p:cNvCxnSpPr/>
          <p:nvPr/>
        </p:nvCxnSpPr>
        <p:spPr>
          <a:xfrm>
            <a:off x="1132997" y="5207174"/>
            <a:ext cx="1996156" cy="0"/>
          </a:xfrm>
          <a:prstGeom prst="straightConnector1">
            <a:avLst/>
          </a:prstGeom>
          <a:ln cmpd="dbl">
            <a:prstDash val="dash"/>
            <a:headEnd type="arrow"/>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a:off x="591695" y="5055982"/>
            <a:ext cx="551056" cy="0"/>
          </a:xfrm>
          <a:prstGeom prst="straightConnector1">
            <a:avLst/>
          </a:prstGeom>
          <a:ln w="12700" cmpd="dbl">
            <a:prstDash val="dash"/>
            <a:headEnd type="arrow"/>
            <a:tailEnd type="arrow"/>
          </a:ln>
        </p:spPr>
        <p:style>
          <a:lnRef idx="1">
            <a:schemeClr val="accent1"/>
          </a:lnRef>
          <a:fillRef idx="0">
            <a:schemeClr val="accent1"/>
          </a:fillRef>
          <a:effectRef idx="0">
            <a:schemeClr val="accent1"/>
          </a:effectRef>
          <a:fontRef idx="minor">
            <a:schemeClr val="tx1"/>
          </a:fontRef>
        </p:style>
      </p:cxnSp>
      <p:sp>
        <p:nvSpPr>
          <p:cNvPr id="5233" name="TextBox 57"/>
          <p:cNvSpPr txBox="1">
            <a:spLocks noChangeArrowheads="1"/>
          </p:cNvSpPr>
          <p:nvPr/>
        </p:nvSpPr>
        <p:spPr bwMode="auto">
          <a:xfrm>
            <a:off x="596572" y="5234811"/>
            <a:ext cx="1425015" cy="246898"/>
          </a:xfrm>
          <a:prstGeom prst="rect">
            <a:avLst/>
          </a:prstGeom>
          <a:noFill/>
          <a:ln w="9525">
            <a:noFill/>
            <a:miter lim="800000"/>
            <a:headEnd/>
            <a:tailEnd/>
          </a:ln>
        </p:spPr>
        <p:txBody>
          <a:bodyPr wrap="none" lIns="93635" tIns="46817" rIns="93635" bIns="46817">
            <a:spAutoFit/>
          </a:bodyPr>
          <a:lstStyle/>
          <a:p>
            <a:r>
              <a:rPr lang="en-GB" sz="1100" dirty="0"/>
              <a:t>MSRP data transfer</a:t>
            </a:r>
          </a:p>
        </p:txBody>
      </p:sp>
      <p:sp>
        <p:nvSpPr>
          <p:cNvPr id="5234" name="Rectangle 58"/>
          <p:cNvSpPr>
            <a:spLocks noChangeArrowheads="1"/>
          </p:cNvSpPr>
          <p:nvPr/>
        </p:nvSpPr>
        <p:spPr bwMode="auto">
          <a:xfrm>
            <a:off x="542929" y="5995646"/>
            <a:ext cx="120226" cy="193899"/>
          </a:xfrm>
          <a:prstGeom prst="rect">
            <a:avLst/>
          </a:prstGeom>
          <a:noFill/>
          <a:ln w="9525">
            <a:noFill/>
            <a:miter lim="800000"/>
            <a:headEnd/>
            <a:tailEnd/>
          </a:ln>
        </p:spPr>
        <p:txBody>
          <a:bodyPr wrap="none" lIns="0" tIns="0" rIns="0" bIns="0">
            <a:spAutoFit/>
          </a:bodyPr>
          <a:lstStyle/>
          <a:p>
            <a:r>
              <a:rPr lang="en-GB" sz="1400" b="1" dirty="0">
                <a:solidFill>
                  <a:srgbClr val="FF0000"/>
                </a:solidFill>
              </a:rPr>
              <a:t>X</a:t>
            </a:r>
            <a:endParaRPr lang="en-CA" sz="2500" b="1" dirty="0">
              <a:solidFill>
                <a:srgbClr val="FF0000"/>
              </a:solidFill>
            </a:endParaRPr>
          </a:p>
        </p:txBody>
      </p:sp>
      <p:sp>
        <p:nvSpPr>
          <p:cNvPr id="5235" name="Rectangle 59"/>
          <p:cNvSpPr>
            <a:spLocks noChangeArrowheads="1"/>
          </p:cNvSpPr>
          <p:nvPr/>
        </p:nvSpPr>
        <p:spPr bwMode="auto">
          <a:xfrm>
            <a:off x="3067383" y="5995646"/>
            <a:ext cx="120226" cy="193899"/>
          </a:xfrm>
          <a:prstGeom prst="rect">
            <a:avLst/>
          </a:prstGeom>
          <a:noFill/>
          <a:ln w="9525">
            <a:noFill/>
            <a:miter lim="800000"/>
            <a:headEnd/>
            <a:tailEnd/>
          </a:ln>
        </p:spPr>
        <p:txBody>
          <a:bodyPr wrap="none" lIns="0" tIns="0" rIns="0" bIns="0">
            <a:spAutoFit/>
          </a:bodyPr>
          <a:lstStyle/>
          <a:p>
            <a:r>
              <a:rPr lang="en-GB" sz="1400" b="1" dirty="0">
                <a:solidFill>
                  <a:srgbClr val="FF0000"/>
                </a:solidFill>
              </a:rPr>
              <a:t>X</a:t>
            </a:r>
            <a:endParaRPr lang="en-CA" sz="2500" b="1" dirty="0">
              <a:solidFill>
                <a:srgbClr val="FF0000"/>
              </a:solidFill>
            </a:endParaRPr>
          </a:p>
        </p:txBody>
      </p:sp>
      <p:cxnSp>
        <p:nvCxnSpPr>
          <p:cNvPr id="61" name="Straight Connector 60"/>
          <p:cNvCxnSpPr/>
          <p:nvPr/>
        </p:nvCxnSpPr>
        <p:spPr>
          <a:xfrm flipH="1">
            <a:off x="2392786" y="4574770"/>
            <a:ext cx="3251" cy="1518420"/>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H="1" flipV="1">
            <a:off x="2204224" y="4300024"/>
            <a:ext cx="191813" cy="274746"/>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a:off x="421014" y="6530508"/>
            <a:ext cx="72173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a:off x="1142751" y="6605291"/>
            <a:ext cx="106147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1142751" y="6667068"/>
            <a:ext cx="1768581"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241" name="TextBox 65"/>
          <p:cNvSpPr txBox="1">
            <a:spLocks noChangeArrowheads="1"/>
          </p:cNvSpPr>
          <p:nvPr/>
        </p:nvSpPr>
        <p:spPr bwMode="auto">
          <a:xfrm>
            <a:off x="404759" y="6239504"/>
            <a:ext cx="1313431" cy="399247"/>
          </a:xfrm>
          <a:prstGeom prst="rect">
            <a:avLst/>
          </a:prstGeom>
          <a:noFill/>
          <a:ln w="9525">
            <a:noFill/>
            <a:miter lim="800000"/>
            <a:headEnd/>
            <a:tailEnd/>
          </a:ln>
        </p:spPr>
        <p:txBody>
          <a:bodyPr lIns="93635" tIns="46817" rIns="93635" bIns="46817">
            <a:spAutoFit/>
          </a:bodyPr>
          <a:lstStyle/>
          <a:p>
            <a:r>
              <a:rPr lang="en-GB" sz="1100" dirty="0"/>
              <a:t>4</a:t>
            </a:r>
            <a:r>
              <a:rPr lang="en-GB" sz="1100" baseline="30000" dirty="0"/>
              <a:t>th</a:t>
            </a:r>
            <a:r>
              <a:rPr lang="en-GB" sz="1100" dirty="0"/>
              <a:t> MSRP Message</a:t>
            </a:r>
          </a:p>
        </p:txBody>
      </p:sp>
      <p:sp>
        <p:nvSpPr>
          <p:cNvPr id="5242" name="Rectangle 66"/>
          <p:cNvSpPr>
            <a:spLocks noChangeArrowheads="1"/>
          </p:cNvSpPr>
          <p:nvPr/>
        </p:nvSpPr>
        <p:spPr bwMode="auto">
          <a:xfrm>
            <a:off x="1632036" y="6239504"/>
            <a:ext cx="1630199" cy="246898"/>
          </a:xfrm>
          <a:prstGeom prst="rect">
            <a:avLst/>
          </a:prstGeom>
          <a:noFill/>
          <a:ln w="9525">
            <a:noFill/>
            <a:miter lim="800000"/>
            <a:headEnd/>
            <a:tailEnd/>
          </a:ln>
        </p:spPr>
        <p:txBody>
          <a:bodyPr wrap="none" lIns="93635" tIns="46817" rIns="93635" bIns="46817">
            <a:spAutoFit/>
          </a:bodyPr>
          <a:lstStyle/>
          <a:p>
            <a:r>
              <a:rPr lang="en-GB" sz="1100" dirty="0">
                <a:solidFill>
                  <a:srgbClr val="000000"/>
                </a:solidFill>
              </a:rPr>
              <a:t>(“Looks like y’all got it”)</a:t>
            </a:r>
            <a:endParaRPr lang="en-CA" dirty="0"/>
          </a:p>
        </p:txBody>
      </p:sp>
      <p:cxnSp>
        <p:nvCxnSpPr>
          <p:cNvPr id="69" name="Straight Arrow Connector 68"/>
          <p:cNvCxnSpPr/>
          <p:nvPr/>
        </p:nvCxnSpPr>
        <p:spPr>
          <a:xfrm>
            <a:off x="1142751" y="4617038"/>
            <a:ext cx="1061473" cy="0"/>
          </a:xfrm>
          <a:prstGeom prst="straightConnector1">
            <a:avLst/>
          </a:prstGeom>
          <a:ln>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a:xfrm>
            <a:off x="1132998" y="5134016"/>
            <a:ext cx="1071226" cy="0"/>
          </a:xfrm>
          <a:prstGeom prst="straightConnector1">
            <a:avLst/>
          </a:prstGeom>
          <a:ln cmpd="dbl">
            <a:prstDash val="dash"/>
            <a:headEnd type="arrow"/>
            <a:tailEnd type="arrow"/>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p:nvPr/>
        </p:nvCxnSpPr>
        <p:spPr>
          <a:xfrm>
            <a:off x="596572" y="5928993"/>
            <a:ext cx="560809"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flipH="1">
            <a:off x="1157381" y="6018407"/>
            <a:ext cx="1975024" cy="0"/>
          </a:xfrm>
          <a:prstGeom prst="straightConnector1">
            <a:avLst/>
          </a:prstGeom>
          <a:ln>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a:off x="1155756" y="5948501"/>
            <a:ext cx="1063099" cy="0"/>
          </a:xfrm>
          <a:prstGeom prst="straightConnector1">
            <a:avLst/>
          </a:prstGeom>
          <a:ln>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a:off x="1136248" y="5649369"/>
            <a:ext cx="1996156" cy="0"/>
          </a:xfrm>
          <a:prstGeom prst="straightConnector1">
            <a:avLst/>
          </a:prstGeom>
          <a:ln cmpd="dbl">
            <a:prstDash val="dash"/>
            <a:headEnd type="arrow"/>
            <a:tailEnd type="arrow"/>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p:nvPr/>
        </p:nvCxnSpPr>
        <p:spPr>
          <a:xfrm>
            <a:off x="594946" y="5498177"/>
            <a:ext cx="551056" cy="0"/>
          </a:xfrm>
          <a:prstGeom prst="straightConnector1">
            <a:avLst/>
          </a:prstGeom>
          <a:ln w="12700" cmpd="dbl">
            <a:prstDash val="dash"/>
            <a:headEnd type="arrow"/>
            <a:tailEnd type="arrow"/>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1136249" y="5576211"/>
            <a:ext cx="1071226" cy="0"/>
          </a:xfrm>
          <a:prstGeom prst="straightConnector1">
            <a:avLst/>
          </a:prstGeom>
          <a:ln cmpd="dbl">
            <a:prstDash val="dash"/>
            <a:headEnd type="arrow"/>
            <a:tailEnd type="arrow"/>
          </a:ln>
        </p:spPr>
        <p:style>
          <a:lnRef idx="1">
            <a:schemeClr val="accent1"/>
          </a:lnRef>
          <a:fillRef idx="0">
            <a:schemeClr val="accent1"/>
          </a:fillRef>
          <a:effectRef idx="0">
            <a:schemeClr val="accent1"/>
          </a:effectRef>
          <a:fontRef idx="minor">
            <a:schemeClr val="tx1"/>
          </a:fontRef>
        </p:style>
      </p:cxnSp>
      <p:cxnSp>
        <p:nvCxnSpPr>
          <p:cNvPr id="82" name="Straight Arrow Connector 81"/>
          <p:cNvCxnSpPr/>
          <p:nvPr/>
        </p:nvCxnSpPr>
        <p:spPr>
          <a:xfrm>
            <a:off x="6672818" y="1960616"/>
            <a:ext cx="294221" cy="2578388"/>
          </a:xfrm>
          <a:prstGeom prst="straightConnector1">
            <a:avLst/>
          </a:prstGeom>
          <a:ln>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p:nvPr/>
        </p:nvCxnSpPr>
        <p:spPr>
          <a:xfrm>
            <a:off x="5640602" y="2002884"/>
            <a:ext cx="0" cy="253611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p:nvPr/>
        </p:nvCxnSpPr>
        <p:spPr>
          <a:xfrm>
            <a:off x="6672818" y="2002884"/>
            <a:ext cx="294221" cy="4098435"/>
          </a:xfrm>
          <a:prstGeom prst="straightConnector1">
            <a:avLst/>
          </a:prstGeom>
          <a:ln>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a:off x="5640602" y="4595905"/>
            <a:ext cx="0" cy="150541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8" name="TextBox 35"/>
          <p:cNvSpPr txBox="1">
            <a:spLocks noChangeArrowheads="1"/>
          </p:cNvSpPr>
          <p:nvPr/>
        </p:nvSpPr>
        <p:spPr bwMode="auto">
          <a:xfrm>
            <a:off x="404759" y="1911350"/>
            <a:ext cx="1313431" cy="246898"/>
          </a:xfrm>
          <a:prstGeom prst="rect">
            <a:avLst/>
          </a:prstGeom>
          <a:noFill/>
          <a:ln w="9525">
            <a:noFill/>
            <a:miter lim="800000"/>
            <a:headEnd/>
            <a:tailEnd/>
          </a:ln>
        </p:spPr>
        <p:txBody>
          <a:bodyPr lIns="93635" tIns="46817" rIns="93635" bIns="46817">
            <a:spAutoFit/>
          </a:bodyPr>
          <a:lstStyle/>
          <a:p>
            <a:r>
              <a:rPr lang="en-GB" sz="1100" dirty="0" smtClean="0"/>
              <a:t>MSRP Setup</a:t>
            </a:r>
            <a:endParaRPr lang="en-GB" sz="11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Table 23"/>
          <p:cNvGraphicFramePr>
            <a:graphicFrameLocks noGrp="1"/>
          </p:cNvGraphicFramePr>
          <p:nvPr>
            <p:extLst>
              <p:ext uri="{D42A27DB-BD31-4B8C-83A1-F6EECF244321}">
                <p14:modId xmlns="" xmlns:p14="http://schemas.microsoft.com/office/powerpoint/2010/main" val="2318591324"/>
              </p:ext>
            </p:extLst>
          </p:nvPr>
        </p:nvGraphicFramePr>
        <p:xfrm>
          <a:off x="338136" y="2063748"/>
          <a:ext cx="8686801" cy="4343484"/>
        </p:xfrm>
        <a:graphic>
          <a:graphicData uri="http://schemas.openxmlformats.org/drawingml/2006/table">
            <a:tbl>
              <a:tblPr firstRow="1" bandRow="1">
                <a:tableStyleId>{5C22544A-7EE6-4342-B048-85BDC9FD1C3A}</a:tableStyleId>
              </a:tblPr>
              <a:tblGrid>
                <a:gridCol w="2362201"/>
                <a:gridCol w="1143000"/>
                <a:gridCol w="1066800"/>
                <a:gridCol w="997333"/>
                <a:gridCol w="974634"/>
                <a:gridCol w="974634"/>
                <a:gridCol w="1168199"/>
              </a:tblGrid>
              <a:tr h="723914">
                <a:tc>
                  <a:txBody>
                    <a:bodyPr/>
                    <a:lstStyle/>
                    <a:p>
                      <a:endParaRPr lang="en-CA" dirty="0" smtClean="0"/>
                    </a:p>
                    <a:p>
                      <a:endParaRPr lang="en-CA" dirty="0"/>
                    </a:p>
                  </a:txBody>
                  <a:tcPr/>
                </a:tc>
                <a:tc>
                  <a:txBody>
                    <a:bodyPr/>
                    <a:lstStyle/>
                    <a:p>
                      <a:endParaRPr lang="en-CA" dirty="0"/>
                    </a:p>
                  </a:txBody>
                  <a:tcPr/>
                </a:tc>
                <a:tc>
                  <a:txBody>
                    <a:bodyPr/>
                    <a:lstStyle/>
                    <a:p>
                      <a:endParaRPr lang="en-CA"/>
                    </a:p>
                  </a:txBody>
                  <a:tcPr/>
                </a:tc>
                <a:tc>
                  <a:txBody>
                    <a:bodyPr/>
                    <a:lstStyle/>
                    <a:p>
                      <a:endParaRPr lang="en-CA"/>
                    </a:p>
                  </a:txBody>
                  <a:tcPr/>
                </a:tc>
                <a:tc>
                  <a:txBody>
                    <a:bodyPr/>
                    <a:lstStyle/>
                    <a:p>
                      <a:endParaRPr lang="en-CA"/>
                    </a:p>
                  </a:txBody>
                  <a:tcPr/>
                </a:tc>
                <a:tc>
                  <a:txBody>
                    <a:bodyPr/>
                    <a:lstStyle/>
                    <a:p>
                      <a:endParaRPr lang="en-CA"/>
                    </a:p>
                  </a:txBody>
                  <a:tcPr/>
                </a:tc>
                <a:tc>
                  <a:txBody>
                    <a:bodyPr/>
                    <a:lstStyle/>
                    <a:p>
                      <a:endParaRPr lang="en-CA" dirty="0"/>
                    </a:p>
                  </a:txBody>
                  <a:tcPr/>
                </a:tc>
              </a:tr>
              <a:tr h="723914">
                <a:tc>
                  <a:txBody>
                    <a:bodyPr/>
                    <a:lstStyle/>
                    <a:p>
                      <a:endParaRPr lang="en-CA" dirty="0"/>
                    </a:p>
                  </a:txBody>
                  <a:tcPr/>
                </a:tc>
                <a:tc>
                  <a:txBody>
                    <a:bodyPr/>
                    <a:lstStyle/>
                    <a:p>
                      <a:endParaRPr lang="en-CA"/>
                    </a:p>
                  </a:txBody>
                  <a:tcPr/>
                </a:tc>
                <a:tc>
                  <a:txBody>
                    <a:bodyPr/>
                    <a:lstStyle/>
                    <a:p>
                      <a:endParaRPr lang="en-CA"/>
                    </a:p>
                  </a:txBody>
                  <a:tcPr/>
                </a:tc>
                <a:tc>
                  <a:txBody>
                    <a:bodyPr/>
                    <a:lstStyle/>
                    <a:p>
                      <a:endParaRPr lang="en-CA"/>
                    </a:p>
                  </a:txBody>
                  <a:tcPr/>
                </a:tc>
                <a:tc>
                  <a:txBody>
                    <a:bodyPr/>
                    <a:lstStyle/>
                    <a:p>
                      <a:endParaRPr lang="en-CA"/>
                    </a:p>
                  </a:txBody>
                  <a:tcPr/>
                </a:tc>
                <a:tc>
                  <a:txBody>
                    <a:bodyPr/>
                    <a:lstStyle/>
                    <a:p>
                      <a:endParaRPr lang="en-CA"/>
                    </a:p>
                  </a:txBody>
                  <a:tcPr/>
                </a:tc>
                <a:tc>
                  <a:txBody>
                    <a:bodyPr/>
                    <a:lstStyle/>
                    <a:p>
                      <a:endParaRPr lang="en-CA" dirty="0"/>
                    </a:p>
                  </a:txBody>
                  <a:tcPr/>
                </a:tc>
              </a:tr>
              <a:tr h="723914">
                <a:tc>
                  <a:txBody>
                    <a:bodyPr/>
                    <a:lstStyle/>
                    <a:p>
                      <a:endParaRPr lang="en-CA"/>
                    </a:p>
                  </a:txBody>
                  <a:tcPr/>
                </a:tc>
                <a:tc>
                  <a:txBody>
                    <a:bodyPr/>
                    <a:lstStyle/>
                    <a:p>
                      <a:endParaRPr lang="en-CA"/>
                    </a:p>
                  </a:txBody>
                  <a:tcPr/>
                </a:tc>
                <a:tc>
                  <a:txBody>
                    <a:bodyPr/>
                    <a:lstStyle/>
                    <a:p>
                      <a:endParaRPr lang="en-CA"/>
                    </a:p>
                  </a:txBody>
                  <a:tcPr/>
                </a:tc>
                <a:tc>
                  <a:txBody>
                    <a:bodyPr/>
                    <a:lstStyle/>
                    <a:p>
                      <a:endParaRPr lang="en-CA"/>
                    </a:p>
                  </a:txBody>
                  <a:tcPr/>
                </a:tc>
                <a:tc>
                  <a:txBody>
                    <a:bodyPr/>
                    <a:lstStyle/>
                    <a:p>
                      <a:endParaRPr lang="en-CA"/>
                    </a:p>
                  </a:txBody>
                  <a:tcPr/>
                </a:tc>
                <a:tc>
                  <a:txBody>
                    <a:bodyPr/>
                    <a:lstStyle/>
                    <a:p>
                      <a:endParaRPr lang="en-CA"/>
                    </a:p>
                  </a:txBody>
                  <a:tcPr/>
                </a:tc>
                <a:tc>
                  <a:txBody>
                    <a:bodyPr/>
                    <a:lstStyle/>
                    <a:p>
                      <a:endParaRPr lang="en-CA" dirty="0"/>
                    </a:p>
                  </a:txBody>
                  <a:tcPr/>
                </a:tc>
              </a:tr>
              <a:tr h="723914">
                <a:tc>
                  <a:txBody>
                    <a:bodyPr/>
                    <a:lstStyle/>
                    <a:p>
                      <a:endParaRPr lang="en-CA" dirty="0"/>
                    </a:p>
                  </a:txBody>
                  <a:tcPr/>
                </a:tc>
                <a:tc>
                  <a:txBody>
                    <a:bodyPr/>
                    <a:lstStyle/>
                    <a:p>
                      <a:endParaRPr lang="en-CA"/>
                    </a:p>
                  </a:txBody>
                  <a:tcPr/>
                </a:tc>
                <a:tc>
                  <a:txBody>
                    <a:bodyPr/>
                    <a:lstStyle/>
                    <a:p>
                      <a:endParaRPr lang="en-CA"/>
                    </a:p>
                  </a:txBody>
                  <a:tcPr/>
                </a:tc>
                <a:tc>
                  <a:txBody>
                    <a:bodyPr/>
                    <a:lstStyle/>
                    <a:p>
                      <a:endParaRPr lang="en-CA"/>
                    </a:p>
                  </a:txBody>
                  <a:tcPr/>
                </a:tc>
                <a:tc>
                  <a:txBody>
                    <a:bodyPr/>
                    <a:lstStyle/>
                    <a:p>
                      <a:endParaRPr lang="en-CA"/>
                    </a:p>
                  </a:txBody>
                  <a:tcPr/>
                </a:tc>
                <a:tc>
                  <a:txBody>
                    <a:bodyPr/>
                    <a:lstStyle/>
                    <a:p>
                      <a:endParaRPr lang="en-CA"/>
                    </a:p>
                  </a:txBody>
                  <a:tcPr/>
                </a:tc>
                <a:tc>
                  <a:txBody>
                    <a:bodyPr/>
                    <a:lstStyle/>
                    <a:p>
                      <a:endParaRPr lang="en-CA"/>
                    </a:p>
                  </a:txBody>
                  <a:tcPr/>
                </a:tc>
              </a:tr>
              <a:tr h="723914">
                <a:tc>
                  <a:txBody>
                    <a:bodyPr/>
                    <a:lstStyle/>
                    <a:p>
                      <a:endParaRPr lang="en-CA"/>
                    </a:p>
                  </a:txBody>
                  <a:tcPr/>
                </a:tc>
                <a:tc>
                  <a:txBody>
                    <a:bodyPr/>
                    <a:lstStyle/>
                    <a:p>
                      <a:endParaRPr lang="en-CA"/>
                    </a:p>
                  </a:txBody>
                  <a:tcPr/>
                </a:tc>
                <a:tc>
                  <a:txBody>
                    <a:bodyPr/>
                    <a:lstStyle/>
                    <a:p>
                      <a:endParaRPr lang="en-CA"/>
                    </a:p>
                  </a:txBody>
                  <a:tcPr/>
                </a:tc>
                <a:tc>
                  <a:txBody>
                    <a:bodyPr/>
                    <a:lstStyle/>
                    <a:p>
                      <a:endParaRPr lang="en-CA"/>
                    </a:p>
                  </a:txBody>
                  <a:tcPr/>
                </a:tc>
                <a:tc>
                  <a:txBody>
                    <a:bodyPr/>
                    <a:lstStyle/>
                    <a:p>
                      <a:endParaRPr lang="en-CA"/>
                    </a:p>
                  </a:txBody>
                  <a:tcPr/>
                </a:tc>
                <a:tc>
                  <a:txBody>
                    <a:bodyPr/>
                    <a:lstStyle/>
                    <a:p>
                      <a:endParaRPr lang="en-CA"/>
                    </a:p>
                  </a:txBody>
                  <a:tcPr/>
                </a:tc>
                <a:tc>
                  <a:txBody>
                    <a:bodyPr/>
                    <a:lstStyle/>
                    <a:p>
                      <a:endParaRPr lang="en-CA"/>
                    </a:p>
                  </a:txBody>
                  <a:tcPr/>
                </a:tc>
              </a:tr>
              <a:tr h="723914">
                <a:tc>
                  <a:txBody>
                    <a:bodyPr/>
                    <a:lstStyle/>
                    <a:p>
                      <a:endParaRPr lang="en-CA"/>
                    </a:p>
                  </a:txBody>
                  <a:tcPr/>
                </a:tc>
                <a:tc>
                  <a:txBody>
                    <a:bodyPr/>
                    <a:lstStyle/>
                    <a:p>
                      <a:endParaRPr lang="en-CA"/>
                    </a:p>
                  </a:txBody>
                  <a:tcPr/>
                </a:tc>
                <a:tc>
                  <a:txBody>
                    <a:bodyPr/>
                    <a:lstStyle/>
                    <a:p>
                      <a:endParaRPr lang="en-CA"/>
                    </a:p>
                  </a:txBody>
                  <a:tcPr/>
                </a:tc>
                <a:tc>
                  <a:txBody>
                    <a:bodyPr/>
                    <a:lstStyle/>
                    <a:p>
                      <a:endParaRPr lang="en-CA" dirty="0"/>
                    </a:p>
                  </a:txBody>
                  <a:tcPr/>
                </a:tc>
                <a:tc>
                  <a:txBody>
                    <a:bodyPr/>
                    <a:lstStyle/>
                    <a:p>
                      <a:endParaRPr lang="en-CA" dirty="0"/>
                    </a:p>
                  </a:txBody>
                  <a:tcPr/>
                </a:tc>
                <a:tc>
                  <a:txBody>
                    <a:bodyPr/>
                    <a:lstStyle/>
                    <a:p>
                      <a:endParaRPr lang="en-CA" dirty="0"/>
                    </a:p>
                  </a:txBody>
                  <a:tcPr/>
                </a:tc>
                <a:tc>
                  <a:txBody>
                    <a:bodyPr/>
                    <a:lstStyle/>
                    <a:p>
                      <a:endParaRPr lang="en-CA" dirty="0"/>
                    </a:p>
                  </a:txBody>
                  <a:tcPr/>
                </a:tc>
              </a:tr>
            </a:tbl>
          </a:graphicData>
        </a:graphic>
      </p:graphicFrame>
      <p:sp>
        <p:nvSpPr>
          <p:cNvPr id="214" name="Oval 213"/>
          <p:cNvSpPr/>
          <p:nvPr/>
        </p:nvSpPr>
        <p:spPr bwMode="auto">
          <a:xfrm>
            <a:off x="428692" y="2949275"/>
            <a:ext cx="1966845" cy="1880559"/>
          </a:xfrm>
          <a:prstGeom prst="ellipse">
            <a:avLst/>
          </a:prstGeom>
          <a:solidFill>
            <a:srgbClr val="FFFFCC"/>
          </a:solidFill>
          <a:ln w="12700"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CA" sz="2000" b="0" i="0" u="none" strike="noStrike" cap="none" normalizeH="0" baseline="0" smtClean="0">
              <a:ln>
                <a:noFill/>
              </a:ln>
              <a:solidFill>
                <a:schemeClr val="tx1"/>
              </a:solidFill>
              <a:effectLst/>
              <a:latin typeface="Arial" charset="0"/>
            </a:endParaRPr>
          </a:p>
        </p:txBody>
      </p:sp>
      <p:sp>
        <p:nvSpPr>
          <p:cNvPr id="211" name="Oval 210"/>
          <p:cNvSpPr/>
          <p:nvPr/>
        </p:nvSpPr>
        <p:spPr bwMode="auto">
          <a:xfrm>
            <a:off x="428692" y="5043734"/>
            <a:ext cx="1966846" cy="1363416"/>
          </a:xfrm>
          <a:prstGeom prst="ellipse">
            <a:avLst/>
          </a:prstGeom>
          <a:solidFill>
            <a:srgbClr val="FFFFCC"/>
          </a:solidFill>
          <a:ln w="12700"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CA" sz="2000" b="0" i="0" u="none" strike="noStrike" cap="none" normalizeH="0" baseline="0" smtClean="0">
              <a:ln>
                <a:noFill/>
              </a:ln>
              <a:solidFill>
                <a:schemeClr val="tx1"/>
              </a:solidFill>
              <a:effectLst/>
              <a:latin typeface="Arial" charset="0"/>
            </a:endParaRPr>
          </a:p>
        </p:txBody>
      </p:sp>
      <p:sp>
        <p:nvSpPr>
          <p:cNvPr id="2" name="Title 1"/>
          <p:cNvSpPr>
            <a:spLocks noGrp="1"/>
          </p:cNvSpPr>
          <p:nvPr>
            <p:ph type="title"/>
          </p:nvPr>
        </p:nvSpPr>
        <p:spPr>
          <a:xfrm>
            <a:off x="5214937" y="82550"/>
            <a:ext cx="4038599" cy="703262"/>
          </a:xfrm>
        </p:spPr>
        <p:txBody>
          <a:bodyPr/>
          <a:lstStyle/>
          <a:p>
            <a:pPr algn="l"/>
            <a:r>
              <a:rPr lang="en-CA" dirty="0" smtClean="0"/>
              <a:t>CPM Conversation</a:t>
            </a:r>
            <a:endParaRPr lang="en-CA" dirty="0"/>
          </a:p>
        </p:txBody>
      </p:sp>
      <p:sp>
        <p:nvSpPr>
          <p:cNvPr id="5" name="Rectangle 2"/>
          <p:cNvSpPr>
            <a:spLocks noChangeArrowheads="1"/>
          </p:cNvSpPr>
          <p:nvPr/>
        </p:nvSpPr>
        <p:spPr bwMode="auto">
          <a:xfrm>
            <a:off x="0" y="0"/>
            <a:ext cx="9363075"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CA"/>
          </a:p>
        </p:txBody>
      </p:sp>
      <p:graphicFrame>
        <p:nvGraphicFramePr>
          <p:cNvPr id="6" name="Object 5"/>
          <p:cNvGraphicFramePr>
            <a:graphicFrameLocks noChangeAspect="1"/>
          </p:cNvGraphicFramePr>
          <p:nvPr>
            <p:extLst>
              <p:ext uri="{D42A27DB-BD31-4B8C-83A1-F6EECF244321}">
                <p14:modId xmlns="" xmlns:p14="http://schemas.microsoft.com/office/powerpoint/2010/main" val="2942681459"/>
              </p:ext>
            </p:extLst>
          </p:nvPr>
        </p:nvGraphicFramePr>
        <p:xfrm>
          <a:off x="17508" y="41462"/>
          <a:ext cx="3444829" cy="2022288"/>
        </p:xfrm>
        <a:graphic>
          <a:graphicData uri="http://schemas.openxmlformats.org/presentationml/2006/ole">
            <p:oleObj spid="_x0000_s1026" r:id="rId4" imgW="9461689" imgH="5530988" progId="">
              <p:embed/>
            </p:oleObj>
          </a:graphicData>
        </a:graphic>
      </p:graphicFrame>
      <p:sp>
        <p:nvSpPr>
          <p:cNvPr id="7" name="Flowchart: Multidocument 6"/>
          <p:cNvSpPr/>
          <p:nvPr/>
        </p:nvSpPr>
        <p:spPr bwMode="auto">
          <a:xfrm>
            <a:off x="3567461" y="353816"/>
            <a:ext cx="1676400" cy="838200"/>
          </a:xfrm>
          <a:prstGeom prst="flowChartMultidocument">
            <a:avLst/>
          </a:prstGeom>
          <a:solidFill>
            <a:srgbClr val="FFC0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CA" sz="1600" b="0" i="0" u="none" strike="noStrike" cap="none" normalizeH="0" baseline="0" dirty="0" smtClean="0">
                <a:ln>
                  <a:noFill/>
                </a:ln>
                <a:solidFill>
                  <a:schemeClr val="tx1"/>
                </a:solidFill>
                <a:effectLst/>
                <a:latin typeface="Arial" charset="0"/>
              </a:rPr>
              <a:t>CPM Conversation</a:t>
            </a:r>
          </a:p>
        </p:txBody>
      </p:sp>
      <p:sp>
        <p:nvSpPr>
          <p:cNvPr id="9" name="Flowchart: Alternate Process 8"/>
          <p:cNvSpPr/>
          <p:nvPr/>
        </p:nvSpPr>
        <p:spPr bwMode="auto">
          <a:xfrm>
            <a:off x="7303908" y="1656028"/>
            <a:ext cx="1108636" cy="452868"/>
          </a:xfrm>
          <a:prstGeom prst="flowChartAlternateProcess">
            <a:avLst/>
          </a:prstGeom>
          <a:solidFill>
            <a:srgbClr val="FFC0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noAutofit/>
          </a:bodyPr>
          <a:lstStyle/>
          <a:p>
            <a:pPr marL="0" marR="0" indent="0" algn="ctr" defTabSz="914400" rtl="0" eaLnBrk="0" fontAlgn="base" latinLnBrk="0" hangingPunct="0">
              <a:lnSpc>
                <a:spcPct val="90000"/>
              </a:lnSpc>
              <a:spcBef>
                <a:spcPct val="0"/>
              </a:spcBef>
              <a:spcAft>
                <a:spcPct val="0"/>
              </a:spcAft>
              <a:buClrTx/>
              <a:buSzTx/>
              <a:buFontTx/>
              <a:buNone/>
              <a:tabLst/>
            </a:pPr>
            <a:r>
              <a:rPr lang="en-CA" sz="1200" dirty="0" smtClean="0"/>
              <a:t>CPM Session</a:t>
            </a:r>
          </a:p>
        </p:txBody>
      </p:sp>
      <p:sp>
        <p:nvSpPr>
          <p:cNvPr id="10" name="Flowchart: Alternate Process 9"/>
          <p:cNvSpPr/>
          <p:nvPr/>
        </p:nvSpPr>
        <p:spPr bwMode="auto">
          <a:xfrm>
            <a:off x="3338861" y="1655008"/>
            <a:ext cx="1066800" cy="619602"/>
          </a:xfrm>
          <a:prstGeom prst="flowChartAlternateProcess">
            <a:avLst/>
          </a:prstGeom>
          <a:solidFill>
            <a:srgbClr val="FFC0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CA" sz="1200" b="0" i="0" u="none" strike="noStrike" cap="none" normalizeH="0" baseline="0" dirty="0" smtClean="0">
                <a:ln>
                  <a:noFill/>
                </a:ln>
                <a:solidFill>
                  <a:schemeClr val="tx1"/>
                </a:solidFill>
                <a:effectLst/>
                <a:latin typeface="Arial" charset="0"/>
              </a:rPr>
              <a:t>CPM</a:t>
            </a:r>
          </a:p>
          <a:p>
            <a:pPr marL="0" marR="0" indent="0" algn="ctr" defTabSz="914400" rtl="0" eaLnBrk="0" fontAlgn="base" latinLnBrk="0" hangingPunct="0">
              <a:lnSpc>
                <a:spcPct val="90000"/>
              </a:lnSpc>
              <a:spcBef>
                <a:spcPct val="0"/>
              </a:spcBef>
              <a:spcAft>
                <a:spcPct val="0"/>
              </a:spcAft>
              <a:buClrTx/>
              <a:buSzTx/>
              <a:buFontTx/>
              <a:buNone/>
              <a:tabLst/>
            </a:pPr>
            <a:r>
              <a:rPr kumimoji="0" lang="en-CA" sz="1200" b="0" i="0" u="none" strike="noStrike" cap="none" normalizeH="0" baseline="0" dirty="0" smtClean="0">
                <a:ln>
                  <a:noFill/>
                </a:ln>
                <a:solidFill>
                  <a:schemeClr val="tx1"/>
                </a:solidFill>
                <a:effectLst/>
                <a:latin typeface="Arial" charset="0"/>
              </a:rPr>
              <a:t>Standalone</a:t>
            </a:r>
          </a:p>
          <a:p>
            <a:pPr marL="0" marR="0" indent="0" algn="ctr" defTabSz="914400" rtl="0" eaLnBrk="0" fontAlgn="base" latinLnBrk="0" hangingPunct="0">
              <a:lnSpc>
                <a:spcPct val="90000"/>
              </a:lnSpc>
              <a:spcBef>
                <a:spcPct val="0"/>
              </a:spcBef>
              <a:spcAft>
                <a:spcPct val="0"/>
              </a:spcAft>
              <a:buClrTx/>
              <a:buSzTx/>
              <a:buFontTx/>
              <a:buNone/>
              <a:tabLst/>
            </a:pPr>
            <a:r>
              <a:rPr kumimoji="0" lang="en-CA" sz="1200" b="0" i="0" u="none" strike="noStrike" cap="none" normalizeH="0" baseline="0" dirty="0" smtClean="0">
                <a:ln>
                  <a:noFill/>
                </a:ln>
                <a:solidFill>
                  <a:schemeClr val="tx1"/>
                </a:solidFill>
                <a:effectLst/>
                <a:latin typeface="Arial" charset="0"/>
              </a:rPr>
              <a:t>Message</a:t>
            </a:r>
          </a:p>
        </p:txBody>
      </p:sp>
      <p:sp>
        <p:nvSpPr>
          <p:cNvPr id="11" name="Flowchart: Alternate Process 10"/>
          <p:cNvSpPr/>
          <p:nvPr/>
        </p:nvSpPr>
        <p:spPr bwMode="auto">
          <a:xfrm>
            <a:off x="2812396" y="2469995"/>
            <a:ext cx="914400" cy="3937156"/>
          </a:xfrm>
          <a:prstGeom prst="flowChartAlternateProcess">
            <a:avLst/>
          </a:prstGeom>
          <a:solidFill>
            <a:srgbClr val="FFC0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CA" sz="1200" b="0" i="0" u="none" strike="noStrike" cap="none" normalizeH="0" baseline="0" dirty="0" smtClean="0">
                <a:ln>
                  <a:noFill/>
                </a:ln>
                <a:solidFill>
                  <a:schemeClr val="tx1"/>
                </a:solidFill>
                <a:effectLst/>
                <a:latin typeface="Arial" charset="0"/>
              </a:rPr>
              <a:t>Pager Mode</a:t>
            </a:r>
          </a:p>
        </p:txBody>
      </p:sp>
      <p:sp>
        <p:nvSpPr>
          <p:cNvPr id="12" name="Flowchart: Alternate Process 11"/>
          <p:cNvSpPr/>
          <p:nvPr/>
        </p:nvSpPr>
        <p:spPr bwMode="auto">
          <a:xfrm>
            <a:off x="3941948" y="2469995"/>
            <a:ext cx="891989" cy="3937156"/>
          </a:xfrm>
          <a:prstGeom prst="flowChartAlternateProcess">
            <a:avLst/>
          </a:prstGeom>
          <a:solidFill>
            <a:srgbClr val="FFC0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CA" sz="1200" b="0" i="0" u="none" strike="noStrike" cap="none" normalizeH="0" baseline="0" dirty="0" smtClean="0">
                <a:ln>
                  <a:noFill/>
                </a:ln>
                <a:solidFill>
                  <a:schemeClr val="tx1"/>
                </a:solidFill>
                <a:effectLst/>
                <a:latin typeface="Arial" charset="0"/>
              </a:rPr>
              <a:t>Large </a:t>
            </a:r>
            <a:r>
              <a:rPr kumimoji="0" lang="en-CA" sz="1200" b="0" i="0" u="none" strike="noStrike" cap="none" normalizeH="0" baseline="0" dirty="0" err="1" smtClean="0">
                <a:ln>
                  <a:noFill/>
                </a:ln>
                <a:solidFill>
                  <a:schemeClr val="tx1"/>
                </a:solidFill>
                <a:effectLst/>
                <a:latin typeface="Arial" charset="0"/>
              </a:rPr>
              <a:t>Msg</a:t>
            </a:r>
            <a:endParaRPr lang="en-CA" sz="1200" dirty="0"/>
          </a:p>
          <a:p>
            <a:pPr marL="0" marR="0" indent="0" algn="ctr" defTabSz="914400" rtl="0" eaLnBrk="0" fontAlgn="base" latinLnBrk="0" hangingPunct="0">
              <a:lnSpc>
                <a:spcPct val="90000"/>
              </a:lnSpc>
              <a:spcBef>
                <a:spcPct val="0"/>
              </a:spcBef>
              <a:spcAft>
                <a:spcPct val="0"/>
              </a:spcAft>
              <a:buClrTx/>
              <a:buSzTx/>
              <a:buFontTx/>
              <a:buNone/>
              <a:tabLst/>
            </a:pPr>
            <a:r>
              <a:rPr kumimoji="0" lang="en-CA" sz="1200" b="0" i="0" u="none" strike="noStrike" cap="none" normalizeH="0" baseline="0" dirty="0" smtClean="0">
                <a:ln>
                  <a:noFill/>
                </a:ln>
                <a:solidFill>
                  <a:schemeClr val="tx1"/>
                </a:solidFill>
                <a:effectLst/>
                <a:latin typeface="Arial" charset="0"/>
              </a:rPr>
              <a:t>Mode</a:t>
            </a:r>
          </a:p>
        </p:txBody>
      </p:sp>
      <p:sp>
        <p:nvSpPr>
          <p:cNvPr id="13" name="Flowchart: Document 12"/>
          <p:cNvSpPr/>
          <p:nvPr/>
        </p:nvSpPr>
        <p:spPr bwMode="auto">
          <a:xfrm>
            <a:off x="2928937" y="4353134"/>
            <a:ext cx="662162" cy="530016"/>
          </a:xfrm>
          <a:prstGeom prst="flowChartDocument">
            <a:avLst/>
          </a:prstGeom>
          <a:solidFill>
            <a:schemeClr val="accent2">
              <a:lumMod val="20000"/>
              <a:lumOff val="80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a:r>
              <a:rPr lang="en-CA" sz="1100" dirty="0" smtClean="0"/>
              <a:t>SIP</a:t>
            </a:r>
            <a:endParaRPr kumimoji="0" lang="en-CA" sz="1100" b="0" i="0" u="none" strike="noStrike" cap="none" normalizeH="0" baseline="0" dirty="0" smtClean="0">
              <a:ln>
                <a:noFill/>
              </a:ln>
              <a:solidFill>
                <a:schemeClr val="tx1"/>
              </a:solidFill>
              <a:effectLst/>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kumimoji="0" lang="en-CA" sz="1100" b="0" i="0" u="none" strike="noStrike" cap="none" normalizeH="0" baseline="0" dirty="0" smtClean="0">
                <a:ln>
                  <a:noFill/>
                </a:ln>
                <a:solidFill>
                  <a:schemeClr val="tx1"/>
                </a:solidFill>
                <a:effectLst/>
                <a:latin typeface="Arial" charset="0"/>
              </a:rPr>
              <a:t>Message</a:t>
            </a:r>
          </a:p>
        </p:txBody>
      </p:sp>
      <p:sp>
        <p:nvSpPr>
          <p:cNvPr id="14" name="Flowchart: Alternate Process 13"/>
          <p:cNvSpPr/>
          <p:nvPr/>
        </p:nvSpPr>
        <p:spPr bwMode="auto">
          <a:xfrm>
            <a:off x="4067455" y="4370452"/>
            <a:ext cx="678796" cy="470125"/>
          </a:xfrm>
          <a:prstGeom prst="flowChartAlternateProcess">
            <a:avLst/>
          </a:prstGeom>
          <a:solidFill>
            <a:schemeClr val="accent2">
              <a:lumMod val="20000"/>
              <a:lumOff val="80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CA" sz="1000" dirty="0" smtClean="0"/>
              <a:t>SIP</a:t>
            </a:r>
          </a:p>
          <a:p>
            <a:pPr marL="0" marR="0" indent="0" algn="ctr" defTabSz="914400" rtl="0" eaLnBrk="0" fontAlgn="base" latinLnBrk="0" hangingPunct="0">
              <a:lnSpc>
                <a:spcPct val="90000"/>
              </a:lnSpc>
              <a:spcBef>
                <a:spcPct val="0"/>
              </a:spcBef>
              <a:spcAft>
                <a:spcPct val="0"/>
              </a:spcAft>
              <a:buClrTx/>
              <a:buSzTx/>
              <a:buFontTx/>
              <a:buNone/>
              <a:tabLst/>
            </a:pPr>
            <a:r>
              <a:rPr kumimoji="0" lang="en-CA" sz="1000" b="0" i="0" u="none" strike="noStrike" cap="none" normalizeH="0" baseline="0" dirty="0" smtClean="0">
                <a:ln>
                  <a:noFill/>
                </a:ln>
                <a:solidFill>
                  <a:schemeClr val="tx1"/>
                </a:solidFill>
                <a:effectLst/>
              </a:rPr>
              <a:t>Session</a:t>
            </a:r>
          </a:p>
        </p:txBody>
      </p:sp>
      <p:sp>
        <p:nvSpPr>
          <p:cNvPr id="15" name="Flowchart: Alternate Process 14"/>
          <p:cNvSpPr/>
          <p:nvPr/>
        </p:nvSpPr>
        <p:spPr bwMode="auto">
          <a:xfrm>
            <a:off x="4986337" y="2469995"/>
            <a:ext cx="842615" cy="3937156"/>
          </a:xfrm>
          <a:prstGeom prst="flowChartAlternateProcess">
            <a:avLst/>
          </a:prstGeom>
          <a:solidFill>
            <a:srgbClr val="FFC0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CA" sz="1200" b="0" i="0" u="none" strike="noStrike" cap="none" normalizeH="0" baseline="0" dirty="0" err="1" smtClean="0">
                <a:ln>
                  <a:noFill/>
                </a:ln>
                <a:solidFill>
                  <a:schemeClr val="tx1"/>
                </a:solidFill>
                <a:effectLst/>
                <a:latin typeface="Arial" charset="0"/>
              </a:rPr>
              <a:t>FToMSRP</a:t>
            </a:r>
            <a:endParaRPr kumimoji="0" lang="en-CA" sz="1200" b="0" i="0" u="none" strike="noStrike" cap="none" normalizeH="0" baseline="0" dirty="0" smtClean="0">
              <a:ln>
                <a:noFill/>
              </a:ln>
              <a:solidFill>
                <a:schemeClr val="tx1"/>
              </a:solidFill>
              <a:effectLst/>
              <a:latin typeface="Arial" charset="0"/>
            </a:endParaRPr>
          </a:p>
        </p:txBody>
      </p:sp>
      <p:sp>
        <p:nvSpPr>
          <p:cNvPr id="16" name="Flowchart: Alternate Process 15"/>
          <p:cNvSpPr/>
          <p:nvPr/>
        </p:nvSpPr>
        <p:spPr bwMode="auto">
          <a:xfrm>
            <a:off x="338137" y="3988323"/>
            <a:ext cx="914400" cy="469916"/>
          </a:xfrm>
          <a:prstGeom prst="flowChartAlternateProcess">
            <a:avLst/>
          </a:prstGeom>
          <a:solidFill>
            <a:srgbClr val="FFC0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CA" sz="1200" b="0" i="0" u="none" strike="noStrike" cap="none" normalizeH="0" baseline="0" dirty="0" smtClean="0">
                <a:ln>
                  <a:noFill/>
                </a:ln>
                <a:solidFill>
                  <a:schemeClr val="tx1"/>
                </a:solidFill>
                <a:effectLst/>
                <a:latin typeface="Arial" charset="0"/>
              </a:rPr>
              <a:t>Ad-Hoc Group</a:t>
            </a:r>
          </a:p>
        </p:txBody>
      </p:sp>
      <p:sp>
        <p:nvSpPr>
          <p:cNvPr id="17" name="Flowchart: Alternate Process 16"/>
          <p:cNvSpPr/>
          <p:nvPr/>
        </p:nvSpPr>
        <p:spPr bwMode="auto">
          <a:xfrm>
            <a:off x="177795" y="5570943"/>
            <a:ext cx="1074742" cy="469916"/>
          </a:xfrm>
          <a:prstGeom prst="flowChartAlternateProcess">
            <a:avLst/>
          </a:prstGeom>
          <a:solidFill>
            <a:srgbClr val="FFC0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CA" sz="1200" b="0" i="0" u="none" strike="noStrike" cap="none" normalizeH="0" baseline="0" dirty="0" smtClean="0">
                <a:ln>
                  <a:noFill/>
                </a:ln>
                <a:solidFill>
                  <a:schemeClr val="tx1"/>
                </a:solidFill>
                <a:effectLst/>
                <a:latin typeface="Arial" charset="0"/>
              </a:rPr>
              <a:t>Pre-Defined Group</a:t>
            </a:r>
          </a:p>
        </p:txBody>
      </p:sp>
      <p:sp>
        <p:nvSpPr>
          <p:cNvPr id="18" name="Flowchart: Alternate Process 17"/>
          <p:cNvSpPr/>
          <p:nvPr/>
        </p:nvSpPr>
        <p:spPr bwMode="auto">
          <a:xfrm>
            <a:off x="1604825" y="2901950"/>
            <a:ext cx="923179" cy="469916"/>
          </a:xfrm>
          <a:prstGeom prst="flowChartAlternateProcess">
            <a:avLst/>
          </a:prstGeom>
          <a:solidFill>
            <a:srgbClr val="FFC0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CA" sz="1200" b="0" i="0" u="none" strike="noStrike" cap="none" normalizeH="0" baseline="0" dirty="0" smtClean="0">
                <a:ln>
                  <a:noFill/>
                </a:ln>
                <a:solidFill>
                  <a:schemeClr val="tx1"/>
                </a:solidFill>
                <a:effectLst/>
                <a:latin typeface="Arial" charset="0"/>
              </a:rPr>
              <a:t>Single Recipient</a:t>
            </a:r>
          </a:p>
        </p:txBody>
      </p:sp>
      <p:sp>
        <p:nvSpPr>
          <p:cNvPr id="19" name="TextBox 18"/>
          <p:cNvSpPr txBox="1"/>
          <p:nvPr/>
        </p:nvSpPr>
        <p:spPr>
          <a:xfrm>
            <a:off x="6915904" y="1035050"/>
            <a:ext cx="2193934" cy="313932"/>
          </a:xfrm>
          <a:prstGeom prst="rect">
            <a:avLst/>
          </a:prstGeom>
          <a:noFill/>
        </p:spPr>
        <p:txBody>
          <a:bodyPr wrap="none" rtlCol="0">
            <a:spAutoFit/>
          </a:bodyPr>
          <a:lstStyle/>
          <a:p>
            <a:r>
              <a:rPr lang="en-CA" sz="1600" i="1" dirty="0" smtClean="0"/>
              <a:t>Sender’s point of view</a:t>
            </a:r>
            <a:endParaRPr lang="en-CA" sz="1600" i="1" dirty="0"/>
          </a:p>
        </p:txBody>
      </p:sp>
      <p:sp>
        <p:nvSpPr>
          <p:cNvPr id="20" name="Flowchart: Alternate Process 19"/>
          <p:cNvSpPr/>
          <p:nvPr/>
        </p:nvSpPr>
        <p:spPr bwMode="auto">
          <a:xfrm>
            <a:off x="1613605" y="3693265"/>
            <a:ext cx="914400" cy="286036"/>
          </a:xfrm>
          <a:prstGeom prst="flowChartAlternateProcess">
            <a:avLst/>
          </a:prstGeom>
          <a:solidFill>
            <a:srgbClr val="FFC0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CA" sz="1200" b="0" i="0" u="none" strike="noStrike" cap="none" normalizeH="0" baseline="0" dirty="0" smtClean="0">
                <a:ln>
                  <a:noFill/>
                </a:ln>
                <a:solidFill>
                  <a:schemeClr val="tx1"/>
                </a:solidFill>
                <a:effectLst/>
                <a:latin typeface="Arial" charset="0"/>
              </a:rPr>
              <a:t>Open</a:t>
            </a:r>
          </a:p>
        </p:txBody>
      </p:sp>
      <p:sp>
        <p:nvSpPr>
          <p:cNvPr id="21" name="Flowchart: Alternate Process 20"/>
          <p:cNvSpPr/>
          <p:nvPr/>
        </p:nvSpPr>
        <p:spPr bwMode="auto">
          <a:xfrm>
            <a:off x="1613605" y="4387804"/>
            <a:ext cx="914400" cy="286036"/>
          </a:xfrm>
          <a:prstGeom prst="flowChartAlternateProcess">
            <a:avLst/>
          </a:prstGeom>
          <a:solidFill>
            <a:srgbClr val="FFC0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CA" sz="1200" b="0" i="0" u="none" strike="noStrike" cap="none" normalizeH="0" baseline="0" dirty="0" smtClean="0">
                <a:ln>
                  <a:noFill/>
                </a:ln>
                <a:solidFill>
                  <a:schemeClr val="tx1"/>
                </a:solidFill>
                <a:effectLst/>
                <a:latin typeface="Arial" charset="0"/>
              </a:rPr>
              <a:t>Closed</a:t>
            </a:r>
          </a:p>
        </p:txBody>
      </p:sp>
      <p:sp>
        <p:nvSpPr>
          <p:cNvPr id="22" name="Flowchart: Alternate Process 21"/>
          <p:cNvSpPr/>
          <p:nvPr/>
        </p:nvSpPr>
        <p:spPr bwMode="auto">
          <a:xfrm>
            <a:off x="1412879" y="5817889"/>
            <a:ext cx="1106347" cy="469916"/>
          </a:xfrm>
          <a:prstGeom prst="flowChartAlternateProcess">
            <a:avLst/>
          </a:prstGeom>
          <a:solidFill>
            <a:srgbClr val="FFC0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CA" sz="1200" b="0" i="0" u="none" strike="noStrike" cap="none" normalizeH="0" baseline="0" dirty="0" smtClean="0">
                <a:ln>
                  <a:noFill/>
                </a:ln>
                <a:solidFill>
                  <a:schemeClr val="tx1"/>
                </a:solidFill>
                <a:effectLst/>
                <a:latin typeface="Arial" charset="0"/>
              </a:rPr>
              <a:t>Pre-determined</a:t>
            </a:r>
          </a:p>
        </p:txBody>
      </p:sp>
      <p:sp>
        <p:nvSpPr>
          <p:cNvPr id="23" name="Flowchart: Alternate Process 22"/>
          <p:cNvSpPr/>
          <p:nvPr/>
        </p:nvSpPr>
        <p:spPr bwMode="auto">
          <a:xfrm>
            <a:off x="1604826" y="5111129"/>
            <a:ext cx="914400" cy="286036"/>
          </a:xfrm>
          <a:prstGeom prst="flowChartAlternateProcess">
            <a:avLst/>
          </a:prstGeom>
          <a:solidFill>
            <a:srgbClr val="FFC0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CA" sz="1200" b="0" i="0" u="none" strike="noStrike" cap="none" normalizeH="0" baseline="0" dirty="0" smtClean="0">
                <a:ln>
                  <a:noFill/>
                </a:ln>
                <a:solidFill>
                  <a:schemeClr val="tx1"/>
                </a:solidFill>
                <a:effectLst/>
                <a:latin typeface="Arial" charset="0"/>
              </a:rPr>
              <a:t>Join-in</a:t>
            </a:r>
          </a:p>
        </p:txBody>
      </p:sp>
      <p:cxnSp>
        <p:nvCxnSpPr>
          <p:cNvPr id="26" name="Straight Connector 25"/>
          <p:cNvCxnSpPr>
            <a:stCxn id="17" idx="3"/>
            <a:endCxn id="23" idx="1"/>
          </p:cNvCxnSpPr>
          <p:nvPr/>
        </p:nvCxnSpPr>
        <p:spPr bwMode="auto">
          <a:xfrm flipV="1">
            <a:off x="1252537" y="5254147"/>
            <a:ext cx="352289" cy="551754"/>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29" name="Straight Connector 28"/>
          <p:cNvCxnSpPr>
            <a:stCxn id="17" idx="3"/>
            <a:endCxn id="22" idx="1"/>
          </p:cNvCxnSpPr>
          <p:nvPr/>
        </p:nvCxnSpPr>
        <p:spPr bwMode="auto">
          <a:xfrm>
            <a:off x="1252537" y="5805901"/>
            <a:ext cx="160342" cy="246946"/>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31" name="Straight Connector 30"/>
          <p:cNvCxnSpPr>
            <a:stCxn id="16" idx="3"/>
            <a:endCxn id="20" idx="1"/>
          </p:cNvCxnSpPr>
          <p:nvPr/>
        </p:nvCxnSpPr>
        <p:spPr bwMode="auto">
          <a:xfrm flipV="1">
            <a:off x="1252537" y="3836283"/>
            <a:ext cx="361068" cy="386998"/>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33" name="Straight Connector 32"/>
          <p:cNvCxnSpPr>
            <a:stCxn id="16" idx="3"/>
            <a:endCxn id="21" idx="1"/>
          </p:cNvCxnSpPr>
          <p:nvPr/>
        </p:nvCxnSpPr>
        <p:spPr bwMode="auto">
          <a:xfrm>
            <a:off x="1252537" y="4223281"/>
            <a:ext cx="361068" cy="307541"/>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34" name="Flowchart: Alternate Process 33"/>
          <p:cNvSpPr/>
          <p:nvPr/>
        </p:nvSpPr>
        <p:spPr bwMode="auto">
          <a:xfrm>
            <a:off x="6967537" y="2450528"/>
            <a:ext cx="772101" cy="1029784"/>
          </a:xfrm>
          <a:prstGeom prst="flowChartAlternateProcess">
            <a:avLst/>
          </a:prstGeom>
          <a:solidFill>
            <a:srgbClr val="FFC0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CA" sz="1200" b="0" i="0" u="none" strike="noStrike" cap="none" normalizeH="0" baseline="0" dirty="0" smtClean="0">
                <a:ln>
                  <a:noFill/>
                </a:ln>
                <a:solidFill>
                  <a:schemeClr val="tx1"/>
                </a:solidFill>
                <a:effectLst/>
                <a:latin typeface="Arial" charset="0"/>
              </a:rPr>
              <a:t>1-1 Chat</a:t>
            </a:r>
          </a:p>
        </p:txBody>
      </p:sp>
      <p:sp>
        <p:nvSpPr>
          <p:cNvPr id="35" name="Flowchart: Alternate Process 34"/>
          <p:cNvSpPr/>
          <p:nvPr/>
        </p:nvSpPr>
        <p:spPr bwMode="auto">
          <a:xfrm>
            <a:off x="7958137" y="3371866"/>
            <a:ext cx="914400" cy="2915939"/>
          </a:xfrm>
          <a:prstGeom prst="flowChartAlternateProcess">
            <a:avLst/>
          </a:prstGeom>
          <a:solidFill>
            <a:srgbClr val="FFC0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CA" sz="1200" b="0" i="0" u="none" strike="noStrike" cap="none" normalizeH="0" baseline="0" dirty="0" smtClean="0">
                <a:ln>
                  <a:noFill/>
                </a:ln>
                <a:solidFill>
                  <a:schemeClr val="tx1"/>
                </a:solidFill>
                <a:effectLst/>
                <a:latin typeface="Arial" charset="0"/>
              </a:rPr>
              <a:t>Group Chat</a:t>
            </a:r>
          </a:p>
        </p:txBody>
      </p:sp>
      <p:sp>
        <p:nvSpPr>
          <p:cNvPr id="37" name="Flowchart: Document 36"/>
          <p:cNvSpPr/>
          <p:nvPr/>
        </p:nvSpPr>
        <p:spPr bwMode="auto">
          <a:xfrm>
            <a:off x="2928937" y="4989704"/>
            <a:ext cx="662162" cy="530016"/>
          </a:xfrm>
          <a:prstGeom prst="flowChartDocument">
            <a:avLst/>
          </a:prstGeom>
          <a:solidFill>
            <a:schemeClr val="accent2">
              <a:lumMod val="20000"/>
              <a:lumOff val="80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CA" sz="1100" b="0" i="0" u="none" strike="noStrike" cap="none" normalizeH="0" baseline="0" dirty="0" smtClean="0">
                <a:ln>
                  <a:noFill/>
                </a:ln>
                <a:solidFill>
                  <a:schemeClr val="tx1"/>
                </a:solidFill>
                <a:effectLst/>
                <a:latin typeface="Arial" charset="0"/>
              </a:rPr>
              <a:t>SIP</a:t>
            </a:r>
          </a:p>
          <a:p>
            <a:pPr marL="0" marR="0" indent="0" algn="ctr" defTabSz="914400" rtl="0" eaLnBrk="0" fontAlgn="base" latinLnBrk="0" hangingPunct="0">
              <a:lnSpc>
                <a:spcPct val="90000"/>
              </a:lnSpc>
              <a:spcBef>
                <a:spcPct val="0"/>
              </a:spcBef>
              <a:spcAft>
                <a:spcPct val="0"/>
              </a:spcAft>
              <a:buClrTx/>
              <a:buSzTx/>
              <a:buFontTx/>
              <a:buNone/>
              <a:tabLst/>
            </a:pPr>
            <a:r>
              <a:rPr kumimoji="0" lang="en-CA" sz="1100" b="0" i="0" u="none" strike="noStrike" cap="none" normalizeH="0" baseline="0" dirty="0" smtClean="0">
                <a:ln>
                  <a:noFill/>
                </a:ln>
                <a:solidFill>
                  <a:schemeClr val="tx1"/>
                </a:solidFill>
                <a:effectLst/>
                <a:latin typeface="Arial" charset="0"/>
              </a:rPr>
              <a:t>Message</a:t>
            </a:r>
          </a:p>
        </p:txBody>
      </p:sp>
      <p:sp>
        <p:nvSpPr>
          <p:cNvPr id="38" name="Flowchart: Document 37"/>
          <p:cNvSpPr/>
          <p:nvPr/>
        </p:nvSpPr>
        <p:spPr bwMode="auto">
          <a:xfrm>
            <a:off x="2930898" y="5757789"/>
            <a:ext cx="662162" cy="530016"/>
          </a:xfrm>
          <a:prstGeom prst="flowChartDocument">
            <a:avLst/>
          </a:prstGeom>
          <a:solidFill>
            <a:schemeClr val="accent2">
              <a:lumMod val="20000"/>
              <a:lumOff val="80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CA" sz="1100" b="0" i="0" u="none" strike="noStrike" cap="none" normalizeH="0" baseline="0" dirty="0" smtClean="0">
                <a:ln>
                  <a:noFill/>
                </a:ln>
                <a:solidFill>
                  <a:schemeClr val="tx1"/>
                </a:solidFill>
                <a:effectLst/>
                <a:latin typeface="Arial" charset="0"/>
              </a:rPr>
              <a:t>SIP</a:t>
            </a:r>
          </a:p>
          <a:p>
            <a:pPr marL="0" marR="0" indent="0" algn="ctr" defTabSz="914400" rtl="0" eaLnBrk="0" fontAlgn="base" latinLnBrk="0" hangingPunct="0">
              <a:lnSpc>
                <a:spcPct val="90000"/>
              </a:lnSpc>
              <a:spcBef>
                <a:spcPct val="0"/>
              </a:spcBef>
              <a:spcAft>
                <a:spcPct val="0"/>
              </a:spcAft>
              <a:buClrTx/>
              <a:buSzTx/>
              <a:buFontTx/>
              <a:buNone/>
              <a:tabLst/>
            </a:pPr>
            <a:r>
              <a:rPr kumimoji="0" lang="en-CA" sz="1100" b="0" i="0" u="none" strike="noStrike" cap="none" normalizeH="0" baseline="0" dirty="0" smtClean="0">
                <a:ln>
                  <a:noFill/>
                </a:ln>
                <a:solidFill>
                  <a:schemeClr val="tx1"/>
                </a:solidFill>
                <a:effectLst/>
                <a:latin typeface="Arial" charset="0"/>
              </a:rPr>
              <a:t>Message</a:t>
            </a:r>
          </a:p>
        </p:txBody>
      </p:sp>
      <p:sp>
        <p:nvSpPr>
          <p:cNvPr id="40" name="Flowchart: Alternate Process 39"/>
          <p:cNvSpPr/>
          <p:nvPr/>
        </p:nvSpPr>
        <p:spPr bwMode="auto">
          <a:xfrm>
            <a:off x="4067455" y="5030950"/>
            <a:ext cx="678796" cy="470125"/>
          </a:xfrm>
          <a:prstGeom prst="flowChartAlternateProcess">
            <a:avLst/>
          </a:prstGeom>
          <a:solidFill>
            <a:schemeClr val="accent2">
              <a:lumMod val="20000"/>
              <a:lumOff val="80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CA" sz="1000" dirty="0" smtClean="0"/>
              <a:t>SIP</a:t>
            </a:r>
          </a:p>
          <a:p>
            <a:pPr marL="0" marR="0" indent="0" algn="ctr" defTabSz="914400" rtl="0" eaLnBrk="0" fontAlgn="base" latinLnBrk="0" hangingPunct="0">
              <a:lnSpc>
                <a:spcPct val="90000"/>
              </a:lnSpc>
              <a:spcBef>
                <a:spcPct val="0"/>
              </a:spcBef>
              <a:spcAft>
                <a:spcPct val="0"/>
              </a:spcAft>
              <a:buClrTx/>
              <a:buSzTx/>
              <a:buFontTx/>
              <a:buNone/>
              <a:tabLst/>
            </a:pPr>
            <a:r>
              <a:rPr kumimoji="0" lang="en-CA" sz="1000" b="0" i="0" u="none" strike="noStrike" cap="none" normalizeH="0" baseline="0" dirty="0" smtClean="0">
                <a:ln>
                  <a:noFill/>
                </a:ln>
                <a:solidFill>
                  <a:schemeClr val="tx1"/>
                </a:solidFill>
                <a:effectLst/>
              </a:rPr>
              <a:t>Session</a:t>
            </a:r>
          </a:p>
        </p:txBody>
      </p:sp>
      <p:sp>
        <p:nvSpPr>
          <p:cNvPr id="41" name="Flowchart: Alternate Process 40"/>
          <p:cNvSpPr/>
          <p:nvPr/>
        </p:nvSpPr>
        <p:spPr bwMode="auto">
          <a:xfrm>
            <a:off x="4044482" y="5780305"/>
            <a:ext cx="678796" cy="470125"/>
          </a:xfrm>
          <a:prstGeom prst="flowChartAlternateProcess">
            <a:avLst/>
          </a:prstGeom>
          <a:solidFill>
            <a:schemeClr val="accent2">
              <a:lumMod val="20000"/>
              <a:lumOff val="80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CA" sz="1000" dirty="0" smtClean="0"/>
              <a:t>SIP</a:t>
            </a:r>
          </a:p>
          <a:p>
            <a:pPr marL="0" marR="0" indent="0" algn="ctr" defTabSz="914400" rtl="0" eaLnBrk="0" fontAlgn="base" latinLnBrk="0" hangingPunct="0">
              <a:lnSpc>
                <a:spcPct val="90000"/>
              </a:lnSpc>
              <a:spcBef>
                <a:spcPct val="0"/>
              </a:spcBef>
              <a:spcAft>
                <a:spcPct val="0"/>
              </a:spcAft>
              <a:buClrTx/>
              <a:buSzTx/>
              <a:buFontTx/>
              <a:buNone/>
              <a:tabLst/>
            </a:pPr>
            <a:r>
              <a:rPr kumimoji="0" lang="en-CA" sz="1000" b="0" i="0" u="none" strike="noStrike" cap="none" normalizeH="0" baseline="0" dirty="0" smtClean="0">
                <a:ln>
                  <a:noFill/>
                </a:ln>
                <a:solidFill>
                  <a:schemeClr val="tx1"/>
                </a:solidFill>
                <a:effectLst/>
              </a:rPr>
              <a:t>Session</a:t>
            </a:r>
          </a:p>
        </p:txBody>
      </p:sp>
      <p:cxnSp>
        <p:nvCxnSpPr>
          <p:cNvPr id="43" name="Straight Connector 42"/>
          <p:cNvCxnSpPr>
            <a:stCxn id="7" idx="2"/>
            <a:endCxn id="10" idx="0"/>
          </p:cNvCxnSpPr>
          <p:nvPr/>
        </p:nvCxnSpPr>
        <p:spPr bwMode="auto">
          <a:xfrm flipH="1">
            <a:off x="3872261" y="1160273"/>
            <a:ext cx="416828" cy="494735"/>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45" name="Straight Connector 44"/>
          <p:cNvCxnSpPr>
            <a:stCxn id="7" idx="2"/>
            <a:endCxn id="9" idx="0"/>
          </p:cNvCxnSpPr>
          <p:nvPr/>
        </p:nvCxnSpPr>
        <p:spPr bwMode="auto">
          <a:xfrm>
            <a:off x="4289089" y="1160273"/>
            <a:ext cx="3569137" cy="495755"/>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47" name="Straight Connector 46"/>
          <p:cNvCxnSpPr>
            <a:stCxn id="10" idx="2"/>
            <a:endCxn id="11" idx="0"/>
          </p:cNvCxnSpPr>
          <p:nvPr/>
        </p:nvCxnSpPr>
        <p:spPr bwMode="auto">
          <a:xfrm flipH="1">
            <a:off x="3269596" y="2274610"/>
            <a:ext cx="602665" cy="195385"/>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50" name="Straight Connector 49"/>
          <p:cNvCxnSpPr>
            <a:stCxn id="10" idx="2"/>
            <a:endCxn id="12" idx="0"/>
          </p:cNvCxnSpPr>
          <p:nvPr/>
        </p:nvCxnSpPr>
        <p:spPr bwMode="auto">
          <a:xfrm>
            <a:off x="3872261" y="2274610"/>
            <a:ext cx="515682" cy="195385"/>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52" name="Straight Connector 51"/>
          <p:cNvCxnSpPr>
            <a:stCxn id="9" idx="2"/>
            <a:endCxn id="34" idx="0"/>
          </p:cNvCxnSpPr>
          <p:nvPr/>
        </p:nvCxnSpPr>
        <p:spPr bwMode="auto">
          <a:xfrm flipH="1">
            <a:off x="7353588" y="2108896"/>
            <a:ext cx="504638" cy="341632"/>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54" name="Straight Connector 53"/>
          <p:cNvCxnSpPr>
            <a:stCxn id="9" idx="2"/>
            <a:endCxn id="35" idx="0"/>
          </p:cNvCxnSpPr>
          <p:nvPr/>
        </p:nvCxnSpPr>
        <p:spPr bwMode="auto">
          <a:xfrm>
            <a:off x="7858226" y="2108896"/>
            <a:ext cx="557111" cy="126297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56" name="Straight Connector 55"/>
          <p:cNvCxnSpPr>
            <a:stCxn id="7" idx="2"/>
            <a:endCxn id="177" idx="0"/>
          </p:cNvCxnSpPr>
          <p:nvPr/>
        </p:nvCxnSpPr>
        <p:spPr bwMode="auto">
          <a:xfrm>
            <a:off x="4289089" y="1160273"/>
            <a:ext cx="1537681" cy="495755"/>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75" name="Flowchart: Document 74"/>
          <p:cNvSpPr/>
          <p:nvPr/>
        </p:nvSpPr>
        <p:spPr bwMode="auto">
          <a:xfrm>
            <a:off x="2923894" y="2949276"/>
            <a:ext cx="662162" cy="530016"/>
          </a:xfrm>
          <a:prstGeom prst="flowChartDocument">
            <a:avLst/>
          </a:prstGeom>
          <a:solidFill>
            <a:schemeClr val="accent2">
              <a:lumMod val="20000"/>
              <a:lumOff val="80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CA" sz="1100" b="0" i="0" u="none" strike="noStrike" cap="none" normalizeH="0" baseline="0" dirty="0" smtClean="0">
                <a:ln>
                  <a:noFill/>
                </a:ln>
                <a:solidFill>
                  <a:schemeClr val="tx1"/>
                </a:solidFill>
                <a:effectLst/>
                <a:latin typeface="Arial" charset="0"/>
              </a:rPr>
              <a:t>SIP</a:t>
            </a:r>
          </a:p>
          <a:p>
            <a:pPr marL="0" marR="0" indent="0" algn="ctr" defTabSz="914400" rtl="0" eaLnBrk="0" fontAlgn="base" latinLnBrk="0" hangingPunct="0">
              <a:lnSpc>
                <a:spcPct val="90000"/>
              </a:lnSpc>
              <a:spcBef>
                <a:spcPct val="0"/>
              </a:spcBef>
              <a:spcAft>
                <a:spcPct val="0"/>
              </a:spcAft>
              <a:buClrTx/>
              <a:buSzTx/>
              <a:buFontTx/>
              <a:buNone/>
              <a:tabLst/>
            </a:pPr>
            <a:r>
              <a:rPr kumimoji="0" lang="en-CA" sz="1100" b="0" i="0" u="none" strike="noStrike" cap="none" normalizeH="0" baseline="0" dirty="0" smtClean="0">
                <a:ln>
                  <a:noFill/>
                </a:ln>
                <a:solidFill>
                  <a:schemeClr val="tx1"/>
                </a:solidFill>
                <a:effectLst/>
                <a:latin typeface="Arial" charset="0"/>
              </a:rPr>
              <a:t>Message</a:t>
            </a:r>
          </a:p>
        </p:txBody>
      </p:sp>
      <p:sp>
        <p:nvSpPr>
          <p:cNvPr id="83" name="Flowchart: Alternate Process 82"/>
          <p:cNvSpPr/>
          <p:nvPr/>
        </p:nvSpPr>
        <p:spPr bwMode="auto">
          <a:xfrm>
            <a:off x="4067455" y="2949276"/>
            <a:ext cx="678796" cy="470125"/>
          </a:xfrm>
          <a:prstGeom prst="flowChartAlternateProcess">
            <a:avLst/>
          </a:prstGeom>
          <a:solidFill>
            <a:schemeClr val="accent2">
              <a:lumMod val="20000"/>
              <a:lumOff val="80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CA" sz="1000" dirty="0" smtClean="0"/>
              <a:t>SIP</a:t>
            </a:r>
          </a:p>
          <a:p>
            <a:pPr marL="0" marR="0" indent="0" algn="ctr" defTabSz="914400" rtl="0" eaLnBrk="0" fontAlgn="base" latinLnBrk="0" hangingPunct="0">
              <a:lnSpc>
                <a:spcPct val="90000"/>
              </a:lnSpc>
              <a:spcBef>
                <a:spcPct val="0"/>
              </a:spcBef>
              <a:spcAft>
                <a:spcPct val="0"/>
              </a:spcAft>
              <a:buClrTx/>
              <a:buSzTx/>
              <a:buFontTx/>
              <a:buNone/>
              <a:tabLst/>
            </a:pPr>
            <a:r>
              <a:rPr kumimoji="0" lang="en-CA" sz="1000" b="0" i="0" u="none" strike="noStrike" cap="none" normalizeH="0" baseline="0" dirty="0" smtClean="0">
                <a:ln>
                  <a:noFill/>
                </a:ln>
                <a:solidFill>
                  <a:schemeClr val="tx1"/>
                </a:solidFill>
                <a:effectLst/>
              </a:rPr>
              <a:t>Session</a:t>
            </a:r>
          </a:p>
        </p:txBody>
      </p:sp>
      <p:sp>
        <p:nvSpPr>
          <p:cNvPr id="90" name="Flowchart: Alternate Process 89"/>
          <p:cNvSpPr/>
          <p:nvPr/>
        </p:nvSpPr>
        <p:spPr bwMode="auto">
          <a:xfrm>
            <a:off x="7077549" y="2901741"/>
            <a:ext cx="575788" cy="470125"/>
          </a:xfrm>
          <a:prstGeom prst="flowChartAlternateProcess">
            <a:avLst/>
          </a:prstGeom>
          <a:solidFill>
            <a:srgbClr val="92D05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CA" sz="1000" dirty="0" smtClean="0"/>
              <a:t>CPM</a:t>
            </a:r>
          </a:p>
          <a:p>
            <a:pPr marL="0" marR="0" indent="0" algn="ctr" defTabSz="914400" rtl="0" eaLnBrk="0" fontAlgn="base" latinLnBrk="0" hangingPunct="0">
              <a:lnSpc>
                <a:spcPct val="90000"/>
              </a:lnSpc>
              <a:spcBef>
                <a:spcPct val="0"/>
              </a:spcBef>
              <a:spcAft>
                <a:spcPct val="0"/>
              </a:spcAft>
              <a:buClrTx/>
              <a:buSzTx/>
              <a:buFontTx/>
              <a:buNone/>
              <a:tabLst/>
            </a:pPr>
            <a:r>
              <a:rPr kumimoji="0" lang="en-CA" sz="1000" b="0" i="0" u="none" strike="noStrike" cap="none" normalizeH="0" baseline="0" dirty="0" smtClean="0">
                <a:ln>
                  <a:noFill/>
                </a:ln>
                <a:solidFill>
                  <a:schemeClr val="tx1"/>
                </a:solidFill>
                <a:effectLst/>
              </a:rPr>
              <a:t>Session</a:t>
            </a:r>
          </a:p>
        </p:txBody>
      </p:sp>
      <p:sp>
        <p:nvSpPr>
          <p:cNvPr id="93" name="Flowchart: Alternate Process 92"/>
          <p:cNvSpPr/>
          <p:nvPr/>
        </p:nvSpPr>
        <p:spPr bwMode="auto">
          <a:xfrm>
            <a:off x="5066951" y="2921391"/>
            <a:ext cx="685800" cy="450475"/>
          </a:xfrm>
          <a:prstGeom prst="flowChartAlternateProcess">
            <a:avLst/>
          </a:prstGeom>
          <a:solidFill>
            <a:srgbClr val="92D05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CA" sz="1000" dirty="0" smtClean="0"/>
              <a:t>CPM</a:t>
            </a:r>
          </a:p>
          <a:p>
            <a:pPr marL="0" marR="0" indent="0" algn="ctr" defTabSz="914400" rtl="0" eaLnBrk="0" fontAlgn="base" latinLnBrk="0" hangingPunct="0">
              <a:lnSpc>
                <a:spcPct val="90000"/>
              </a:lnSpc>
              <a:spcBef>
                <a:spcPct val="0"/>
              </a:spcBef>
              <a:spcAft>
                <a:spcPct val="0"/>
              </a:spcAft>
              <a:buClrTx/>
              <a:buSzTx/>
              <a:buFontTx/>
              <a:buNone/>
              <a:tabLst/>
            </a:pPr>
            <a:r>
              <a:rPr kumimoji="0" lang="en-CA" sz="1000" b="0" i="0" u="none" strike="noStrike" cap="none" normalizeH="0" baseline="0" dirty="0" smtClean="0">
                <a:ln>
                  <a:noFill/>
                </a:ln>
                <a:solidFill>
                  <a:schemeClr val="tx1"/>
                </a:solidFill>
                <a:effectLst/>
              </a:rPr>
              <a:t>Session</a:t>
            </a:r>
          </a:p>
        </p:txBody>
      </p:sp>
      <p:sp>
        <p:nvSpPr>
          <p:cNvPr id="131" name="Flowchart: Alternate Process 130"/>
          <p:cNvSpPr/>
          <p:nvPr/>
        </p:nvSpPr>
        <p:spPr bwMode="auto">
          <a:xfrm>
            <a:off x="5044957" y="3639035"/>
            <a:ext cx="685800" cy="390748"/>
          </a:xfrm>
          <a:prstGeom prst="flowChartAlternateProcess">
            <a:avLst/>
          </a:prstGeom>
          <a:solidFill>
            <a:srgbClr val="92D05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CA" sz="1000" dirty="0" smtClean="0"/>
              <a:t>CPM</a:t>
            </a:r>
          </a:p>
          <a:p>
            <a:pPr marL="0" marR="0" indent="0" algn="ctr" defTabSz="914400" rtl="0" eaLnBrk="0" fontAlgn="base" latinLnBrk="0" hangingPunct="0">
              <a:lnSpc>
                <a:spcPct val="90000"/>
              </a:lnSpc>
              <a:spcBef>
                <a:spcPct val="0"/>
              </a:spcBef>
              <a:spcAft>
                <a:spcPct val="0"/>
              </a:spcAft>
              <a:buClrTx/>
              <a:buSzTx/>
              <a:buFontTx/>
              <a:buNone/>
              <a:tabLst/>
            </a:pPr>
            <a:r>
              <a:rPr kumimoji="0" lang="en-CA" sz="1000" b="0" i="0" u="none" strike="noStrike" cap="none" normalizeH="0" baseline="0" dirty="0" smtClean="0">
                <a:ln>
                  <a:noFill/>
                </a:ln>
                <a:solidFill>
                  <a:schemeClr val="tx1"/>
                </a:solidFill>
                <a:effectLst/>
              </a:rPr>
              <a:t>Session</a:t>
            </a:r>
          </a:p>
        </p:txBody>
      </p:sp>
      <p:sp>
        <p:nvSpPr>
          <p:cNvPr id="133" name="Flowchart: Alternate Process 132"/>
          <p:cNvSpPr/>
          <p:nvPr/>
        </p:nvSpPr>
        <p:spPr bwMode="auto">
          <a:xfrm>
            <a:off x="5066952" y="5049595"/>
            <a:ext cx="685800" cy="391865"/>
          </a:xfrm>
          <a:prstGeom prst="flowChartAlternateProcess">
            <a:avLst/>
          </a:prstGeom>
          <a:solidFill>
            <a:srgbClr val="92D05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CA" sz="1000" dirty="0" smtClean="0"/>
              <a:t>CPM</a:t>
            </a:r>
          </a:p>
          <a:p>
            <a:pPr marL="0" marR="0" indent="0" algn="ctr" defTabSz="914400" rtl="0" eaLnBrk="0" fontAlgn="base" latinLnBrk="0" hangingPunct="0">
              <a:lnSpc>
                <a:spcPct val="90000"/>
              </a:lnSpc>
              <a:spcBef>
                <a:spcPct val="0"/>
              </a:spcBef>
              <a:spcAft>
                <a:spcPct val="0"/>
              </a:spcAft>
              <a:buClrTx/>
              <a:buSzTx/>
              <a:buFontTx/>
              <a:buNone/>
              <a:tabLst/>
            </a:pPr>
            <a:r>
              <a:rPr kumimoji="0" lang="en-CA" sz="1000" b="0" i="0" u="none" strike="noStrike" cap="none" normalizeH="0" baseline="0" dirty="0" smtClean="0">
                <a:ln>
                  <a:noFill/>
                </a:ln>
                <a:solidFill>
                  <a:schemeClr val="tx1"/>
                </a:solidFill>
                <a:effectLst/>
              </a:rPr>
              <a:t>Session</a:t>
            </a:r>
          </a:p>
        </p:txBody>
      </p:sp>
      <p:sp>
        <p:nvSpPr>
          <p:cNvPr id="135" name="Flowchart: Alternate Process 134"/>
          <p:cNvSpPr/>
          <p:nvPr/>
        </p:nvSpPr>
        <p:spPr bwMode="auto">
          <a:xfrm>
            <a:off x="5044957" y="5790257"/>
            <a:ext cx="685800" cy="388294"/>
          </a:xfrm>
          <a:prstGeom prst="flowChartAlternateProcess">
            <a:avLst/>
          </a:prstGeom>
          <a:solidFill>
            <a:srgbClr val="92D05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CA" sz="1000" dirty="0" smtClean="0"/>
              <a:t>CPM</a:t>
            </a:r>
          </a:p>
          <a:p>
            <a:pPr marL="0" marR="0" indent="0" algn="ctr" defTabSz="914400" rtl="0" eaLnBrk="0" fontAlgn="base" latinLnBrk="0" hangingPunct="0">
              <a:lnSpc>
                <a:spcPct val="90000"/>
              </a:lnSpc>
              <a:spcBef>
                <a:spcPct val="0"/>
              </a:spcBef>
              <a:spcAft>
                <a:spcPct val="0"/>
              </a:spcAft>
              <a:buClrTx/>
              <a:buSzTx/>
              <a:buFontTx/>
              <a:buNone/>
              <a:tabLst/>
            </a:pPr>
            <a:r>
              <a:rPr kumimoji="0" lang="en-CA" sz="1000" b="0" i="0" u="none" strike="noStrike" cap="none" normalizeH="0" baseline="0" dirty="0" smtClean="0">
                <a:ln>
                  <a:noFill/>
                </a:ln>
                <a:solidFill>
                  <a:schemeClr val="tx1"/>
                </a:solidFill>
                <a:effectLst/>
              </a:rPr>
              <a:t>Session</a:t>
            </a:r>
          </a:p>
        </p:txBody>
      </p:sp>
      <p:sp>
        <p:nvSpPr>
          <p:cNvPr id="139" name="Flowchart: Alternate Process 138"/>
          <p:cNvSpPr/>
          <p:nvPr/>
        </p:nvSpPr>
        <p:spPr bwMode="auto">
          <a:xfrm>
            <a:off x="8099949" y="4349750"/>
            <a:ext cx="685800" cy="378813"/>
          </a:xfrm>
          <a:prstGeom prst="flowChartAlternateProcess">
            <a:avLst/>
          </a:prstGeom>
          <a:solidFill>
            <a:srgbClr val="92D05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CA" sz="1000" dirty="0" smtClean="0"/>
              <a:t>CPM</a:t>
            </a:r>
          </a:p>
          <a:p>
            <a:pPr marL="0" marR="0" indent="0" algn="ctr" defTabSz="914400" rtl="0" eaLnBrk="0" fontAlgn="base" latinLnBrk="0" hangingPunct="0">
              <a:lnSpc>
                <a:spcPct val="90000"/>
              </a:lnSpc>
              <a:spcBef>
                <a:spcPct val="0"/>
              </a:spcBef>
              <a:spcAft>
                <a:spcPct val="0"/>
              </a:spcAft>
              <a:buClrTx/>
              <a:buSzTx/>
              <a:buFontTx/>
              <a:buNone/>
              <a:tabLst/>
            </a:pPr>
            <a:r>
              <a:rPr kumimoji="0" lang="en-CA" sz="1000" b="0" i="0" u="none" strike="noStrike" cap="none" normalizeH="0" baseline="0" dirty="0" smtClean="0">
                <a:ln>
                  <a:noFill/>
                </a:ln>
                <a:solidFill>
                  <a:schemeClr val="tx1"/>
                </a:solidFill>
                <a:effectLst/>
              </a:rPr>
              <a:t>Session</a:t>
            </a:r>
          </a:p>
        </p:txBody>
      </p:sp>
      <p:sp>
        <p:nvSpPr>
          <p:cNvPr id="140" name="Flowchart: Alternate Process 139"/>
          <p:cNvSpPr/>
          <p:nvPr/>
        </p:nvSpPr>
        <p:spPr bwMode="auto">
          <a:xfrm>
            <a:off x="8084224" y="5106020"/>
            <a:ext cx="685800" cy="395056"/>
          </a:xfrm>
          <a:prstGeom prst="flowChartAlternateProcess">
            <a:avLst/>
          </a:prstGeom>
          <a:solidFill>
            <a:srgbClr val="92D05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CA" sz="1000" dirty="0" smtClean="0"/>
              <a:t>CPM</a:t>
            </a:r>
          </a:p>
          <a:p>
            <a:pPr marL="0" marR="0" indent="0" algn="ctr" defTabSz="914400" rtl="0" eaLnBrk="0" fontAlgn="base" latinLnBrk="0" hangingPunct="0">
              <a:lnSpc>
                <a:spcPct val="90000"/>
              </a:lnSpc>
              <a:spcBef>
                <a:spcPct val="0"/>
              </a:spcBef>
              <a:spcAft>
                <a:spcPct val="0"/>
              </a:spcAft>
              <a:buClrTx/>
              <a:buSzTx/>
              <a:buFontTx/>
              <a:buNone/>
              <a:tabLst/>
            </a:pPr>
            <a:r>
              <a:rPr kumimoji="0" lang="en-CA" sz="1000" b="0" i="0" u="none" strike="noStrike" cap="none" normalizeH="0" baseline="0" dirty="0" smtClean="0">
                <a:ln>
                  <a:noFill/>
                </a:ln>
                <a:solidFill>
                  <a:schemeClr val="tx1"/>
                </a:solidFill>
                <a:effectLst/>
              </a:rPr>
              <a:t>Session</a:t>
            </a:r>
          </a:p>
        </p:txBody>
      </p:sp>
      <p:sp>
        <p:nvSpPr>
          <p:cNvPr id="144" name="Flowchart: Alternate Process 143"/>
          <p:cNvSpPr/>
          <p:nvPr/>
        </p:nvSpPr>
        <p:spPr bwMode="auto">
          <a:xfrm>
            <a:off x="8099948" y="3693266"/>
            <a:ext cx="685800" cy="381928"/>
          </a:xfrm>
          <a:prstGeom prst="flowChartAlternateProcess">
            <a:avLst/>
          </a:prstGeom>
          <a:solidFill>
            <a:srgbClr val="92D05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CA" sz="1000" dirty="0" smtClean="0"/>
              <a:t>CPM</a:t>
            </a:r>
          </a:p>
          <a:p>
            <a:pPr marL="0" marR="0" indent="0" algn="ctr" defTabSz="914400" rtl="0" eaLnBrk="0" fontAlgn="base" latinLnBrk="0" hangingPunct="0">
              <a:lnSpc>
                <a:spcPct val="90000"/>
              </a:lnSpc>
              <a:spcBef>
                <a:spcPct val="0"/>
              </a:spcBef>
              <a:spcAft>
                <a:spcPct val="0"/>
              </a:spcAft>
              <a:buClrTx/>
              <a:buSzTx/>
              <a:buFontTx/>
              <a:buNone/>
              <a:tabLst/>
            </a:pPr>
            <a:r>
              <a:rPr kumimoji="0" lang="en-CA" sz="1000" b="0" i="0" u="none" strike="noStrike" cap="none" normalizeH="0" baseline="0" dirty="0" smtClean="0">
                <a:ln>
                  <a:noFill/>
                </a:ln>
                <a:solidFill>
                  <a:schemeClr val="tx1"/>
                </a:solidFill>
                <a:effectLst/>
              </a:rPr>
              <a:t>Session</a:t>
            </a:r>
          </a:p>
        </p:txBody>
      </p:sp>
      <p:cxnSp>
        <p:nvCxnSpPr>
          <p:cNvPr id="148" name="Straight Connector 147"/>
          <p:cNvCxnSpPr/>
          <p:nvPr/>
        </p:nvCxnSpPr>
        <p:spPr bwMode="auto">
          <a:xfrm flipH="1" flipV="1">
            <a:off x="338137" y="2063750"/>
            <a:ext cx="2362200" cy="685800"/>
          </a:xfrm>
          <a:prstGeom prst="line">
            <a:avLst/>
          </a:prstGeom>
          <a:solidFill>
            <a:schemeClr val="accent1"/>
          </a:solidFill>
          <a:ln w="28575" cap="flat" cmpd="sng" algn="ctr">
            <a:solidFill>
              <a:schemeClr val="bg1"/>
            </a:solidFill>
            <a:prstDash val="solid"/>
            <a:round/>
            <a:headEnd type="none" w="med" len="med"/>
            <a:tailEnd type="none" w="med" len="med"/>
          </a:ln>
          <a:effectLst/>
        </p:spPr>
      </p:cxnSp>
      <p:sp>
        <p:nvSpPr>
          <p:cNvPr id="150" name="Rectangle 149"/>
          <p:cNvSpPr/>
          <p:nvPr/>
        </p:nvSpPr>
        <p:spPr>
          <a:xfrm>
            <a:off x="378207" y="2399066"/>
            <a:ext cx="1226618" cy="341632"/>
          </a:xfrm>
          <a:prstGeom prst="rect">
            <a:avLst/>
          </a:prstGeom>
        </p:spPr>
        <p:txBody>
          <a:bodyPr wrap="none">
            <a:spAutoFit/>
          </a:bodyPr>
          <a:lstStyle/>
          <a:p>
            <a:r>
              <a:rPr lang="en-CA" sz="1800" b="1" dirty="0">
                <a:solidFill>
                  <a:srgbClr val="FFFFFF"/>
                </a:solidFill>
                <a:latin typeface="Arial Narrow"/>
              </a:rPr>
              <a:t>Addressing</a:t>
            </a:r>
            <a:endParaRPr lang="en-CA" dirty="0"/>
          </a:p>
        </p:txBody>
      </p:sp>
      <p:sp>
        <p:nvSpPr>
          <p:cNvPr id="151" name="Rectangle 150"/>
          <p:cNvSpPr/>
          <p:nvPr/>
        </p:nvSpPr>
        <p:spPr>
          <a:xfrm>
            <a:off x="1898775" y="2108896"/>
            <a:ext cx="774571" cy="341632"/>
          </a:xfrm>
          <a:prstGeom prst="rect">
            <a:avLst/>
          </a:prstGeom>
        </p:spPr>
        <p:txBody>
          <a:bodyPr wrap="none">
            <a:spAutoFit/>
          </a:bodyPr>
          <a:lstStyle/>
          <a:p>
            <a:r>
              <a:rPr lang="en-CA" sz="1800" b="1" dirty="0" smtClean="0">
                <a:solidFill>
                  <a:srgbClr val="FFFFFF"/>
                </a:solidFill>
                <a:latin typeface="Arial Narrow"/>
              </a:rPr>
              <a:t>Object</a:t>
            </a:r>
            <a:endParaRPr lang="en-CA" dirty="0"/>
          </a:p>
        </p:txBody>
      </p:sp>
      <p:sp>
        <p:nvSpPr>
          <p:cNvPr id="155" name="Flowchart: Alternate Process 154"/>
          <p:cNvSpPr/>
          <p:nvPr/>
        </p:nvSpPr>
        <p:spPr bwMode="auto">
          <a:xfrm>
            <a:off x="8110537" y="5783494"/>
            <a:ext cx="685800" cy="395056"/>
          </a:xfrm>
          <a:prstGeom prst="flowChartAlternateProcess">
            <a:avLst/>
          </a:prstGeom>
          <a:solidFill>
            <a:srgbClr val="92D05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CA" sz="1000" dirty="0" smtClean="0"/>
              <a:t>CPM</a:t>
            </a:r>
          </a:p>
          <a:p>
            <a:pPr marL="0" marR="0" indent="0" algn="ctr" defTabSz="914400" rtl="0" eaLnBrk="0" fontAlgn="base" latinLnBrk="0" hangingPunct="0">
              <a:lnSpc>
                <a:spcPct val="90000"/>
              </a:lnSpc>
              <a:spcBef>
                <a:spcPct val="0"/>
              </a:spcBef>
              <a:spcAft>
                <a:spcPct val="0"/>
              </a:spcAft>
              <a:buClrTx/>
              <a:buSzTx/>
              <a:buFontTx/>
              <a:buNone/>
              <a:tabLst/>
            </a:pPr>
            <a:r>
              <a:rPr kumimoji="0" lang="en-CA" sz="1000" b="0" i="0" u="none" strike="noStrike" cap="none" normalizeH="0" baseline="0" dirty="0" smtClean="0">
                <a:ln>
                  <a:noFill/>
                </a:ln>
                <a:solidFill>
                  <a:schemeClr val="tx1"/>
                </a:solidFill>
                <a:effectLst/>
              </a:rPr>
              <a:t>Session</a:t>
            </a:r>
          </a:p>
        </p:txBody>
      </p:sp>
      <p:sp>
        <p:nvSpPr>
          <p:cNvPr id="165" name="Rectangle 164"/>
          <p:cNvSpPr/>
          <p:nvPr/>
        </p:nvSpPr>
        <p:spPr>
          <a:xfrm>
            <a:off x="655526" y="3220885"/>
            <a:ext cx="671979" cy="397032"/>
          </a:xfrm>
          <a:prstGeom prst="rect">
            <a:avLst/>
          </a:prstGeom>
        </p:spPr>
        <p:txBody>
          <a:bodyPr wrap="none">
            <a:spAutoFit/>
          </a:bodyPr>
          <a:lstStyle/>
          <a:p>
            <a:r>
              <a:rPr lang="en-CA" sz="1100" dirty="0" smtClean="0">
                <a:solidFill>
                  <a:srgbClr val="000000"/>
                </a:solidFill>
              </a:rPr>
              <a:t>User</a:t>
            </a:r>
          </a:p>
          <a:p>
            <a:r>
              <a:rPr lang="en-CA" sz="1100" dirty="0" smtClean="0">
                <a:solidFill>
                  <a:srgbClr val="000000"/>
                </a:solidFill>
              </a:rPr>
              <a:t>Defined</a:t>
            </a:r>
            <a:endParaRPr lang="en-CA" dirty="0"/>
          </a:p>
        </p:txBody>
      </p:sp>
      <p:sp>
        <p:nvSpPr>
          <p:cNvPr id="168" name="Rectangle 167"/>
          <p:cNvSpPr/>
          <p:nvPr/>
        </p:nvSpPr>
        <p:spPr>
          <a:xfrm>
            <a:off x="795337" y="5132992"/>
            <a:ext cx="671979" cy="397032"/>
          </a:xfrm>
          <a:prstGeom prst="rect">
            <a:avLst/>
          </a:prstGeom>
        </p:spPr>
        <p:txBody>
          <a:bodyPr wrap="none">
            <a:spAutoFit/>
          </a:bodyPr>
          <a:lstStyle/>
          <a:p>
            <a:r>
              <a:rPr lang="en-CA" sz="1100" dirty="0" smtClean="0">
                <a:solidFill>
                  <a:srgbClr val="000000"/>
                </a:solidFill>
              </a:rPr>
              <a:t>XDM</a:t>
            </a:r>
          </a:p>
          <a:p>
            <a:r>
              <a:rPr lang="en-CA" sz="1100" dirty="0" smtClean="0">
                <a:solidFill>
                  <a:srgbClr val="000000"/>
                </a:solidFill>
              </a:rPr>
              <a:t>Defined</a:t>
            </a:r>
            <a:endParaRPr lang="en-CA" dirty="0"/>
          </a:p>
        </p:txBody>
      </p:sp>
      <p:sp>
        <p:nvSpPr>
          <p:cNvPr id="173" name="TextBox 172"/>
          <p:cNvSpPr txBox="1"/>
          <p:nvPr/>
        </p:nvSpPr>
        <p:spPr>
          <a:xfrm>
            <a:off x="5906622" y="615950"/>
            <a:ext cx="3065263" cy="313932"/>
          </a:xfrm>
          <a:prstGeom prst="rect">
            <a:avLst/>
          </a:prstGeom>
          <a:noFill/>
        </p:spPr>
        <p:txBody>
          <a:bodyPr wrap="none" rtlCol="0">
            <a:spAutoFit/>
          </a:bodyPr>
          <a:lstStyle/>
          <a:p>
            <a:r>
              <a:rPr lang="en-CA" sz="1600" dirty="0" smtClean="0"/>
              <a:t>Showing messaging technology</a:t>
            </a:r>
            <a:endParaRPr lang="en-CA" sz="1600" dirty="0"/>
          </a:p>
        </p:txBody>
      </p:sp>
      <p:sp>
        <p:nvSpPr>
          <p:cNvPr id="177" name="Flowchart: Alternate Process 176"/>
          <p:cNvSpPr/>
          <p:nvPr/>
        </p:nvSpPr>
        <p:spPr bwMode="auto">
          <a:xfrm>
            <a:off x="5378161" y="1656028"/>
            <a:ext cx="897218" cy="453888"/>
          </a:xfrm>
          <a:prstGeom prst="flowChartAlternateProcess">
            <a:avLst/>
          </a:prstGeom>
          <a:solidFill>
            <a:srgbClr val="FFC0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noAutofit/>
          </a:bodyPr>
          <a:lstStyle/>
          <a:p>
            <a:pPr marL="0" marR="0" indent="0" algn="ctr" defTabSz="914400" rtl="0" eaLnBrk="0" fontAlgn="base" latinLnBrk="0" hangingPunct="0">
              <a:lnSpc>
                <a:spcPct val="90000"/>
              </a:lnSpc>
              <a:spcBef>
                <a:spcPct val="0"/>
              </a:spcBef>
              <a:spcAft>
                <a:spcPct val="0"/>
              </a:spcAft>
              <a:buClrTx/>
              <a:buSzTx/>
              <a:buFontTx/>
              <a:buNone/>
              <a:tabLst/>
            </a:pPr>
            <a:r>
              <a:rPr lang="en-CA" sz="1200" dirty="0" smtClean="0"/>
              <a:t>CPM File</a:t>
            </a:r>
          </a:p>
          <a:p>
            <a:pPr marL="0" marR="0" indent="0" algn="ctr" defTabSz="914400" rtl="0" eaLnBrk="0" fontAlgn="base" latinLnBrk="0" hangingPunct="0">
              <a:lnSpc>
                <a:spcPct val="90000"/>
              </a:lnSpc>
              <a:spcBef>
                <a:spcPct val="0"/>
              </a:spcBef>
              <a:spcAft>
                <a:spcPct val="0"/>
              </a:spcAft>
              <a:buClrTx/>
              <a:buSzTx/>
              <a:buFontTx/>
              <a:buNone/>
              <a:tabLst/>
            </a:pPr>
            <a:r>
              <a:rPr lang="en-CA" sz="1200" dirty="0" smtClean="0"/>
              <a:t>Transfer</a:t>
            </a:r>
            <a:endParaRPr kumimoji="0" lang="en-CA" sz="1200" b="0" i="0" u="none" strike="noStrike" cap="none" normalizeH="0" baseline="0" dirty="0" smtClean="0">
              <a:ln>
                <a:noFill/>
              </a:ln>
              <a:solidFill>
                <a:schemeClr val="tx1"/>
              </a:solidFill>
              <a:effectLst/>
              <a:latin typeface="Arial" charset="0"/>
            </a:endParaRPr>
          </a:p>
        </p:txBody>
      </p:sp>
      <p:cxnSp>
        <p:nvCxnSpPr>
          <p:cNvPr id="180" name="Straight Connector 179"/>
          <p:cNvCxnSpPr>
            <a:stCxn id="177" idx="2"/>
            <a:endCxn id="15" idx="0"/>
          </p:cNvCxnSpPr>
          <p:nvPr/>
        </p:nvCxnSpPr>
        <p:spPr bwMode="auto">
          <a:xfrm flipH="1">
            <a:off x="5407645" y="2109916"/>
            <a:ext cx="419125" cy="360079"/>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196" name="Flowchart: Alternate Process 195"/>
          <p:cNvSpPr/>
          <p:nvPr/>
        </p:nvSpPr>
        <p:spPr bwMode="auto">
          <a:xfrm>
            <a:off x="5976937" y="2469994"/>
            <a:ext cx="842615" cy="3817811"/>
          </a:xfrm>
          <a:prstGeom prst="flowChartAlternateProcess">
            <a:avLst/>
          </a:prstGeom>
          <a:solidFill>
            <a:srgbClr val="FFC000"/>
          </a:solidFill>
          <a:ln w="12700"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CA" sz="1200" b="0" i="0" u="none" strike="noStrike" cap="none" normalizeH="0" baseline="0" dirty="0" err="1" smtClean="0">
                <a:ln>
                  <a:noFill/>
                </a:ln>
                <a:solidFill>
                  <a:schemeClr val="tx1"/>
                </a:solidFill>
                <a:effectLst/>
                <a:latin typeface="Arial" charset="0"/>
              </a:rPr>
              <a:t>FToHTTP</a:t>
            </a:r>
            <a:r>
              <a:rPr kumimoji="0" lang="en-CA" sz="1200" b="0" i="0" u="none" strike="noStrike" cap="none" normalizeH="0" baseline="0" dirty="0" smtClean="0">
                <a:ln>
                  <a:noFill/>
                </a:ln>
                <a:solidFill>
                  <a:schemeClr val="tx1"/>
                </a:solidFill>
                <a:effectLst/>
                <a:latin typeface="Arial" charset="0"/>
              </a:rPr>
              <a:t>*</a:t>
            </a:r>
          </a:p>
        </p:txBody>
      </p:sp>
      <p:sp>
        <p:nvSpPr>
          <p:cNvPr id="197" name="Flowchart: Alternate Process 196"/>
          <p:cNvSpPr/>
          <p:nvPr/>
        </p:nvSpPr>
        <p:spPr bwMode="auto">
          <a:xfrm>
            <a:off x="6057551" y="2972159"/>
            <a:ext cx="685800" cy="386991"/>
          </a:xfrm>
          <a:prstGeom prst="flowChartAlternateProcess">
            <a:avLst/>
          </a:prstGeom>
          <a:solidFill>
            <a:schemeClr val="accent1">
              <a:lumMod val="40000"/>
              <a:lumOff val="60000"/>
            </a:schemeClr>
          </a:solidFill>
          <a:ln w="12700"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CA" sz="1000" dirty="0" smtClean="0"/>
              <a:t>HTTP</a:t>
            </a:r>
          </a:p>
          <a:p>
            <a:pPr marL="0" marR="0" indent="0" algn="ctr" defTabSz="914400" rtl="0" eaLnBrk="0" fontAlgn="base" latinLnBrk="0" hangingPunct="0">
              <a:lnSpc>
                <a:spcPct val="90000"/>
              </a:lnSpc>
              <a:spcBef>
                <a:spcPct val="0"/>
              </a:spcBef>
              <a:spcAft>
                <a:spcPct val="0"/>
              </a:spcAft>
              <a:buClrTx/>
              <a:buSzTx/>
              <a:buFontTx/>
              <a:buNone/>
              <a:tabLst/>
            </a:pPr>
            <a:r>
              <a:rPr lang="en-CA" sz="1000" dirty="0" smtClean="0"/>
              <a:t>Session</a:t>
            </a:r>
            <a:endParaRPr kumimoji="0" lang="en-CA" sz="1000" b="0" i="0" u="none" strike="noStrike" cap="none" normalizeH="0" baseline="0" dirty="0" smtClean="0">
              <a:ln>
                <a:noFill/>
              </a:ln>
              <a:solidFill>
                <a:schemeClr val="tx1"/>
              </a:solidFill>
              <a:effectLst/>
            </a:endParaRPr>
          </a:p>
        </p:txBody>
      </p:sp>
      <p:sp>
        <p:nvSpPr>
          <p:cNvPr id="198" name="Flowchart: Alternate Process 197"/>
          <p:cNvSpPr/>
          <p:nvPr/>
        </p:nvSpPr>
        <p:spPr bwMode="auto">
          <a:xfrm>
            <a:off x="6035557" y="3639034"/>
            <a:ext cx="685800" cy="390748"/>
          </a:xfrm>
          <a:prstGeom prst="flowChartAlternateProcess">
            <a:avLst/>
          </a:prstGeom>
          <a:solidFill>
            <a:schemeClr val="accent1">
              <a:lumMod val="40000"/>
              <a:lumOff val="60000"/>
            </a:schemeClr>
          </a:solidFill>
          <a:ln w="12700"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CA" sz="1000" dirty="0" smtClean="0"/>
              <a:t>HTTP</a:t>
            </a:r>
          </a:p>
          <a:p>
            <a:pPr marL="0" marR="0" indent="0" algn="ctr" defTabSz="914400" rtl="0" eaLnBrk="0" fontAlgn="base" latinLnBrk="0" hangingPunct="0">
              <a:lnSpc>
                <a:spcPct val="90000"/>
              </a:lnSpc>
              <a:spcBef>
                <a:spcPct val="0"/>
              </a:spcBef>
              <a:spcAft>
                <a:spcPct val="0"/>
              </a:spcAft>
              <a:buClrTx/>
              <a:buSzTx/>
              <a:buFontTx/>
              <a:buNone/>
              <a:tabLst/>
            </a:pPr>
            <a:r>
              <a:rPr kumimoji="0" lang="en-CA" sz="1000" b="0" i="0" u="none" strike="noStrike" cap="none" normalizeH="0" baseline="0" dirty="0" smtClean="0">
                <a:ln>
                  <a:noFill/>
                </a:ln>
                <a:solidFill>
                  <a:schemeClr val="tx1"/>
                </a:solidFill>
                <a:effectLst/>
              </a:rPr>
              <a:t>Session</a:t>
            </a:r>
          </a:p>
        </p:txBody>
      </p:sp>
      <p:sp>
        <p:nvSpPr>
          <p:cNvPr id="200" name="Flowchart: Alternate Process 199"/>
          <p:cNvSpPr/>
          <p:nvPr/>
        </p:nvSpPr>
        <p:spPr bwMode="auto">
          <a:xfrm>
            <a:off x="6057552" y="5049594"/>
            <a:ext cx="685800" cy="391865"/>
          </a:xfrm>
          <a:prstGeom prst="flowChartAlternateProcess">
            <a:avLst/>
          </a:prstGeom>
          <a:solidFill>
            <a:schemeClr val="accent1">
              <a:lumMod val="40000"/>
              <a:lumOff val="60000"/>
            </a:schemeClr>
          </a:solidFill>
          <a:ln w="12700"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a:r>
              <a:rPr lang="en-CA" sz="1000" dirty="0"/>
              <a:t>HTTP</a:t>
            </a:r>
          </a:p>
          <a:p>
            <a:pPr algn="ctr"/>
            <a:r>
              <a:rPr lang="en-CA" sz="1000" dirty="0"/>
              <a:t>Session</a:t>
            </a:r>
          </a:p>
        </p:txBody>
      </p:sp>
      <p:sp>
        <p:nvSpPr>
          <p:cNvPr id="201" name="Flowchart: Alternate Process 200"/>
          <p:cNvSpPr/>
          <p:nvPr/>
        </p:nvSpPr>
        <p:spPr bwMode="auto">
          <a:xfrm>
            <a:off x="6035557" y="5790256"/>
            <a:ext cx="685800" cy="388294"/>
          </a:xfrm>
          <a:prstGeom prst="flowChartAlternateProcess">
            <a:avLst/>
          </a:prstGeom>
          <a:solidFill>
            <a:schemeClr val="accent1">
              <a:lumMod val="40000"/>
              <a:lumOff val="60000"/>
            </a:schemeClr>
          </a:solidFill>
          <a:ln w="12700"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a:r>
              <a:rPr lang="en-CA" sz="1000" dirty="0"/>
              <a:t>HTTP</a:t>
            </a:r>
          </a:p>
          <a:p>
            <a:pPr algn="ctr"/>
            <a:r>
              <a:rPr lang="en-CA" sz="1000" dirty="0"/>
              <a:t>Session</a:t>
            </a:r>
          </a:p>
        </p:txBody>
      </p:sp>
      <p:cxnSp>
        <p:nvCxnSpPr>
          <p:cNvPr id="205" name="Straight Connector 204"/>
          <p:cNvCxnSpPr>
            <a:endCxn id="196" idx="0"/>
          </p:cNvCxnSpPr>
          <p:nvPr/>
        </p:nvCxnSpPr>
        <p:spPr bwMode="auto">
          <a:xfrm>
            <a:off x="5826770" y="2109916"/>
            <a:ext cx="571475" cy="360078"/>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216" name="Rectangle 215"/>
          <p:cNvSpPr/>
          <p:nvPr/>
        </p:nvSpPr>
        <p:spPr>
          <a:xfrm>
            <a:off x="5952701" y="6314868"/>
            <a:ext cx="1929236" cy="244682"/>
          </a:xfrm>
          <a:prstGeom prst="rect">
            <a:avLst/>
          </a:prstGeom>
        </p:spPr>
        <p:txBody>
          <a:bodyPr wrap="square">
            <a:spAutoFit/>
          </a:bodyPr>
          <a:lstStyle/>
          <a:p>
            <a:r>
              <a:rPr lang="en-CA" sz="1100" i="1" dirty="0" smtClean="0">
                <a:solidFill>
                  <a:srgbClr val="000000"/>
                </a:solidFill>
              </a:rPr>
              <a:t>* Defined in RCS, not CPM</a:t>
            </a:r>
            <a:endParaRPr lang="en-CA" i="1" dirty="0"/>
          </a:p>
        </p:txBody>
      </p:sp>
      <p:sp>
        <p:nvSpPr>
          <p:cNvPr id="72" name="Rectangle 71"/>
          <p:cNvSpPr/>
          <p:nvPr/>
        </p:nvSpPr>
        <p:spPr>
          <a:xfrm>
            <a:off x="3005137" y="3740150"/>
            <a:ext cx="420308" cy="244682"/>
          </a:xfrm>
          <a:prstGeom prst="rect">
            <a:avLst/>
          </a:prstGeom>
        </p:spPr>
        <p:txBody>
          <a:bodyPr wrap="none">
            <a:spAutoFit/>
          </a:bodyPr>
          <a:lstStyle/>
          <a:p>
            <a:r>
              <a:rPr lang="en-CA" sz="1100" dirty="0" smtClean="0">
                <a:solidFill>
                  <a:srgbClr val="000000"/>
                </a:solidFill>
              </a:rPr>
              <a:t>N/A</a:t>
            </a:r>
            <a:endParaRPr lang="en-US" dirty="0"/>
          </a:p>
        </p:txBody>
      </p:sp>
      <p:sp>
        <p:nvSpPr>
          <p:cNvPr id="73" name="Rectangle 72"/>
          <p:cNvSpPr/>
          <p:nvPr/>
        </p:nvSpPr>
        <p:spPr>
          <a:xfrm>
            <a:off x="4148137" y="3740150"/>
            <a:ext cx="420308" cy="244682"/>
          </a:xfrm>
          <a:prstGeom prst="rect">
            <a:avLst/>
          </a:prstGeom>
        </p:spPr>
        <p:txBody>
          <a:bodyPr wrap="none">
            <a:spAutoFit/>
          </a:bodyPr>
          <a:lstStyle/>
          <a:p>
            <a:r>
              <a:rPr lang="en-CA" sz="1100" dirty="0" smtClean="0">
                <a:solidFill>
                  <a:srgbClr val="000000"/>
                </a:solidFill>
              </a:rPr>
              <a:t>N/A</a:t>
            </a:r>
            <a:endParaRPr lang="en-US" dirty="0"/>
          </a:p>
        </p:txBody>
      </p:sp>
    </p:spTree>
    <p:extLst>
      <p:ext uri="{BB962C8B-B14F-4D97-AF65-F5344CB8AC3E}">
        <p14:creationId xmlns="" xmlns:p14="http://schemas.microsoft.com/office/powerpoint/2010/main" val="37092405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CPM Groups</a:t>
            </a:r>
            <a:endParaRPr lang="en-US" dirty="0"/>
          </a:p>
        </p:txBody>
      </p:sp>
      <p:sp>
        <p:nvSpPr>
          <p:cNvPr id="6" name="Content Placeholder 5"/>
          <p:cNvSpPr>
            <a:spLocks noGrp="1"/>
          </p:cNvSpPr>
          <p:nvPr>
            <p:ph idx="1"/>
          </p:nvPr>
        </p:nvSpPr>
        <p:spPr>
          <a:xfrm>
            <a:off x="292100" y="1169988"/>
            <a:ext cx="8778875" cy="5541962"/>
          </a:xfrm>
        </p:spPr>
        <p:txBody>
          <a:bodyPr>
            <a:normAutofit fontScale="70000" lnSpcReduction="20000"/>
          </a:bodyPr>
          <a:lstStyle/>
          <a:p>
            <a:r>
              <a:rPr lang="en-GB" dirty="0" smtClean="0"/>
              <a:t>CPM Pre-Defined Group:</a:t>
            </a:r>
            <a:endParaRPr lang="en-US" dirty="0" smtClean="0"/>
          </a:p>
          <a:p>
            <a:pPr lvl="1"/>
            <a:r>
              <a:rPr lang="en-GB" dirty="0" smtClean="0"/>
              <a:t>Identified by well known SIP URI in Shared XDM</a:t>
            </a:r>
          </a:p>
          <a:p>
            <a:pPr lvl="1"/>
            <a:r>
              <a:rPr lang="en-GB" dirty="0" smtClean="0"/>
              <a:t>Controlled by policies in Shared XDM Group </a:t>
            </a:r>
            <a:r>
              <a:rPr lang="en-GB" sz="1400" dirty="0" smtClean="0"/>
              <a:t>(</a:t>
            </a:r>
            <a:r>
              <a:rPr lang="en-CA" sz="1400" dirty="0" smtClean="0">
                <a:hlinkClick r:id="rId3"/>
              </a:rPr>
              <a:t>OMA-TS-XDM_Group-V1_1-20120403-A</a:t>
            </a:r>
            <a:r>
              <a:rPr lang="en-GB" sz="1400" dirty="0" smtClean="0"/>
              <a:t>)</a:t>
            </a:r>
            <a:endParaRPr lang="en-US" dirty="0" smtClean="0"/>
          </a:p>
          <a:p>
            <a:pPr lvl="2"/>
            <a:r>
              <a:rPr lang="en-CA" dirty="0" smtClean="0"/>
              <a:t>Can have zero or more pre-defined participants</a:t>
            </a:r>
          </a:p>
          <a:p>
            <a:pPr lvl="2"/>
            <a:r>
              <a:rPr lang="en-CA" dirty="0" smtClean="0"/>
              <a:t>Defined policies on supported services (File Transfer, etc.)</a:t>
            </a:r>
          </a:p>
          <a:p>
            <a:pPr lvl="1"/>
            <a:r>
              <a:rPr lang="en-CA" dirty="0" smtClean="0"/>
              <a:t>Pre-Arranged</a:t>
            </a:r>
          </a:p>
          <a:p>
            <a:pPr lvl="2"/>
            <a:r>
              <a:rPr lang="en-CA" dirty="0" smtClean="0"/>
              <a:t>Controlling Function </a:t>
            </a:r>
            <a:r>
              <a:rPr lang="en-CA" u="sng" dirty="0"/>
              <a:t>always</a:t>
            </a:r>
            <a:r>
              <a:rPr lang="en-CA" dirty="0"/>
              <a:t> sends INVITEs to participants</a:t>
            </a:r>
          </a:p>
          <a:p>
            <a:pPr lvl="2"/>
            <a:r>
              <a:rPr lang="en-CA" dirty="0" smtClean="0"/>
              <a:t>Owner </a:t>
            </a:r>
            <a:r>
              <a:rPr lang="en-CA" dirty="0"/>
              <a:t>who can add or remove </a:t>
            </a:r>
            <a:r>
              <a:rPr lang="en-CA" dirty="0" smtClean="0"/>
              <a:t>participants</a:t>
            </a:r>
          </a:p>
          <a:p>
            <a:pPr lvl="1"/>
            <a:r>
              <a:rPr lang="en-CA" dirty="0" smtClean="0"/>
              <a:t>Join-In</a:t>
            </a:r>
          </a:p>
          <a:p>
            <a:pPr lvl="2"/>
            <a:r>
              <a:rPr lang="en-CA" dirty="0" smtClean="0"/>
              <a:t>Controlling Function </a:t>
            </a:r>
            <a:r>
              <a:rPr lang="en-CA" u="sng" dirty="0"/>
              <a:t>never</a:t>
            </a:r>
            <a:r>
              <a:rPr lang="en-CA" dirty="0"/>
              <a:t> sends INVITEs to participants</a:t>
            </a:r>
          </a:p>
          <a:p>
            <a:pPr lvl="2"/>
            <a:r>
              <a:rPr lang="en-CA" dirty="0" smtClean="0"/>
              <a:t>Loose restrictions on who can join</a:t>
            </a:r>
          </a:p>
          <a:p>
            <a:pPr lvl="2"/>
            <a:r>
              <a:rPr lang="en-CA" dirty="0" smtClean="0"/>
              <a:t>CPM Client send SIP INVITE to joint CPM Group.</a:t>
            </a:r>
          </a:p>
          <a:p>
            <a:pPr lvl="2"/>
            <a:endParaRPr lang="en-US" dirty="0" smtClean="0"/>
          </a:p>
          <a:p>
            <a:r>
              <a:rPr lang="en-GB" dirty="0" smtClean="0"/>
              <a:t>CPM Ad-Hoc Group:</a:t>
            </a:r>
          </a:p>
          <a:p>
            <a:pPr lvl="1"/>
            <a:r>
              <a:rPr lang="en-GB" dirty="0" smtClean="0"/>
              <a:t>Identified by a list of participants</a:t>
            </a:r>
            <a:endParaRPr lang="en-US" dirty="0" smtClean="0"/>
          </a:p>
          <a:p>
            <a:pPr lvl="1"/>
            <a:r>
              <a:rPr lang="en-US" dirty="0"/>
              <a:t>Controlled by Service Provider policies </a:t>
            </a:r>
            <a:r>
              <a:rPr lang="en-US" i="1" dirty="0"/>
              <a:t>at the Controlling Function</a:t>
            </a:r>
          </a:p>
          <a:p>
            <a:pPr lvl="2"/>
            <a:r>
              <a:rPr lang="en-US" dirty="0" smtClean="0"/>
              <a:t>Controlling Function </a:t>
            </a:r>
            <a:r>
              <a:rPr lang="en-US" u="sng" dirty="0"/>
              <a:t>always</a:t>
            </a:r>
            <a:r>
              <a:rPr lang="en-US" dirty="0"/>
              <a:t> sends INVITEs to participants</a:t>
            </a:r>
          </a:p>
          <a:p>
            <a:pPr lvl="1"/>
            <a:r>
              <a:rPr lang="en-GB" dirty="0" smtClean="0"/>
              <a:t>Open</a:t>
            </a:r>
          </a:p>
          <a:p>
            <a:pPr lvl="2"/>
            <a:r>
              <a:rPr lang="en-GB" dirty="0" smtClean="0"/>
              <a:t>In the case of CPM Session, Participants can invite others</a:t>
            </a:r>
          </a:p>
          <a:p>
            <a:pPr lvl="2"/>
            <a:r>
              <a:rPr lang="en-GB" dirty="0" smtClean="0"/>
              <a:t>In the case of Standalone Message is not applicable.</a:t>
            </a:r>
          </a:p>
          <a:p>
            <a:pPr lvl="1"/>
            <a:r>
              <a:rPr lang="en-GB" dirty="0" smtClean="0"/>
              <a:t>Closed</a:t>
            </a:r>
          </a:p>
          <a:p>
            <a:pPr lvl="2"/>
            <a:r>
              <a:rPr lang="en-GB" dirty="0" smtClean="0"/>
              <a:t>Participants </a:t>
            </a:r>
            <a:r>
              <a:rPr lang="en-GB" i="1" dirty="0" smtClean="0"/>
              <a:t>cannot</a:t>
            </a:r>
            <a:r>
              <a:rPr lang="en-GB" dirty="0" smtClean="0"/>
              <a:t> invite others</a:t>
            </a:r>
          </a:p>
          <a:p>
            <a:pPr lvl="2"/>
            <a:r>
              <a:rPr lang="en-GB" dirty="0" smtClean="0"/>
              <a:t>In the case of CPM Session, SDP marked with “a=</a:t>
            </a:r>
            <a:r>
              <a:rPr lang="en-GB" dirty="0" err="1" smtClean="0"/>
              <a:t>chatroom</a:t>
            </a:r>
            <a:r>
              <a:rPr lang="en-GB" dirty="0" smtClean="0"/>
              <a:t>” in the INVITE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CPM Standalone &amp; CPM Session IDs</a:t>
            </a:r>
            <a:endParaRPr lang="en-US" dirty="0"/>
          </a:p>
        </p:txBody>
      </p:sp>
      <p:sp>
        <p:nvSpPr>
          <p:cNvPr id="6" name="Content Placeholder 5"/>
          <p:cNvSpPr>
            <a:spLocks noGrp="1"/>
          </p:cNvSpPr>
          <p:nvPr>
            <p:ph idx="1"/>
          </p:nvPr>
        </p:nvSpPr>
        <p:spPr/>
        <p:txBody>
          <a:bodyPr>
            <a:normAutofit fontScale="92500" lnSpcReduction="10000"/>
          </a:bodyPr>
          <a:lstStyle/>
          <a:p>
            <a:r>
              <a:rPr lang="en-GB" dirty="0" smtClean="0"/>
              <a:t>CPM Standalone:</a:t>
            </a:r>
            <a:endParaRPr lang="en-US" dirty="0" smtClean="0"/>
          </a:p>
          <a:p>
            <a:pPr lvl="1"/>
            <a:r>
              <a:rPr lang="en-GB" dirty="0" smtClean="0"/>
              <a:t>Pager Mode: Conversation-ID, Contribution-ID, </a:t>
            </a:r>
            <a:r>
              <a:rPr lang="en-GB" dirty="0" err="1" smtClean="0"/>
              <a:t>inReplyTo</a:t>
            </a:r>
            <a:r>
              <a:rPr lang="en-GB" dirty="0" smtClean="0"/>
              <a:t>-Contribution-ID;</a:t>
            </a:r>
            <a:endParaRPr lang="en-US" dirty="0" smtClean="0"/>
          </a:p>
          <a:p>
            <a:pPr lvl="1"/>
            <a:r>
              <a:rPr lang="en-GB" dirty="0" smtClean="0"/>
              <a:t>Large Message:  Conversation-ID, Contribution-ID, </a:t>
            </a:r>
            <a:r>
              <a:rPr lang="en-GB" dirty="0" err="1" smtClean="0"/>
              <a:t>inReplyTo</a:t>
            </a:r>
            <a:r>
              <a:rPr lang="en-GB" dirty="0" smtClean="0"/>
              <a:t>-Contribution-ID. (note: is not a CPM Session, only a SIP session)</a:t>
            </a:r>
            <a:endParaRPr lang="en-US" dirty="0" smtClean="0"/>
          </a:p>
          <a:p>
            <a:r>
              <a:rPr lang="en-GB" dirty="0" smtClean="0"/>
              <a:t>CPM Session:</a:t>
            </a:r>
          </a:p>
          <a:p>
            <a:pPr lvl="1"/>
            <a:r>
              <a:rPr lang="en-GB" dirty="0" smtClean="0"/>
              <a:t>CPM 1-1 Session: Conversation-ID, Contribution-ID, </a:t>
            </a:r>
            <a:r>
              <a:rPr lang="en-GB" dirty="0" err="1" smtClean="0"/>
              <a:t>inReplyTo</a:t>
            </a:r>
            <a:r>
              <a:rPr lang="en-GB" dirty="0" smtClean="0"/>
              <a:t>-Contribution-ID</a:t>
            </a:r>
            <a:endParaRPr lang="en-US" dirty="0" smtClean="0"/>
          </a:p>
          <a:p>
            <a:pPr lvl="2"/>
            <a:r>
              <a:rPr lang="en-GB" dirty="0" smtClean="0"/>
              <a:t>CPM File Transfer (use same procedure as CPM Session): Conversation-ID (reuse), Contribution-ID (new), </a:t>
            </a:r>
            <a:r>
              <a:rPr lang="en-GB" dirty="0" err="1" smtClean="0"/>
              <a:t>inReplyTo</a:t>
            </a:r>
            <a:r>
              <a:rPr lang="en-GB" dirty="0" smtClean="0"/>
              <a:t>-Contribution-ID (reuse)</a:t>
            </a:r>
            <a:endParaRPr lang="en-US" dirty="0" smtClean="0"/>
          </a:p>
          <a:p>
            <a:pPr lvl="1"/>
            <a:r>
              <a:rPr lang="en-GB" dirty="0" smtClean="0"/>
              <a:t>CPM Group Session: CPM Group Chat or File Transfer with group chat: Conversation-ID, Contribution-ID, </a:t>
            </a:r>
            <a:r>
              <a:rPr lang="en-GB" dirty="0" err="1" smtClean="0"/>
              <a:t>inReplyTo</a:t>
            </a:r>
            <a:r>
              <a:rPr lang="en-GB" dirty="0" smtClean="0"/>
              <a:t>-Contribution-ID, CPM Group Session-ID.</a:t>
            </a:r>
            <a:endParaRPr lang="en-US" dirty="0" smtClean="0"/>
          </a:p>
          <a:p>
            <a:pPr lvl="2"/>
            <a:r>
              <a:rPr lang="en-GB" dirty="0" smtClean="0"/>
              <a:t>CPM File Transfer (use same procedure as CPM Session): Conversation-ID (reuse), Contribution-ID (new), </a:t>
            </a:r>
            <a:r>
              <a:rPr lang="en-GB" dirty="0" err="1" smtClean="0"/>
              <a:t>inReplyTo</a:t>
            </a:r>
            <a:r>
              <a:rPr lang="en-GB" dirty="0" smtClean="0"/>
              <a:t>-Contribution-ID (reuse)</a:t>
            </a:r>
            <a:endParaRPr lang="en-US" dirty="0" smtClean="0"/>
          </a:p>
          <a:p>
            <a:r>
              <a:rPr lang="en-GB" dirty="0" smtClean="0"/>
              <a:t>Extending CPM 1-1 Session to CPM Group Session: Conversation-ID (reuse), Contribution-ID (new), </a:t>
            </a:r>
            <a:r>
              <a:rPr lang="en-GB" dirty="0" err="1" smtClean="0"/>
              <a:t>inReplyTo</a:t>
            </a:r>
            <a:r>
              <a:rPr lang="en-GB" dirty="0" smtClean="0"/>
              <a:t>-Contribution-ID (reuse), Session-Replace (previous Contribution-ID)</a:t>
            </a:r>
            <a:endParaRPr lang="en-US" dirty="0" smtClean="0"/>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57546" y="2110461"/>
            <a:ext cx="1105998" cy="7374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17" name="Rounded Rectangle 16"/>
          <p:cNvSpPr/>
          <p:nvPr/>
        </p:nvSpPr>
        <p:spPr>
          <a:xfrm>
            <a:off x="2985674" y="2110461"/>
            <a:ext cx="1105998" cy="7374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18" name="Rounded Rectangle 17"/>
          <p:cNvSpPr/>
          <p:nvPr/>
        </p:nvSpPr>
        <p:spPr>
          <a:xfrm>
            <a:off x="5861269" y="2123001"/>
            <a:ext cx="1105998" cy="7374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19" name="TextBox 18"/>
          <p:cNvSpPr txBox="1"/>
          <p:nvPr/>
        </p:nvSpPr>
        <p:spPr>
          <a:xfrm>
            <a:off x="286070" y="1654483"/>
            <a:ext cx="904038" cy="246898"/>
          </a:xfrm>
          <a:prstGeom prst="rect">
            <a:avLst/>
          </a:prstGeom>
          <a:noFill/>
        </p:spPr>
        <p:txBody>
          <a:bodyPr wrap="none" lIns="93635" tIns="46817" rIns="93635" bIns="46817" rtlCol="0">
            <a:spAutoFit/>
          </a:bodyPr>
          <a:lstStyle/>
          <a:p>
            <a:r>
              <a:rPr lang="en-GB" sz="1100" dirty="0"/>
              <a:t>CPM Client</a:t>
            </a:r>
          </a:p>
        </p:txBody>
      </p:sp>
      <p:sp>
        <p:nvSpPr>
          <p:cNvPr id="20" name="TextBox 19"/>
          <p:cNvSpPr txBox="1"/>
          <p:nvPr/>
        </p:nvSpPr>
        <p:spPr>
          <a:xfrm>
            <a:off x="3374368" y="1654483"/>
            <a:ext cx="370239" cy="246898"/>
          </a:xfrm>
          <a:prstGeom prst="rect">
            <a:avLst/>
          </a:prstGeom>
          <a:noFill/>
        </p:spPr>
        <p:txBody>
          <a:bodyPr wrap="none" lIns="93635" tIns="46817" rIns="93635" bIns="46817" rtlCol="0">
            <a:spAutoFit/>
          </a:bodyPr>
          <a:lstStyle/>
          <a:p>
            <a:r>
              <a:rPr lang="en-GB" sz="1100" dirty="0"/>
              <a:t>PF</a:t>
            </a:r>
          </a:p>
        </p:txBody>
      </p:sp>
      <p:sp>
        <p:nvSpPr>
          <p:cNvPr id="21" name="TextBox 20"/>
          <p:cNvSpPr txBox="1"/>
          <p:nvPr/>
        </p:nvSpPr>
        <p:spPr>
          <a:xfrm>
            <a:off x="6229934" y="1654483"/>
            <a:ext cx="378253" cy="246898"/>
          </a:xfrm>
          <a:prstGeom prst="rect">
            <a:avLst/>
          </a:prstGeom>
          <a:noFill/>
        </p:spPr>
        <p:txBody>
          <a:bodyPr wrap="none" lIns="93635" tIns="46817" rIns="93635" bIns="46817" rtlCol="0">
            <a:spAutoFit/>
          </a:bodyPr>
          <a:lstStyle/>
          <a:p>
            <a:r>
              <a:rPr lang="en-GB" sz="1100" dirty="0"/>
              <a:t>CF</a:t>
            </a:r>
          </a:p>
        </p:txBody>
      </p:sp>
      <p:sp>
        <p:nvSpPr>
          <p:cNvPr id="5" name="Can 4"/>
          <p:cNvSpPr/>
          <p:nvPr/>
        </p:nvSpPr>
        <p:spPr>
          <a:xfrm>
            <a:off x="3256566" y="3874140"/>
            <a:ext cx="613906" cy="669792"/>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22" name="TextBox 21"/>
          <p:cNvSpPr txBox="1"/>
          <p:nvPr/>
        </p:nvSpPr>
        <p:spPr>
          <a:xfrm>
            <a:off x="183813" y="2823196"/>
            <a:ext cx="1381733" cy="551597"/>
          </a:xfrm>
          <a:prstGeom prst="rect">
            <a:avLst/>
          </a:prstGeom>
          <a:noFill/>
        </p:spPr>
        <p:txBody>
          <a:bodyPr wrap="none" lIns="93635" tIns="46817" rIns="93635" bIns="46817" rtlCol="0">
            <a:spAutoFit/>
          </a:bodyPr>
          <a:lstStyle/>
          <a:p>
            <a:r>
              <a:rPr lang="en-GB" sz="1100" dirty="0"/>
              <a:t>Create</a:t>
            </a:r>
          </a:p>
          <a:p>
            <a:pPr marL="175565" indent="-175565">
              <a:buFont typeface="Arial" pitchFamily="34" charset="0"/>
              <a:buChar char="•"/>
            </a:pPr>
            <a:r>
              <a:rPr lang="en-GB" sz="1100" dirty="0"/>
              <a:t>Contribution-ID</a:t>
            </a:r>
          </a:p>
          <a:p>
            <a:pPr marL="175565" indent="-175565">
              <a:buFont typeface="Arial" pitchFamily="34" charset="0"/>
              <a:buChar char="•"/>
            </a:pPr>
            <a:r>
              <a:rPr lang="en-GB" sz="1100" dirty="0"/>
              <a:t>Conversation-ID</a:t>
            </a:r>
          </a:p>
        </p:txBody>
      </p:sp>
      <p:sp>
        <p:nvSpPr>
          <p:cNvPr id="24" name="TextBox 23"/>
          <p:cNvSpPr txBox="1"/>
          <p:nvPr/>
        </p:nvSpPr>
        <p:spPr>
          <a:xfrm>
            <a:off x="7557132" y="2110292"/>
            <a:ext cx="1207006" cy="246898"/>
          </a:xfrm>
          <a:prstGeom prst="rect">
            <a:avLst/>
          </a:prstGeom>
          <a:noFill/>
        </p:spPr>
        <p:txBody>
          <a:bodyPr wrap="none" lIns="93635" tIns="46817" rIns="93635" bIns="46817" rtlCol="0">
            <a:spAutoFit/>
          </a:bodyPr>
          <a:lstStyle/>
          <a:p>
            <a:r>
              <a:rPr lang="en-GB" sz="1100" dirty="0"/>
              <a:t>Put ID’s in Invite</a:t>
            </a:r>
          </a:p>
        </p:txBody>
      </p:sp>
      <p:cxnSp>
        <p:nvCxnSpPr>
          <p:cNvPr id="9" name="Straight Arrow Connector 8"/>
          <p:cNvCxnSpPr>
            <a:stCxn id="4" idx="3"/>
            <a:endCxn id="17" idx="1"/>
          </p:cNvCxnSpPr>
          <p:nvPr/>
        </p:nvCxnSpPr>
        <p:spPr>
          <a:xfrm>
            <a:off x="1363544" y="2479169"/>
            <a:ext cx="162213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6893533" y="2491708"/>
            <a:ext cx="2285729"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endCxn id="18" idx="1"/>
          </p:cNvCxnSpPr>
          <p:nvPr/>
        </p:nvCxnSpPr>
        <p:spPr>
          <a:xfrm>
            <a:off x="4091672" y="2491708"/>
            <a:ext cx="176959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622971" y="4728880"/>
            <a:ext cx="1420205" cy="551597"/>
          </a:xfrm>
          <a:prstGeom prst="rect">
            <a:avLst/>
          </a:prstGeom>
          <a:noFill/>
        </p:spPr>
        <p:txBody>
          <a:bodyPr wrap="none" lIns="93635" tIns="46817" rIns="93635" bIns="46817" rtlCol="0">
            <a:spAutoFit/>
          </a:bodyPr>
          <a:lstStyle/>
          <a:p>
            <a:r>
              <a:rPr lang="en-GB" sz="1100" dirty="0"/>
              <a:t>Message  Storage</a:t>
            </a:r>
          </a:p>
          <a:p>
            <a:pPr marL="175565" indent="-175565">
              <a:buFont typeface="Arial" pitchFamily="34" charset="0"/>
              <a:buChar char="•"/>
            </a:pPr>
            <a:r>
              <a:rPr lang="en-GB" sz="1100" dirty="0"/>
              <a:t>Contribution IDs</a:t>
            </a:r>
          </a:p>
          <a:p>
            <a:pPr marL="175565" indent="-175565">
              <a:buFont typeface="Arial" pitchFamily="34" charset="0"/>
              <a:buChar char="•"/>
            </a:pPr>
            <a:r>
              <a:rPr lang="en-GB" sz="1100" dirty="0"/>
              <a:t>Conversation Ids</a:t>
            </a:r>
          </a:p>
        </p:txBody>
      </p:sp>
      <p:sp>
        <p:nvSpPr>
          <p:cNvPr id="28" name="TextBox 27"/>
          <p:cNvSpPr txBox="1"/>
          <p:nvPr/>
        </p:nvSpPr>
        <p:spPr>
          <a:xfrm>
            <a:off x="7068439" y="2601377"/>
            <a:ext cx="2110823" cy="849370"/>
          </a:xfrm>
          <a:prstGeom prst="rect">
            <a:avLst/>
          </a:prstGeom>
          <a:noFill/>
        </p:spPr>
        <p:txBody>
          <a:bodyPr wrap="square" lIns="93635" tIns="46817" rIns="93635" bIns="46817" rtlCol="0">
            <a:spAutoFit/>
          </a:bodyPr>
          <a:lstStyle/>
          <a:p>
            <a:pPr marL="175565" indent="-175565">
              <a:buFont typeface="Arial" pitchFamily="34" charset="0"/>
              <a:buChar char="•"/>
            </a:pPr>
            <a:r>
              <a:rPr lang="en-GB" sz="1100" dirty="0"/>
              <a:t>Conversation –ID</a:t>
            </a:r>
          </a:p>
          <a:p>
            <a:pPr marL="175565" indent="-175565">
              <a:buFont typeface="Arial" pitchFamily="34" charset="0"/>
              <a:buChar char="•"/>
            </a:pPr>
            <a:r>
              <a:rPr lang="en-GB" sz="1100" dirty="0"/>
              <a:t>Contribution-ID</a:t>
            </a:r>
          </a:p>
          <a:p>
            <a:pPr marL="175565" indent="-175565">
              <a:buFont typeface="Arial" pitchFamily="34" charset="0"/>
              <a:buChar char="•"/>
            </a:pPr>
            <a:r>
              <a:rPr lang="en-GB" sz="1100" dirty="0" err="1"/>
              <a:t>InReplyTo</a:t>
            </a:r>
            <a:r>
              <a:rPr lang="en-GB" sz="1100" dirty="0"/>
              <a:t>-Contribution-ID</a:t>
            </a:r>
          </a:p>
          <a:p>
            <a:pPr marL="175565" indent="-175565">
              <a:buFont typeface="Arial" pitchFamily="34" charset="0"/>
              <a:buChar char="•"/>
            </a:pPr>
            <a:endParaRPr lang="en-GB" sz="1100" dirty="0"/>
          </a:p>
          <a:p>
            <a:pPr marL="175565" indent="-175565">
              <a:buFont typeface="Arial" pitchFamily="34" charset="0"/>
              <a:buChar char="•"/>
            </a:pPr>
            <a:endParaRPr lang="en-GB" sz="1100" dirty="0"/>
          </a:p>
        </p:txBody>
      </p:sp>
      <p:cxnSp>
        <p:nvCxnSpPr>
          <p:cNvPr id="30" name="Straight Arrow Connector 29"/>
          <p:cNvCxnSpPr>
            <a:stCxn id="17" idx="2"/>
            <a:endCxn id="5" idx="1"/>
          </p:cNvCxnSpPr>
          <p:nvPr/>
        </p:nvCxnSpPr>
        <p:spPr>
          <a:xfrm>
            <a:off x="3538674" y="2847876"/>
            <a:ext cx="24846" cy="10262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6" name="Rounded Rectangle 35"/>
          <p:cNvSpPr/>
          <p:nvPr/>
        </p:nvSpPr>
        <p:spPr>
          <a:xfrm>
            <a:off x="2617008" y="1373047"/>
            <a:ext cx="1990796" cy="1843537"/>
          </a:xfrm>
          <a:prstGeom prst="roundRect">
            <a:avLst/>
          </a:prstGeom>
          <a:noFill/>
          <a:ln>
            <a:prstDash val="dashDot"/>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37" name="Rounded Rectangle 36"/>
          <p:cNvSpPr/>
          <p:nvPr/>
        </p:nvSpPr>
        <p:spPr>
          <a:xfrm>
            <a:off x="5444216" y="1373047"/>
            <a:ext cx="3808779" cy="3687076"/>
          </a:xfrm>
          <a:prstGeom prst="roundRect">
            <a:avLst/>
          </a:prstGeom>
          <a:noFill/>
          <a:ln>
            <a:prstDash val="dashDot"/>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GB" dirty="0" smtClean="0"/>
              <a:t>0</a:t>
            </a:r>
            <a:endParaRPr lang="en-GB" dirty="0"/>
          </a:p>
        </p:txBody>
      </p:sp>
      <p:sp>
        <p:nvSpPr>
          <p:cNvPr id="40" name="Rounded Rectangle 39"/>
          <p:cNvSpPr/>
          <p:nvPr/>
        </p:nvSpPr>
        <p:spPr>
          <a:xfrm>
            <a:off x="110080" y="1324504"/>
            <a:ext cx="1990796" cy="2482012"/>
          </a:xfrm>
          <a:prstGeom prst="roundRect">
            <a:avLst/>
          </a:prstGeom>
          <a:noFill/>
          <a:ln>
            <a:prstDash val="dashDot"/>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41" name="Left Brace 40"/>
          <p:cNvSpPr/>
          <p:nvPr/>
        </p:nvSpPr>
        <p:spPr>
          <a:xfrm rot="16200000">
            <a:off x="4295256" y="4935675"/>
            <a:ext cx="208743" cy="1500709"/>
          </a:xfrm>
          <a:prstGeom prst="leftBrace">
            <a:avLst>
              <a:gd name="adj1" fmla="val 8333"/>
              <a:gd name="adj2" fmla="val 52655"/>
            </a:avLst>
          </a:prstGeom>
        </p:spPr>
        <p:style>
          <a:lnRef idx="1">
            <a:schemeClr val="accent1"/>
          </a:lnRef>
          <a:fillRef idx="0">
            <a:schemeClr val="accent1"/>
          </a:fillRef>
          <a:effectRef idx="0">
            <a:schemeClr val="accent1"/>
          </a:effectRef>
          <a:fontRef idx="minor">
            <a:schemeClr val="tx1"/>
          </a:fontRef>
        </p:style>
        <p:txBody>
          <a:bodyPr lIns="93635" tIns="46817" rIns="93635" bIns="46817" rtlCol="0" anchor="ctr"/>
          <a:lstStyle/>
          <a:p>
            <a:pPr algn="ctr"/>
            <a:endParaRPr lang="en-GB"/>
          </a:p>
        </p:txBody>
      </p:sp>
      <p:sp>
        <p:nvSpPr>
          <p:cNvPr id="33" name="TextBox 32"/>
          <p:cNvSpPr txBox="1"/>
          <p:nvPr/>
        </p:nvSpPr>
        <p:spPr>
          <a:xfrm>
            <a:off x="1437277" y="1520529"/>
            <a:ext cx="1474664" cy="856295"/>
          </a:xfrm>
          <a:prstGeom prst="rect">
            <a:avLst/>
          </a:prstGeom>
          <a:solidFill>
            <a:schemeClr val="bg1"/>
          </a:solidFill>
        </p:spPr>
        <p:txBody>
          <a:bodyPr wrap="square" lIns="93635" tIns="46817" rIns="93635" bIns="46817" rtlCol="0">
            <a:spAutoFit/>
          </a:bodyPr>
          <a:lstStyle/>
          <a:p>
            <a:r>
              <a:rPr lang="en-GB" sz="1100" dirty="0"/>
              <a:t>IDs  in INVITE</a:t>
            </a:r>
          </a:p>
          <a:p>
            <a:pPr marL="175565" indent="-175565">
              <a:buFont typeface="Arial" pitchFamily="34" charset="0"/>
              <a:buChar char="•"/>
            </a:pPr>
            <a:r>
              <a:rPr lang="en-GB" sz="1100" dirty="0"/>
              <a:t>Contribution-ID</a:t>
            </a:r>
          </a:p>
          <a:p>
            <a:pPr marL="175565" indent="-175565">
              <a:buFont typeface="Arial" pitchFamily="34" charset="0"/>
              <a:buChar char="•"/>
            </a:pPr>
            <a:r>
              <a:rPr lang="en-GB" sz="1100" dirty="0"/>
              <a:t>Conversation-ID</a:t>
            </a:r>
          </a:p>
          <a:p>
            <a:pPr marL="175565" indent="-175565">
              <a:buFont typeface="Arial" pitchFamily="34" charset="0"/>
              <a:buChar char="•"/>
            </a:pPr>
            <a:r>
              <a:rPr lang="en-GB" sz="1100" dirty="0" err="1"/>
              <a:t>InReplyTo</a:t>
            </a:r>
            <a:r>
              <a:rPr lang="en-GB" sz="1100" dirty="0"/>
              <a:t>-Contribution-ID</a:t>
            </a:r>
          </a:p>
        </p:txBody>
      </p:sp>
      <p:sp>
        <p:nvSpPr>
          <p:cNvPr id="38" name="Title 37"/>
          <p:cNvSpPr>
            <a:spLocks noGrp="1"/>
          </p:cNvSpPr>
          <p:nvPr>
            <p:ph type="title"/>
          </p:nvPr>
        </p:nvSpPr>
        <p:spPr/>
        <p:txBody>
          <a:bodyPr/>
          <a:lstStyle/>
          <a:p>
            <a:r>
              <a:rPr lang="en-US" dirty="0" smtClean="0"/>
              <a:t>CPM Standalone</a:t>
            </a:r>
            <a:endParaRPr lang="en-US" dirty="0"/>
          </a:p>
        </p:txBody>
      </p:sp>
      <p:sp>
        <p:nvSpPr>
          <p:cNvPr id="43" name="Rounded Rectangle 42"/>
          <p:cNvSpPr/>
          <p:nvPr/>
        </p:nvSpPr>
        <p:spPr>
          <a:xfrm>
            <a:off x="5713802" y="5355088"/>
            <a:ext cx="1105998" cy="7374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GB" dirty="0" smtClean="0"/>
              <a:t>PF or CF</a:t>
            </a:r>
            <a:endParaRPr lang="en-GB" dirty="0"/>
          </a:p>
        </p:txBody>
      </p:sp>
      <p:sp>
        <p:nvSpPr>
          <p:cNvPr id="44" name="Rounded Rectangle 43"/>
          <p:cNvSpPr/>
          <p:nvPr/>
        </p:nvSpPr>
        <p:spPr>
          <a:xfrm>
            <a:off x="5554296" y="5281347"/>
            <a:ext cx="3698699" cy="1253606"/>
          </a:xfrm>
          <a:prstGeom prst="roundRect">
            <a:avLst/>
          </a:prstGeom>
          <a:noFill/>
          <a:ln>
            <a:prstDash val="dashDot"/>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GB" dirty="0" smtClean="0"/>
              <a:t>0</a:t>
            </a:r>
            <a:endParaRPr lang="en-GB" dirty="0"/>
          </a:p>
        </p:txBody>
      </p:sp>
      <p:sp>
        <p:nvSpPr>
          <p:cNvPr id="45" name="TextBox 44"/>
          <p:cNvSpPr txBox="1"/>
          <p:nvPr/>
        </p:nvSpPr>
        <p:spPr>
          <a:xfrm>
            <a:off x="7778332" y="5428830"/>
            <a:ext cx="934496" cy="399247"/>
          </a:xfrm>
          <a:prstGeom prst="rect">
            <a:avLst/>
          </a:prstGeom>
          <a:noFill/>
        </p:spPr>
        <p:txBody>
          <a:bodyPr wrap="none" lIns="93635" tIns="46817" rIns="93635" bIns="46817" rtlCol="0">
            <a:spAutoFit/>
          </a:bodyPr>
          <a:lstStyle/>
          <a:p>
            <a:r>
              <a:rPr lang="en-GB" sz="1100" dirty="0"/>
              <a:t>Terminating</a:t>
            </a:r>
          </a:p>
          <a:p>
            <a:r>
              <a:rPr lang="en-GB" sz="1100" dirty="0"/>
              <a:t>Network</a:t>
            </a:r>
          </a:p>
        </p:txBody>
      </p:sp>
      <p:cxnSp>
        <p:nvCxnSpPr>
          <p:cNvPr id="46" name="Straight Arrow Connector 45"/>
          <p:cNvCxnSpPr/>
          <p:nvPr/>
        </p:nvCxnSpPr>
        <p:spPr>
          <a:xfrm>
            <a:off x="4091672" y="2847876"/>
            <a:ext cx="1622130" cy="25072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8" name="Flowchart: Card 47"/>
          <p:cNvSpPr/>
          <p:nvPr/>
        </p:nvSpPr>
        <p:spPr>
          <a:xfrm>
            <a:off x="3796740" y="5904286"/>
            <a:ext cx="1447225" cy="409442"/>
          </a:xfrm>
          <a:prstGeom prst="flowChartPunchedCard">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49" name="TextBox 48"/>
          <p:cNvSpPr txBox="1"/>
          <p:nvPr/>
        </p:nvSpPr>
        <p:spPr>
          <a:xfrm>
            <a:off x="3903940" y="5972078"/>
            <a:ext cx="1410587" cy="246898"/>
          </a:xfrm>
          <a:prstGeom prst="rect">
            <a:avLst/>
          </a:prstGeom>
          <a:noFill/>
        </p:spPr>
        <p:txBody>
          <a:bodyPr wrap="none" lIns="93635" tIns="46817" rIns="93635" bIns="46817" rtlCol="0">
            <a:spAutoFit/>
          </a:bodyPr>
          <a:lstStyle/>
          <a:p>
            <a:r>
              <a:rPr lang="en-GB" sz="1100" dirty="0"/>
              <a:t>Session Info Object</a:t>
            </a:r>
          </a:p>
        </p:txBody>
      </p:sp>
      <p:sp>
        <p:nvSpPr>
          <p:cNvPr id="50" name="Rounded Rectangle 49"/>
          <p:cNvSpPr/>
          <p:nvPr/>
        </p:nvSpPr>
        <p:spPr>
          <a:xfrm>
            <a:off x="2027142" y="3732775"/>
            <a:ext cx="3317994" cy="3216584"/>
          </a:xfrm>
          <a:prstGeom prst="roundRect">
            <a:avLst/>
          </a:prstGeom>
          <a:noFill/>
          <a:ln>
            <a:prstDash val="dashDot"/>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52" name="TextBox 51"/>
          <p:cNvSpPr txBox="1"/>
          <p:nvPr/>
        </p:nvSpPr>
        <p:spPr>
          <a:xfrm>
            <a:off x="4312871" y="1444110"/>
            <a:ext cx="1474664" cy="856295"/>
          </a:xfrm>
          <a:prstGeom prst="rect">
            <a:avLst/>
          </a:prstGeom>
          <a:solidFill>
            <a:schemeClr val="bg1"/>
          </a:solidFill>
        </p:spPr>
        <p:txBody>
          <a:bodyPr wrap="square" lIns="93635" tIns="46817" rIns="93635" bIns="46817" rtlCol="0">
            <a:spAutoFit/>
          </a:bodyPr>
          <a:lstStyle/>
          <a:p>
            <a:r>
              <a:rPr lang="en-GB" sz="1100" dirty="0"/>
              <a:t>IDs  in INVITE</a:t>
            </a:r>
          </a:p>
          <a:p>
            <a:pPr marL="175565" indent="-175565">
              <a:buFont typeface="Arial" pitchFamily="34" charset="0"/>
              <a:buChar char="•"/>
            </a:pPr>
            <a:r>
              <a:rPr lang="en-GB" sz="1100" dirty="0"/>
              <a:t>Contribution-ID</a:t>
            </a:r>
          </a:p>
          <a:p>
            <a:pPr marL="175565" indent="-175565">
              <a:buFont typeface="Arial" pitchFamily="34" charset="0"/>
              <a:buChar char="•"/>
            </a:pPr>
            <a:r>
              <a:rPr lang="en-GB" sz="1100" dirty="0"/>
              <a:t>Conversation-ID</a:t>
            </a:r>
          </a:p>
          <a:p>
            <a:pPr marL="175565" indent="-175565">
              <a:buFont typeface="Arial" pitchFamily="34" charset="0"/>
              <a:buChar char="•"/>
            </a:pPr>
            <a:r>
              <a:rPr lang="en-GB" sz="1100" dirty="0" err="1"/>
              <a:t>InReplyTo</a:t>
            </a:r>
            <a:r>
              <a:rPr lang="en-GB" sz="1100" dirty="0"/>
              <a:t>-Contribution-ID</a:t>
            </a:r>
          </a:p>
        </p:txBody>
      </p:sp>
      <p:sp>
        <p:nvSpPr>
          <p:cNvPr id="63" name="TextBox 62"/>
          <p:cNvSpPr txBox="1"/>
          <p:nvPr/>
        </p:nvSpPr>
        <p:spPr>
          <a:xfrm>
            <a:off x="4312871" y="2847877"/>
            <a:ext cx="1474664" cy="856295"/>
          </a:xfrm>
          <a:prstGeom prst="rect">
            <a:avLst/>
          </a:prstGeom>
          <a:solidFill>
            <a:schemeClr val="bg1"/>
          </a:solidFill>
        </p:spPr>
        <p:txBody>
          <a:bodyPr wrap="square" lIns="93635" tIns="46817" rIns="93635" bIns="46817" rtlCol="0">
            <a:spAutoFit/>
          </a:bodyPr>
          <a:lstStyle/>
          <a:p>
            <a:r>
              <a:rPr lang="en-GB" sz="1100" dirty="0"/>
              <a:t>IDs  in INVITE</a:t>
            </a:r>
          </a:p>
          <a:p>
            <a:pPr marL="175565" indent="-175565">
              <a:buFont typeface="Arial" pitchFamily="34" charset="0"/>
              <a:buChar char="•"/>
            </a:pPr>
            <a:r>
              <a:rPr lang="en-GB" sz="1100" dirty="0"/>
              <a:t>Contribution-ID</a:t>
            </a:r>
          </a:p>
          <a:p>
            <a:pPr marL="175565" indent="-175565">
              <a:buFont typeface="Arial" pitchFamily="34" charset="0"/>
              <a:buChar char="•"/>
            </a:pPr>
            <a:r>
              <a:rPr lang="en-GB" sz="1100" dirty="0"/>
              <a:t>Conversation-ID</a:t>
            </a:r>
          </a:p>
          <a:p>
            <a:pPr marL="175565" indent="-175565">
              <a:buFont typeface="Arial" pitchFamily="34" charset="0"/>
              <a:buChar char="•"/>
            </a:pPr>
            <a:r>
              <a:rPr lang="en-GB" sz="1100" dirty="0" err="1"/>
              <a:t>InReplyTo</a:t>
            </a:r>
            <a:r>
              <a:rPr lang="en-GB" sz="1100" dirty="0"/>
              <a:t>-Contribution-ID</a:t>
            </a:r>
          </a:p>
        </p:txBody>
      </p:sp>
      <p:sp>
        <p:nvSpPr>
          <p:cNvPr id="64" name="TextBox 63"/>
          <p:cNvSpPr txBox="1"/>
          <p:nvPr/>
        </p:nvSpPr>
        <p:spPr>
          <a:xfrm>
            <a:off x="183814" y="4175224"/>
            <a:ext cx="1769597" cy="856295"/>
          </a:xfrm>
          <a:prstGeom prst="rect">
            <a:avLst/>
          </a:prstGeom>
          <a:noFill/>
        </p:spPr>
        <p:txBody>
          <a:bodyPr wrap="square" lIns="93635" tIns="46817" rIns="93635" bIns="46817" rtlCol="0">
            <a:spAutoFit/>
          </a:bodyPr>
          <a:lstStyle/>
          <a:p>
            <a:r>
              <a:rPr lang="en-GB" sz="1100" dirty="0"/>
              <a:t>Note: for Pre-define group, CPM Client includes Request-URI to the address of the target CPM Pre-defined Group</a:t>
            </a:r>
          </a:p>
        </p:txBody>
      </p:sp>
    </p:spTree>
    <p:extLst>
      <p:ext uri="{BB962C8B-B14F-4D97-AF65-F5344CB8AC3E}">
        <p14:creationId xmlns:p14="http://schemas.microsoft.com/office/powerpoint/2010/main" xmlns="" val="29297993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57546" y="2110461"/>
            <a:ext cx="1105998" cy="7374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17" name="Rounded Rectangle 16"/>
          <p:cNvSpPr/>
          <p:nvPr/>
        </p:nvSpPr>
        <p:spPr>
          <a:xfrm>
            <a:off x="2985674" y="2110461"/>
            <a:ext cx="1105998" cy="7374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18" name="Rounded Rectangle 17"/>
          <p:cNvSpPr/>
          <p:nvPr/>
        </p:nvSpPr>
        <p:spPr>
          <a:xfrm>
            <a:off x="5861269" y="2123001"/>
            <a:ext cx="1105998" cy="7374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19" name="TextBox 18"/>
          <p:cNvSpPr txBox="1"/>
          <p:nvPr/>
        </p:nvSpPr>
        <p:spPr>
          <a:xfrm>
            <a:off x="286070" y="1654483"/>
            <a:ext cx="904038" cy="246898"/>
          </a:xfrm>
          <a:prstGeom prst="rect">
            <a:avLst/>
          </a:prstGeom>
          <a:noFill/>
        </p:spPr>
        <p:txBody>
          <a:bodyPr wrap="none" lIns="93635" tIns="46817" rIns="93635" bIns="46817" rtlCol="0">
            <a:spAutoFit/>
          </a:bodyPr>
          <a:lstStyle/>
          <a:p>
            <a:r>
              <a:rPr lang="en-GB" sz="1100" dirty="0"/>
              <a:t>CPM Client</a:t>
            </a:r>
          </a:p>
        </p:txBody>
      </p:sp>
      <p:sp>
        <p:nvSpPr>
          <p:cNvPr id="20" name="TextBox 19"/>
          <p:cNvSpPr txBox="1"/>
          <p:nvPr/>
        </p:nvSpPr>
        <p:spPr>
          <a:xfrm>
            <a:off x="3374368" y="1654483"/>
            <a:ext cx="370239" cy="246898"/>
          </a:xfrm>
          <a:prstGeom prst="rect">
            <a:avLst/>
          </a:prstGeom>
          <a:noFill/>
        </p:spPr>
        <p:txBody>
          <a:bodyPr wrap="none" lIns="93635" tIns="46817" rIns="93635" bIns="46817" rtlCol="0">
            <a:spAutoFit/>
          </a:bodyPr>
          <a:lstStyle/>
          <a:p>
            <a:r>
              <a:rPr lang="en-GB" sz="1100" dirty="0"/>
              <a:t>PF</a:t>
            </a:r>
          </a:p>
        </p:txBody>
      </p:sp>
      <p:sp>
        <p:nvSpPr>
          <p:cNvPr id="21" name="TextBox 20"/>
          <p:cNvSpPr txBox="1"/>
          <p:nvPr/>
        </p:nvSpPr>
        <p:spPr>
          <a:xfrm>
            <a:off x="6229934" y="1654483"/>
            <a:ext cx="378253" cy="246898"/>
          </a:xfrm>
          <a:prstGeom prst="rect">
            <a:avLst/>
          </a:prstGeom>
          <a:noFill/>
        </p:spPr>
        <p:txBody>
          <a:bodyPr wrap="none" lIns="93635" tIns="46817" rIns="93635" bIns="46817" rtlCol="0">
            <a:spAutoFit/>
          </a:bodyPr>
          <a:lstStyle/>
          <a:p>
            <a:r>
              <a:rPr lang="en-GB" sz="1100" dirty="0"/>
              <a:t>CF</a:t>
            </a:r>
          </a:p>
        </p:txBody>
      </p:sp>
      <p:sp>
        <p:nvSpPr>
          <p:cNvPr id="5" name="Can 4"/>
          <p:cNvSpPr/>
          <p:nvPr/>
        </p:nvSpPr>
        <p:spPr>
          <a:xfrm>
            <a:off x="3256566" y="3874140"/>
            <a:ext cx="613906" cy="669792"/>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22" name="TextBox 21"/>
          <p:cNvSpPr txBox="1"/>
          <p:nvPr/>
        </p:nvSpPr>
        <p:spPr>
          <a:xfrm>
            <a:off x="183813" y="2823196"/>
            <a:ext cx="1381733" cy="551597"/>
          </a:xfrm>
          <a:prstGeom prst="rect">
            <a:avLst/>
          </a:prstGeom>
          <a:noFill/>
        </p:spPr>
        <p:txBody>
          <a:bodyPr wrap="none" lIns="93635" tIns="46817" rIns="93635" bIns="46817" rtlCol="0">
            <a:spAutoFit/>
          </a:bodyPr>
          <a:lstStyle/>
          <a:p>
            <a:r>
              <a:rPr lang="en-GB" sz="1100" dirty="0"/>
              <a:t>Create</a:t>
            </a:r>
          </a:p>
          <a:p>
            <a:pPr marL="175565" indent="-175565">
              <a:buFont typeface="Arial" pitchFamily="34" charset="0"/>
              <a:buChar char="•"/>
            </a:pPr>
            <a:r>
              <a:rPr lang="en-GB" sz="1100" dirty="0"/>
              <a:t>Contribution-ID</a:t>
            </a:r>
          </a:p>
          <a:p>
            <a:pPr marL="175565" indent="-175565">
              <a:buFont typeface="Arial" pitchFamily="34" charset="0"/>
              <a:buChar char="•"/>
            </a:pPr>
            <a:r>
              <a:rPr lang="en-GB" sz="1100" dirty="0"/>
              <a:t>Conversation-ID</a:t>
            </a:r>
          </a:p>
        </p:txBody>
      </p:sp>
      <p:sp>
        <p:nvSpPr>
          <p:cNvPr id="24" name="TextBox 23"/>
          <p:cNvSpPr txBox="1"/>
          <p:nvPr/>
        </p:nvSpPr>
        <p:spPr>
          <a:xfrm>
            <a:off x="7557132" y="2110292"/>
            <a:ext cx="1207006" cy="246898"/>
          </a:xfrm>
          <a:prstGeom prst="rect">
            <a:avLst/>
          </a:prstGeom>
          <a:noFill/>
        </p:spPr>
        <p:txBody>
          <a:bodyPr wrap="none" lIns="93635" tIns="46817" rIns="93635" bIns="46817" rtlCol="0">
            <a:spAutoFit/>
          </a:bodyPr>
          <a:lstStyle/>
          <a:p>
            <a:r>
              <a:rPr lang="en-GB" sz="1100" dirty="0"/>
              <a:t>Put ID’s in Invite</a:t>
            </a:r>
          </a:p>
        </p:txBody>
      </p:sp>
      <p:cxnSp>
        <p:nvCxnSpPr>
          <p:cNvPr id="9" name="Straight Arrow Connector 8"/>
          <p:cNvCxnSpPr>
            <a:stCxn id="4" idx="3"/>
            <a:endCxn id="17" idx="1"/>
          </p:cNvCxnSpPr>
          <p:nvPr/>
        </p:nvCxnSpPr>
        <p:spPr>
          <a:xfrm>
            <a:off x="1363544" y="2479169"/>
            <a:ext cx="162213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6893533" y="2491708"/>
            <a:ext cx="2285729"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endCxn id="18" idx="1"/>
          </p:cNvCxnSpPr>
          <p:nvPr/>
        </p:nvCxnSpPr>
        <p:spPr>
          <a:xfrm>
            <a:off x="4091672" y="2491708"/>
            <a:ext cx="176959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622971" y="4728880"/>
            <a:ext cx="1424052" cy="551597"/>
          </a:xfrm>
          <a:prstGeom prst="rect">
            <a:avLst/>
          </a:prstGeom>
          <a:noFill/>
        </p:spPr>
        <p:txBody>
          <a:bodyPr wrap="none" lIns="93635" tIns="46817" rIns="93635" bIns="46817" rtlCol="0">
            <a:spAutoFit/>
          </a:bodyPr>
          <a:lstStyle/>
          <a:p>
            <a:r>
              <a:rPr lang="en-GB" sz="1100" dirty="0"/>
              <a:t>Message  Storage</a:t>
            </a:r>
          </a:p>
          <a:p>
            <a:pPr marL="175565" indent="-175565">
              <a:buFont typeface="Arial" pitchFamily="34" charset="0"/>
              <a:buChar char="•"/>
            </a:pPr>
            <a:r>
              <a:rPr lang="en-GB" sz="1100" dirty="0"/>
              <a:t>Contribution IDs</a:t>
            </a:r>
          </a:p>
          <a:p>
            <a:pPr marL="175565" indent="-175565">
              <a:buFont typeface="Arial" pitchFamily="34" charset="0"/>
              <a:buChar char="•"/>
            </a:pPr>
            <a:r>
              <a:rPr lang="en-GB" sz="1100" dirty="0"/>
              <a:t>Conversation </a:t>
            </a:r>
            <a:r>
              <a:rPr lang="en-GB" sz="1100" dirty="0" smtClean="0"/>
              <a:t>Ids</a:t>
            </a:r>
            <a:endParaRPr lang="en-GB" sz="1100" dirty="0"/>
          </a:p>
        </p:txBody>
      </p:sp>
      <p:sp>
        <p:nvSpPr>
          <p:cNvPr id="28" name="TextBox 27"/>
          <p:cNvSpPr txBox="1"/>
          <p:nvPr/>
        </p:nvSpPr>
        <p:spPr>
          <a:xfrm>
            <a:off x="7068439" y="2601376"/>
            <a:ext cx="2110823" cy="703946"/>
          </a:xfrm>
          <a:prstGeom prst="rect">
            <a:avLst/>
          </a:prstGeom>
          <a:noFill/>
        </p:spPr>
        <p:txBody>
          <a:bodyPr wrap="square" lIns="93635" tIns="46817" rIns="93635" bIns="46817" rtlCol="0">
            <a:spAutoFit/>
          </a:bodyPr>
          <a:lstStyle/>
          <a:p>
            <a:pPr marL="175565" indent="-175565">
              <a:buFont typeface="Arial" pitchFamily="34" charset="0"/>
              <a:buChar char="•"/>
            </a:pPr>
            <a:r>
              <a:rPr lang="en-GB" sz="1100" dirty="0"/>
              <a:t>Conversation -ID</a:t>
            </a:r>
          </a:p>
          <a:p>
            <a:pPr marL="175565" indent="-175565">
              <a:buFont typeface="Arial" pitchFamily="34" charset="0"/>
              <a:buChar char="•"/>
            </a:pPr>
            <a:r>
              <a:rPr lang="en-GB" sz="1100" dirty="0"/>
              <a:t>Contribution-ID</a:t>
            </a:r>
          </a:p>
          <a:p>
            <a:pPr marL="175565" indent="-175565">
              <a:buFont typeface="Arial" pitchFamily="34" charset="0"/>
              <a:buChar char="•"/>
            </a:pPr>
            <a:r>
              <a:rPr lang="en-GB" sz="1100" dirty="0" err="1"/>
              <a:t>InReplyTo</a:t>
            </a:r>
            <a:r>
              <a:rPr lang="en-GB" sz="1100" dirty="0"/>
              <a:t>-Contribution-ID</a:t>
            </a:r>
          </a:p>
          <a:p>
            <a:pPr marL="175565" indent="-175565">
              <a:buFont typeface="Arial" pitchFamily="34" charset="0"/>
              <a:buChar char="•"/>
            </a:pPr>
            <a:endParaRPr lang="en-GB" sz="1100" dirty="0"/>
          </a:p>
        </p:txBody>
      </p:sp>
      <p:cxnSp>
        <p:nvCxnSpPr>
          <p:cNvPr id="30" name="Straight Arrow Connector 29"/>
          <p:cNvCxnSpPr>
            <a:stCxn id="17" idx="2"/>
            <a:endCxn id="5" idx="1"/>
          </p:cNvCxnSpPr>
          <p:nvPr/>
        </p:nvCxnSpPr>
        <p:spPr>
          <a:xfrm>
            <a:off x="3538674" y="2847876"/>
            <a:ext cx="24846" cy="10262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6" name="Rounded Rectangle 35"/>
          <p:cNvSpPr/>
          <p:nvPr/>
        </p:nvSpPr>
        <p:spPr>
          <a:xfrm>
            <a:off x="2617008" y="1373047"/>
            <a:ext cx="1990796" cy="1843537"/>
          </a:xfrm>
          <a:prstGeom prst="roundRect">
            <a:avLst/>
          </a:prstGeom>
          <a:noFill/>
          <a:ln>
            <a:prstDash val="dashDot"/>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37" name="Rounded Rectangle 36"/>
          <p:cNvSpPr/>
          <p:nvPr/>
        </p:nvSpPr>
        <p:spPr>
          <a:xfrm>
            <a:off x="5444216" y="1373047"/>
            <a:ext cx="3808779" cy="3687076"/>
          </a:xfrm>
          <a:prstGeom prst="roundRect">
            <a:avLst/>
          </a:prstGeom>
          <a:noFill/>
          <a:ln>
            <a:prstDash val="dashDot"/>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GB" dirty="0" smtClean="0"/>
              <a:t>0</a:t>
            </a:r>
            <a:endParaRPr lang="en-GB" dirty="0"/>
          </a:p>
        </p:txBody>
      </p:sp>
      <p:sp>
        <p:nvSpPr>
          <p:cNvPr id="40" name="Rounded Rectangle 39"/>
          <p:cNvSpPr/>
          <p:nvPr/>
        </p:nvSpPr>
        <p:spPr>
          <a:xfrm>
            <a:off x="110080" y="1324504"/>
            <a:ext cx="1990796" cy="2482012"/>
          </a:xfrm>
          <a:prstGeom prst="roundRect">
            <a:avLst/>
          </a:prstGeom>
          <a:noFill/>
          <a:ln>
            <a:prstDash val="dashDot"/>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41" name="Left Brace 40"/>
          <p:cNvSpPr/>
          <p:nvPr/>
        </p:nvSpPr>
        <p:spPr>
          <a:xfrm rot="16200000">
            <a:off x="4295256" y="4935675"/>
            <a:ext cx="208743" cy="1500709"/>
          </a:xfrm>
          <a:prstGeom prst="leftBrace">
            <a:avLst>
              <a:gd name="adj1" fmla="val 8333"/>
              <a:gd name="adj2" fmla="val 52655"/>
            </a:avLst>
          </a:prstGeom>
        </p:spPr>
        <p:style>
          <a:lnRef idx="1">
            <a:schemeClr val="accent1"/>
          </a:lnRef>
          <a:fillRef idx="0">
            <a:schemeClr val="accent1"/>
          </a:fillRef>
          <a:effectRef idx="0">
            <a:schemeClr val="accent1"/>
          </a:effectRef>
          <a:fontRef idx="minor">
            <a:schemeClr val="tx1"/>
          </a:fontRef>
        </p:style>
        <p:txBody>
          <a:bodyPr lIns="93635" tIns="46817" rIns="93635" bIns="46817" rtlCol="0" anchor="ctr"/>
          <a:lstStyle/>
          <a:p>
            <a:pPr algn="ctr"/>
            <a:endParaRPr lang="en-GB"/>
          </a:p>
        </p:txBody>
      </p:sp>
      <p:sp>
        <p:nvSpPr>
          <p:cNvPr id="33" name="TextBox 32"/>
          <p:cNvSpPr txBox="1"/>
          <p:nvPr/>
        </p:nvSpPr>
        <p:spPr>
          <a:xfrm>
            <a:off x="1437277" y="1520529"/>
            <a:ext cx="1474664" cy="856295"/>
          </a:xfrm>
          <a:prstGeom prst="rect">
            <a:avLst/>
          </a:prstGeom>
          <a:solidFill>
            <a:schemeClr val="bg1"/>
          </a:solidFill>
        </p:spPr>
        <p:txBody>
          <a:bodyPr wrap="square" lIns="93635" tIns="46817" rIns="93635" bIns="46817" rtlCol="0">
            <a:spAutoFit/>
          </a:bodyPr>
          <a:lstStyle/>
          <a:p>
            <a:r>
              <a:rPr lang="en-GB" sz="1100" dirty="0"/>
              <a:t>IDs  in INVITE</a:t>
            </a:r>
          </a:p>
          <a:p>
            <a:pPr marL="175565" indent="-175565">
              <a:buFont typeface="Arial" pitchFamily="34" charset="0"/>
              <a:buChar char="•"/>
            </a:pPr>
            <a:r>
              <a:rPr lang="en-GB" sz="1100" dirty="0"/>
              <a:t>Contribution-ID</a:t>
            </a:r>
          </a:p>
          <a:p>
            <a:pPr marL="175565" indent="-175565">
              <a:buFont typeface="Arial" pitchFamily="34" charset="0"/>
              <a:buChar char="•"/>
            </a:pPr>
            <a:r>
              <a:rPr lang="en-GB" sz="1100" dirty="0"/>
              <a:t>Conversation-ID</a:t>
            </a:r>
          </a:p>
          <a:p>
            <a:pPr marL="175565" indent="-175565">
              <a:buFont typeface="Arial" pitchFamily="34" charset="0"/>
              <a:buChar char="•"/>
            </a:pPr>
            <a:r>
              <a:rPr lang="en-GB" sz="1100" dirty="0" err="1"/>
              <a:t>InReplyTo</a:t>
            </a:r>
            <a:r>
              <a:rPr lang="en-GB" sz="1100" dirty="0"/>
              <a:t>-Contribution-ID</a:t>
            </a:r>
          </a:p>
        </p:txBody>
      </p:sp>
      <p:sp>
        <p:nvSpPr>
          <p:cNvPr id="38" name="Title 37"/>
          <p:cNvSpPr>
            <a:spLocks noGrp="1"/>
          </p:cNvSpPr>
          <p:nvPr>
            <p:ph type="title"/>
          </p:nvPr>
        </p:nvSpPr>
        <p:spPr/>
        <p:txBody>
          <a:bodyPr/>
          <a:lstStyle/>
          <a:p>
            <a:r>
              <a:rPr lang="en-US" dirty="0" smtClean="0"/>
              <a:t>CPM 1-1 Session</a:t>
            </a:r>
            <a:endParaRPr lang="en-US" dirty="0"/>
          </a:p>
        </p:txBody>
      </p:sp>
      <p:sp>
        <p:nvSpPr>
          <p:cNvPr id="43" name="Rounded Rectangle 42"/>
          <p:cNvSpPr/>
          <p:nvPr/>
        </p:nvSpPr>
        <p:spPr>
          <a:xfrm>
            <a:off x="5713802" y="5355088"/>
            <a:ext cx="1105998" cy="7374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GB" dirty="0" smtClean="0"/>
              <a:t>PF or CF</a:t>
            </a:r>
            <a:endParaRPr lang="en-GB" dirty="0"/>
          </a:p>
        </p:txBody>
      </p:sp>
      <p:sp>
        <p:nvSpPr>
          <p:cNvPr id="44" name="Rounded Rectangle 43"/>
          <p:cNvSpPr/>
          <p:nvPr/>
        </p:nvSpPr>
        <p:spPr>
          <a:xfrm>
            <a:off x="5554296" y="5281347"/>
            <a:ext cx="3698699" cy="1253606"/>
          </a:xfrm>
          <a:prstGeom prst="roundRect">
            <a:avLst/>
          </a:prstGeom>
          <a:noFill/>
          <a:ln>
            <a:prstDash val="dashDot"/>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GB" dirty="0" smtClean="0"/>
              <a:t>0</a:t>
            </a:r>
            <a:endParaRPr lang="en-GB" dirty="0"/>
          </a:p>
        </p:txBody>
      </p:sp>
      <p:sp>
        <p:nvSpPr>
          <p:cNvPr id="45" name="TextBox 44"/>
          <p:cNvSpPr txBox="1"/>
          <p:nvPr/>
        </p:nvSpPr>
        <p:spPr>
          <a:xfrm>
            <a:off x="7778332" y="5428830"/>
            <a:ext cx="934496" cy="399247"/>
          </a:xfrm>
          <a:prstGeom prst="rect">
            <a:avLst/>
          </a:prstGeom>
          <a:noFill/>
        </p:spPr>
        <p:txBody>
          <a:bodyPr wrap="none" lIns="93635" tIns="46817" rIns="93635" bIns="46817" rtlCol="0">
            <a:spAutoFit/>
          </a:bodyPr>
          <a:lstStyle/>
          <a:p>
            <a:r>
              <a:rPr lang="en-GB" sz="1100" dirty="0"/>
              <a:t>Terminating</a:t>
            </a:r>
          </a:p>
          <a:p>
            <a:r>
              <a:rPr lang="en-GB" sz="1100" dirty="0"/>
              <a:t>Network</a:t>
            </a:r>
          </a:p>
        </p:txBody>
      </p:sp>
      <p:cxnSp>
        <p:nvCxnSpPr>
          <p:cNvPr id="46" name="Straight Arrow Connector 45"/>
          <p:cNvCxnSpPr/>
          <p:nvPr/>
        </p:nvCxnSpPr>
        <p:spPr>
          <a:xfrm>
            <a:off x="4091672" y="2847876"/>
            <a:ext cx="1622130" cy="25072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8" name="Flowchart: Card 47"/>
          <p:cNvSpPr/>
          <p:nvPr/>
        </p:nvSpPr>
        <p:spPr>
          <a:xfrm>
            <a:off x="3796740" y="5904286"/>
            <a:ext cx="1447225" cy="409442"/>
          </a:xfrm>
          <a:prstGeom prst="flowChartPunchedCard">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49" name="TextBox 48"/>
          <p:cNvSpPr txBox="1"/>
          <p:nvPr/>
        </p:nvSpPr>
        <p:spPr>
          <a:xfrm>
            <a:off x="3903940" y="5972078"/>
            <a:ext cx="1410587" cy="246898"/>
          </a:xfrm>
          <a:prstGeom prst="rect">
            <a:avLst/>
          </a:prstGeom>
          <a:noFill/>
        </p:spPr>
        <p:txBody>
          <a:bodyPr wrap="none" lIns="93635" tIns="46817" rIns="93635" bIns="46817" rtlCol="0">
            <a:spAutoFit/>
          </a:bodyPr>
          <a:lstStyle/>
          <a:p>
            <a:r>
              <a:rPr lang="en-GB" sz="1100" dirty="0"/>
              <a:t>Session Info Object</a:t>
            </a:r>
          </a:p>
        </p:txBody>
      </p:sp>
      <p:sp>
        <p:nvSpPr>
          <p:cNvPr id="50" name="Rounded Rectangle 49"/>
          <p:cNvSpPr/>
          <p:nvPr/>
        </p:nvSpPr>
        <p:spPr>
          <a:xfrm>
            <a:off x="2027142" y="3732775"/>
            <a:ext cx="3317994" cy="3216584"/>
          </a:xfrm>
          <a:prstGeom prst="roundRect">
            <a:avLst/>
          </a:prstGeom>
          <a:noFill/>
          <a:ln>
            <a:prstDash val="dashDot"/>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52" name="TextBox 51"/>
          <p:cNvSpPr txBox="1"/>
          <p:nvPr/>
        </p:nvSpPr>
        <p:spPr>
          <a:xfrm>
            <a:off x="4312871" y="1444110"/>
            <a:ext cx="1474664" cy="856295"/>
          </a:xfrm>
          <a:prstGeom prst="rect">
            <a:avLst/>
          </a:prstGeom>
          <a:solidFill>
            <a:schemeClr val="bg1"/>
          </a:solidFill>
        </p:spPr>
        <p:txBody>
          <a:bodyPr wrap="square" lIns="93635" tIns="46817" rIns="93635" bIns="46817" rtlCol="0">
            <a:spAutoFit/>
          </a:bodyPr>
          <a:lstStyle/>
          <a:p>
            <a:r>
              <a:rPr lang="en-GB" sz="1100" dirty="0"/>
              <a:t>IDs  in INVITE</a:t>
            </a:r>
          </a:p>
          <a:p>
            <a:pPr marL="175565" indent="-175565">
              <a:buFont typeface="Arial" pitchFamily="34" charset="0"/>
              <a:buChar char="•"/>
            </a:pPr>
            <a:r>
              <a:rPr lang="en-GB" sz="1100" dirty="0"/>
              <a:t>Contribution-ID</a:t>
            </a:r>
          </a:p>
          <a:p>
            <a:pPr marL="175565" indent="-175565">
              <a:buFont typeface="Arial" pitchFamily="34" charset="0"/>
              <a:buChar char="•"/>
            </a:pPr>
            <a:r>
              <a:rPr lang="en-GB" sz="1100" dirty="0"/>
              <a:t>Conversation-ID</a:t>
            </a:r>
          </a:p>
          <a:p>
            <a:pPr marL="175565" indent="-175565">
              <a:buFont typeface="Arial" pitchFamily="34" charset="0"/>
              <a:buChar char="•"/>
            </a:pPr>
            <a:r>
              <a:rPr lang="en-GB" sz="1100" dirty="0" err="1"/>
              <a:t>InReplyTo</a:t>
            </a:r>
            <a:r>
              <a:rPr lang="en-GB" sz="1100" dirty="0"/>
              <a:t>-Contribution-ID</a:t>
            </a:r>
          </a:p>
        </p:txBody>
      </p:sp>
      <p:sp>
        <p:nvSpPr>
          <p:cNvPr id="63" name="TextBox 62"/>
          <p:cNvSpPr txBox="1"/>
          <p:nvPr/>
        </p:nvSpPr>
        <p:spPr>
          <a:xfrm>
            <a:off x="4312871" y="2847877"/>
            <a:ext cx="1474664" cy="856295"/>
          </a:xfrm>
          <a:prstGeom prst="rect">
            <a:avLst/>
          </a:prstGeom>
          <a:solidFill>
            <a:schemeClr val="bg1"/>
          </a:solidFill>
        </p:spPr>
        <p:txBody>
          <a:bodyPr wrap="square" lIns="93635" tIns="46817" rIns="93635" bIns="46817" rtlCol="0">
            <a:spAutoFit/>
          </a:bodyPr>
          <a:lstStyle/>
          <a:p>
            <a:r>
              <a:rPr lang="en-GB" sz="1100" dirty="0"/>
              <a:t>IDs  in INVITE</a:t>
            </a:r>
          </a:p>
          <a:p>
            <a:pPr marL="175565" indent="-175565">
              <a:buFont typeface="Arial" pitchFamily="34" charset="0"/>
              <a:buChar char="•"/>
            </a:pPr>
            <a:r>
              <a:rPr lang="en-GB" sz="1100" dirty="0"/>
              <a:t>Contribution-ID</a:t>
            </a:r>
          </a:p>
          <a:p>
            <a:pPr marL="175565" indent="-175565">
              <a:buFont typeface="Arial" pitchFamily="34" charset="0"/>
              <a:buChar char="•"/>
            </a:pPr>
            <a:r>
              <a:rPr lang="en-GB" sz="1100" dirty="0"/>
              <a:t>Conversation-ID</a:t>
            </a:r>
          </a:p>
          <a:p>
            <a:pPr marL="175565" indent="-175565">
              <a:buFont typeface="Arial" pitchFamily="34" charset="0"/>
              <a:buChar char="•"/>
            </a:pPr>
            <a:r>
              <a:rPr lang="en-GB" sz="1100" dirty="0" err="1"/>
              <a:t>InReplyTo</a:t>
            </a:r>
            <a:r>
              <a:rPr lang="en-GB" sz="1100" dirty="0"/>
              <a:t>-Contribution-ID</a:t>
            </a:r>
          </a:p>
        </p:txBody>
      </p:sp>
    </p:spTree>
    <p:extLst>
      <p:ext uri="{BB962C8B-B14F-4D97-AF65-F5344CB8AC3E}">
        <p14:creationId xmlns:p14="http://schemas.microsoft.com/office/powerpoint/2010/main" xmlns="" val="29297993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57546" y="2110461"/>
            <a:ext cx="1105998" cy="7374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17" name="Rounded Rectangle 16"/>
          <p:cNvSpPr/>
          <p:nvPr/>
        </p:nvSpPr>
        <p:spPr>
          <a:xfrm>
            <a:off x="2985674" y="2110461"/>
            <a:ext cx="1105998" cy="7374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18" name="Rounded Rectangle 17"/>
          <p:cNvSpPr/>
          <p:nvPr/>
        </p:nvSpPr>
        <p:spPr>
          <a:xfrm>
            <a:off x="5861269" y="2123001"/>
            <a:ext cx="1105998" cy="7374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19" name="TextBox 18"/>
          <p:cNvSpPr txBox="1"/>
          <p:nvPr/>
        </p:nvSpPr>
        <p:spPr>
          <a:xfrm>
            <a:off x="286070" y="1654483"/>
            <a:ext cx="904038" cy="246898"/>
          </a:xfrm>
          <a:prstGeom prst="rect">
            <a:avLst/>
          </a:prstGeom>
          <a:noFill/>
        </p:spPr>
        <p:txBody>
          <a:bodyPr wrap="none" lIns="93635" tIns="46817" rIns="93635" bIns="46817" rtlCol="0">
            <a:spAutoFit/>
          </a:bodyPr>
          <a:lstStyle/>
          <a:p>
            <a:r>
              <a:rPr lang="en-GB" sz="1100" dirty="0"/>
              <a:t>CPM Client</a:t>
            </a:r>
          </a:p>
        </p:txBody>
      </p:sp>
      <p:sp>
        <p:nvSpPr>
          <p:cNvPr id="20" name="TextBox 19"/>
          <p:cNvSpPr txBox="1"/>
          <p:nvPr/>
        </p:nvSpPr>
        <p:spPr>
          <a:xfrm>
            <a:off x="3374368" y="1654483"/>
            <a:ext cx="370239" cy="246898"/>
          </a:xfrm>
          <a:prstGeom prst="rect">
            <a:avLst/>
          </a:prstGeom>
          <a:noFill/>
        </p:spPr>
        <p:txBody>
          <a:bodyPr wrap="none" lIns="93635" tIns="46817" rIns="93635" bIns="46817" rtlCol="0">
            <a:spAutoFit/>
          </a:bodyPr>
          <a:lstStyle/>
          <a:p>
            <a:r>
              <a:rPr lang="en-GB" sz="1100" dirty="0"/>
              <a:t>PF</a:t>
            </a:r>
          </a:p>
        </p:txBody>
      </p:sp>
      <p:sp>
        <p:nvSpPr>
          <p:cNvPr id="21" name="TextBox 20"/>
          <p:cNvSpPr txBox="1"/>
          <p:nvPr/>
        </p:nvSpPr>
        <p:spPr>
          <a:xfrm>
            <a:off x="6229934" y="1654483"/>
            <a:ext cx="378253" cy="246898"/>
          </a:xfrm>
          <a:prstGeom prst="rect">
            <a:avLst/>
          </a:prstGeom>
          <a:noFill/>
        </p:spPr>
        <p:txBody>
          <a:bodyPr wrap="none" lIns="93635" tIns="46817" rIns="93635" bIns="46817" rtlCol="0">
            <a:spAutoFit/>
          </a:bodyPr>
          <a:lstStyle/>
          <a:p>
            <a:r>
              <a:rPr lang="en-GB" sz="1100" dirty="0"/>
              <a:t>CF</a:t>
            </a:r>
          </a:p>
        </p:txBody>
      </p:sp>
      <p:sp>
        <p:nvSpPr>
          <p:cNvPr id="5" name="Can 4"/>
          <p:cNvSpPr/>
          <p:nvPr/>
        </p:nvSpPr>
        <p:spPr>
          <a:xfrm>
            <a:off x="3256566" y="3874140"/>
            <a:ext cx="613906" cy="669792"/>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22" name="TextBox 21"/>
          <p:cNvSpPr txBox="1"/>
          <p:nvPr/>
        </p:nvSpPr>
        <p:spPr>
          <a:xfrm>
            <a:off x="183813" y="2823196"/>
            <a:ext cx="1381733" cy="551597"/>
          </a:xfrm>
          <a:prstGeom prst="rect">
            <a:avLst/>
          </a:prstGeom>
          <a:noFill/>
        </p:spPr>
        <p:txBody>
          <a:bodyPr wrap="none" lIns="93635" tIns="46817" rIns="93635" bIns="46817" rtlCol="0">
            <a:spAutoFit/>
          </a:bodyPr>
          <a:lstStyle/>
          <a:p>
            <a:r>
              <a:rPr lang="en-GB" sz="1100" dirty="0"/>
              <a:t>Create</a:t>
            </a:r>
          </a:p>
          <a:p>
            <a:pPr marL="175565" indent="-175565">
              <a:buFont typeface="Arial" pitchFamily="34" charset="0"/>
              <a:buChar char="•"/>
            </a:pPr>
            <a:r>
              <a:rPr lang="en-GB" sz="1100" dirty="0"/>
              <a:t>Contribution-ID</a:t>
            </a:r>
          </a:p>
          <a:p>
            <a:pPr marL="175565" indent="-175565">
              <a:buFont typeface="Arial" pitchFamily="34" charset="0"/>
              <a:buChar char="•"/>
            </a:pPr>
            <a:r>
              <a:rPr lang="en-GB" sz="1100" dirty="0"/>
              <a:t>Conversation-ID</a:t>
            </a:r>
          </a:p>
        </p:txBody>
      </p:sp>
      <p:sp>
        <p:nvSpPr>
          <p:cNvPr id="24" name="TextBox 23"/>
          <p:cNvSpPr txBox="1"/>
          <p:nvPr/>
        </p:nvSpPr>
        <p:spPr>
          <a:xfrm>
            <a:off x="7557132" y="2110292"/>
            <a:ext cx="1207006" cy="246898"/>
          </a:xfrm>
          <a:prstGeom prst="rect">
            <a:avLst/>
          </a:prstGeom>
          <a:noFill/>
        </p:spPr>
        <p:txBody>
          <a:bodyPr wrap="none" lIns="93635" tIns="46817" rIns="93635" bIns="46817" rtlCol="0">
            <a:spAutoFit/>
          </a:bodyPr>
          <a:lstStyle/>
          <a:p>
            <a:r>
              <a:rPr lang="en-GB" sz="1100" dirty="0"/>
              <a:t>Put ID’s in Invite</a:t>
            </a:r>
          </a:p>
        </p:txBody>
      </p:sp>
      <p:cxnSp>
        <p:nvCxnSpPr>
          <p:cNvPr id="9" name="Straight Arrow Connector 8"/>
          <p:cNvCxnSpPr>
            <a:stCxn id="4" idx="3"/>
            <a:endCxn id="17" idx="1"/>
          </p:cNvCxnSpPr>
          <p:nvPr/>
        </p:nvCxnSpPr>
        <p:spPr>
          <a:xfrm>
            <a:off x="1363544" y="2479169"/>
            <a:ext cx="162213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6893533" y="2491708"/>
            <a:ext cx="2285729"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endCxn id="18" idx="1"/>
          </p:cNvCxnSpPr>
          <p:nvPr/>
        </p:nvCxnSpPr>
        <p:spPr>
          <a:xfrm>
            <a:off x="4091672" y="2491708"/>
            <a:ext cx="176959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622971" y="4728880"/>
            <a:ext cx="1901747" cy="1008645"/>
          </a:xfrm>
          <a:prstGeom prst="rect">
            <a:avLst/>
          </a:prstGeom>
          <a:noFill/>
        </p:spPr>
        <p:txBody>
          <a:bodyPr wrap="none" lIns="93635" tIns="46817" rIns="93635" bIns="46817" rtlCol="0">
            <a:spAutoFit/>
          </a:bodyPr>
          <a:lstStyle/>
          <a:p>
            <a:r>
              <a:rPr lang="en-GB" sz="1100" dirty="0"/>
              <a:t>Message  Storage</a:t>
            </a:r>
          </a:p>
          <a:p>
            <a:pPr marL="175565" indent="-175565">
              <a:buFont typeface="Arial" pitchFamily="34" charset="0"/>
              <a:buChar char="•"/>
            </a:pPr>
            <a:r>
              <a:rPr lang="en-GB" sz="1100" dirty="0"/>
              <a:t>Contribution </a:t>
            </a:r>
            <a:r>
              <a:rPr lang="en-GB" sz="1100" dirty="0" smtClean="0"/>
              <a:t>ID</a:t>
            </a:r>
            <a:endParaRPr lang="en-GB" sz="1100" dirty="0"/>
          </a:p>
          <a:p>
            <a:pPr marL="175565" indent="-175565">
              <a:buFont typeface="Arial" pitchFamily="34" charset="0"/>
              <a:buChar char="•"/>
            </a:pPr>
            <a:r>
              <a:rPr lang="en-GB" sz="1100" dirty="0"/>
              <a:t>Conversation </a:t>
            </a:r>
            <a:r>
              <a:rPr lang="en-GB" sz="1100" dirty="0" smtClean="0"/>
              <a:t>–ID</a:t>
            </a:r>
          </a:p>
          <a:p>
            <a:pPr marL="175565" indent="-175565">
              <a:buFont typeface="Arial" pitchFamily="34" charset="0"/>
              <a:buChar char="•"/>
            </a:pPr>
            <a:r>
              <a:rPr lang="en-GB" sz="1100" dirty="0" err="1" smtClean="0">
                <a:solidFill>
                  <a:srgbClr val="FF0000"/>
                </a:solidFill>
              </a:rPr>
              <a:t>Lastfocussessionid</a:t>
            </a:r>
            <a:r>
              <a:rPr lang="en-GB" sz="1100" dirty="0" smtClean="0">
                <a:solidFill>
                  <a:srgbClr val="FF0000"/>
                </a:solidFill>
              </a:rPr>
              <a:t> = </a:t>
            </a:r>
          </a:p>
          <a:p>
            <a:pPr marL="175565" indent="-175565">
              <a:buFont typeface="Arial" pitchFamily="34" charset="0"/>
              <a:buChar char="•"/>
            </a:pPr>
            <a:r>
              <a:rPr lang="en-GB" sz="1100" dirty="0" smtClean="0">
                <a:solidFill>
                  <a:srgbClr val="FF0000"/>
                </a:solidFill>
              </a:rPr>
              <a:t>CPM Group Session IDs</a:t>
            </a:r>
          </a:p>
          <a:p>
            <a:pPr marL="175565" indent="-175565">
              <a:buFont typeface="Arial" pitchFamily="34" charset="0"/>
              <a:buChar char="•"/>
            </a:pPr>
            <a:endParaRPr lang="en-GB" sz="1100" dirty="0"/>
          </a:p>
        </p:txBody>
      </p:sp>
      <p:sp>
        <p:nvSpPr>
          <p:cNvPr id="28" name="TextBox 27"/>
          <p:cNvSpPr txBox="1"/>
          <p:nvPr/>
        </p:nvSpPr>
        <p:spPr>
          <a:xfrm>
            <a:off x="7068439" y="2601377"/>
            <a:ext cx="2110823" cy="1008645"/>
          </a:xfrm>
          <a:prstGeom prst="rect">
            <a:avLst/>
          </a:prstGeom>
          <a:noFill/>
        </p:spPr>
        <p:txBody>
          <a:bodyPr wrap="square" lIns="93635" tIns="46817" rIns="93635" bIns="46817" rtlCol="0">
            <a:spAutoFit/>
          </a:bodyPr>
          <a:lstStyle/>
          <a:p>
            <a:pPr marL="175565" indent="-175565">
              <a:buFont typeface="Arial" pitchFamily="34" charset="0"/>
              <a:buChar char="•"/>
            </a:pPr>
            <a:r>
              <a:rPr lang="en-GB" sz="1100" dirty="0"/>
              <a:t>Conversation -ID</a:t>
            </a:r>
          </a:p>
          <a:p>
            <a:pPr marL="175565" indent="-175565">
              <a:buFont typeface="Arial" pitchFamily="34" charset="0"/>
              <a:buChar char="•"/>
            </a:pPr>
            <a:r>
              <a:rPr lang="en-GB" sz="1100" dirty="0"/>
              <a:t>Contribution-ID</a:t>
            </a:r>
          </a:p>
          <a:p>
            <a:pPr marL="175565" indent="-175565">
              <a:buFont typeface="Arial" pitchFamily="34" charset="0"/>
              <a:buChar char="•"/>
            </a:pPr>
            <a:r>
              <a:rPr lang="en-GB" sz="1100" dirty="0" err="1"/>
              <a:t>InReplyTo</a:t>
            </a:r>
            <a:r>
              <a:rPr lang="en-GB" sz="1100" dirty="0"/>
              <a:t>-Contribution-ID</a:t>
            </a:r>
          </a:p>
          <a:p>
            <a:pPr marL="175565" indent="-175565">
              <a:buFont typeface="Arial" pitchFamily="34" charset="0"/>
              <a:buChar char="•"/>
            </a:pPr>
            <a:r>
              <a:rPr lang="en-GB" sz="1100" dirty="0"/>
              <a:t>CPM Group Session ID (</a:t>
            </a:r>
            <a:r>
              <a:rPr lang="en-GB" sz="1100" dirty="0" err="1"/>
              <a:t>ifocus</a:t>
            </a:r>
            <a:r>
              <a:rPr lang="en-GB" sz="1100" dirty="0"/>
              <a:t>)</a:t>
            </a:r>
          </a:p>
          <a:p>
            <a:pPr marL="175565" indent="-175565">
              <a:buFont typeface="Arial" pitchFamily="34" charset="0"/>
              <a:buChar char="•"/>
            </a:pPr>
            <a:endParaRPr lang="en-GB" sz="1100" dirty="0"/>
          </a:p>
        </p:txBody>
      </p:sp>
      <p:cxnSp>
        <p:nvCxnSpPr>
          <p:cNvPr id="30" name="Straight Arrow Connector 29"/>
          <p:cNvCxnSpPr>
            <a:stCxn id="17" idx="2"/>
            <a:endCxn id="5" idx="1"/>
          </p:cNvCxnSpPr>
          <p:nvPr/>
        </p:nvCxnSpPr>
        <p:spPr>
          <a:xfrm>
            <a:off x="3538674" y="2847876"/>
            <a:ext cx="24846" cy="10262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2" name="Flowchart: Card 31"/>
          <p:cNvSpPr/>
          <p:nvPr/>
        </p:nvSpPr>
        <p:spPr>
          <a:xfrm>
            <a:off x="2128315" y="6073908"/>
            <a:ext cx="1447225" cy="409442"/>
          </a:xfrm>
          <a:prstGeom prst="flowChartPunchedCard">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35" name="TextBox 34"/>
          <p:cNvSpPr txBox="1"/>
          <p:nvPr/>
        </p:nvSpPr>
        <p:spPr>
          <a:xfrm>
            <a:off x="2235516" y="6141700"/>
            <a:ext cx="1392955" cy="246898"/>
          </a:xfrm>
          <a:prstGeom prst="rect">
            <a:avLst/>
          </a:prstGeom>
          <a:noFill/>
        </p:spPr>
        <p:txBody>
          <a:bodyPr wrap="none" lIns="93635" tIns="46817" rIns="93635" bIns="46817" rtlCol="0">
            <a:spAutoFit/>
          </a:bodyPr>
          <a:lstStyle/>
          <a:p>
            <a:r>
              <a:rPr lang="en-GB" sz="1100" dirty="0"/>
              <a:t>Group State Object</a:t>
            </a:r>
          </a:p>
        </p:txBody>
      </p:sp>
      <p:sp>
        <p:nvSpPr>
          <p:cNvPr id="36" name="Rounded Rectangle 35"/>
          <p:cNvSpPr/>
          <p:nvPr/>
        </p:nvSpPr>
        <p:spPr>
          <a:xfrm>
            <a:off x="2617008" y="1373047"/>
            <a:ext cx="1990796" cy="1843537"/>
          </a:xfrm>
          <a:prstGeom prst="roundRect">
            <a:avLst/>
          </a:prstGeom>
          <a:noFill/>
          <a:ln>
            <a:prstDash val="dashDot"/>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37" name="Rounded Rectangle 36"/>
          <p:cNvSpPr/>
          <p:nvPr/>
        </p:nvSpPr>
        <p:spPr>
          <a:xfrm>
            <a:off x="5444216" y="1373047"/>
            <a:ext cx="3808779" cy="3687076"/>
          </a:xfrm>
          <a:prstGeom prst="roundRect">
            <a:avLst/>
          </a:prstGeom>
          <a:noFill/>
          <a:ln>
            <a:prstDash val="dashDot"/>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GB" dirty="0" smtClean="0"/>
              <a:t>0</a:t>
            </a:r>
            <a:endParaRPr lang="en-GB" dirty="0"/>
          </a:p>
        </p:txBody>
      </p:sp>
      <p:sp>
        <p:nvSpPr>
          <p:cNvPr id="40" name="Rounded Rectangle 39"/>
          <p:cNvSpPr/>
          <p:nvPr/>
        </p:nvSpPr>
        <p:spPr>
          <a:xfrm>
            <a:off x="110080" y="1324504"/>
            <a:ext cx="1990796" cy="2482012"/>
          </a:xfrm>
          <a:prstGeom prst="roundRect">
            <a:avLst/>
          </a:prstGeom>
          <a:noFill/>
          <a:ln>
            <a:prstDash val="dashDot"/>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41" name="Left Brace 40"/>
          <p:cNvSpPr/>
          <p:nvPr/>
        </p:nvSpPr>
        <p:spPr>
          <a:xfrm rot="16200000">
            <a:off x="4295256" y="5105297"/>
            <a:ext cx="208743" cy="1500709"/>
          </a:xfrm>
          <a:prstGeom prst="leftBrace">
            <a:avLst>
              <a:gd name="adj1" fmla="val 8333"/>
              <a:gd name="adj2" fmla="val 52655"/>
            </a:avLst>
          </a:prstGeom>
        </p:spPr>
        <p:style>
          <a:lnRef idx="1">
            <a:schemeClr val="accent1"/>
          </a:lnRef>
          <a:fillRef idx="0">
            <a:schemeClr val="accent1"/>
          </a:fillRef>
          <a:effectRef idx="0">
            <a:schemeClr val="accent1"/>
          </a:effectRef>
          <a:fontRef idx="minor">
            <a:schemeClr val="tx1"/>
          </a:fontRef>
        </p:style>
        <p:txBody>
          <a:bodyPr lIns="93635" tIns="46817" rIns="93635" bIns="46817" rtlCol="0" anchor="ctr"/>
          <a:lstStyle/>
          <a:p>
            <a:pPr algn="ctr"/>
            <a:endParaRPr lang="en-GB"/>
          </a:p>
        </p:txBody>
      </p:sp>
      <p:sp>
        <p:nvSpPr>
          <p:cNvPr id="33" name="TextBox 32"/>
          <p:cNvSpPr txBox="1"/>
          <p:nvPr/>
        </p:nvSpPr>
        <p:spPr>
          <a:xfrm>
            <a:off x="1437277" y="1520529"/>
            <a:ext cx="1474664" cy="856295"/>
          </a:xfrm>
          <a:prstGeom prst="rect">
            <a:avLst/>
          </a:prstGeom>
          <a:solidFill>
            <a:schemeClr val="bg1"/>
          </a:solidFill>
        </p:spPr>
        <p:txBody>
          <a:bodyPr wrap="square" lIns="93635" tIns="46817" rIns="93635" bIns="46817" rtlCol="0">
            <a:spAutoFit/>
          </a:bodyPr>
          <a:lstStyle/>
          <a:p>
            <a:r>
              <a:rPr lang="en-GB" sz="1100" dirty="0"/>
              <a:t>IDs  in INVITE</a:t>
            </a:r>
          </a:p>
          <a:p>
            <a:pPr marL="175565" indent="-175565">
              <a:buFont typeface="Arial" pitchFamily="34" charset="0"/>
              <a:buChar char="•"/>
            </a:pPr>
            <a:r>
              <a:rPr lang="en-GB" sz="1100" dirty="0"/>
              <a:t>Contribution-ID</a:t>
            </a:r>
          </a:p>
          <a:p>
            <a:pPr marL="175565" indent="-175565">
              <a:buFont typeface="Arial" pitchFamily="34" charset="0"/>
              <a:buChar char="•"/>
            </a:pPr>
            <a:r>
              <a:rPr lang="en-GB" sz="1100" dirty="0"/>
              <a:t>Conversation-ID</a:t>
            </a:r>
          </a:p>
          <a:p>
            <a:pPr marL="175565" indent="-175565">
              <a:buFont typeface="Arial" pitchFamily="34" charset="0"/>
              <a:buChar char="•"/>
            </a:pPr>
            <a:r>
              <a:rPr lang="en-GB" sz="1100" dirty="0" err="1"/>
              <a:t>InReplyTo</a:t>
            </a:r>
            <a:r>
              <a:rPr lang="en-GB" sz="1100" dirty="0"/>
              <a:t>-Contribution-ID</a:t>
            </a:r>
          </a:p>
        </p:txBody>
      </p:sp>
      <p:sp>
        <p:nvSpPr>
          <p:cNvPr id="38" name="Title 37"/>
          <p:cNvSpPr>
            <a:spLocks noGrp="1"/>
          </p:cNvSpPr>
          <p:nvPr>
            <p:ph type="title"/>
          </p:nvPr>
        </p:nvSpPr>
        <p:spPr/>
        <p:txBody>
          <a:bodyPr/>
          <a:lstStyle/>
          <a:p>
            <a:r>
              <a:rPr lang="en-US" dirty="0" smtClean="0"/>
              <a:t>CPM Group Session</a:t>
            </a:r>
            <a:endParaRPr lang="en-US" dirty="0"/>
          </a:p>
        </p:txBody>
      </p:sp>
      <p:sp>
        <p:nvSpPr>
          <p:cNvPr id="43" name="Rounded Rectangle 42"/>
          <p:cNvSpPr/>
          <p:nvPr/>
        </p:nvSpPr>
        <p:spPr>
          <a:xfrm>
            <a:off x="5713802" y="5355088"/>
            <a:ext cx="1105998" cy="7374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GB" dirty="0" smtClean="0"/>
              <a:t>PF or CF</a:t>
            </a:r>
            <a:endParaRPr lang="en-GB" dirty="0"/>
          </a:p>
        </p:txBody>
      </p:sp>
      <p:sp>
        <p:nvSpPr>
          <p:cNvPr id="44" name="Rounded Rectangle 43"/>
          <p:cNvSpPr/>
          <p:nvPr/>
        </p:nvSpPr>
        <p:spPr>
          <a:xfrm>
            <a:off x="5554296" y="5281347"/>
            <a:ext cx="3698699" cy="1253606"/>
          </a:xfrm>
          <a:prstGeom prst="roundRect">
            <a:avLst/>
          </a:prstGeom>
          <a:noFill/>
          <a:ln>
            <a:prstDash val="dashDot"/>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GB" dirty="0" smtClean="0"/>
              <a:t>0</a:t>
            </a:r>
            <a:endParaRPr lang="en-GB" dirty="0"/>
          </a:p>
        </p:txBody>
      </p:sp>
      <p:sp>
        <p:nvSpPr>
          <p:cNvPr id="45" name="TextBox 44"/>
          <p:cNvSpPr txBox="1"/>
          <p:nvPr/>
        </p:nvSpPr>
        <p:spPr>
          <a:xfrm>
            <a:off x="7778332" y="5428830"/>
            <a:ext cx="934496" cy="399247"/>
          </a:xfrm>
          <a:prstGeom prst="rect">
            <a:avLst/>
          </a:prstGeom>
          <a:noFill/>
        </p:spPr>
        <p:txBody>
          <a:bodyPr wrap="none" lIns="93635" tIns="46817" rIns="93635" bIns="46817" rtlCol="0">
            <a:spAutoFit/>
          </a:bodyPr>
          <a:lstStyle/>
          <a:p>
            <a:r>
              <a:rPr lang="en-GB" sz="1100" dirty="0"/>
              <a:t>Terminating</a:t>
            </a:r>
          </a:p>
          <a:p>
            <a:r>
              <a:rPr lang="en-GB" sz="1100" dirty="0"/>
              <a:t>Network</a:t>
            </a:r>
          </a:p>
        </p:txBody>
      </p:sp>
      <p:cxnSp>
        <p:nvCxnSpPr>
          <p:cNvPr id="46" name="Straight Arrow Connector 45"/>
          <p:cNvCxnSpPr/>
          <p:nvPr/>
        </p:nvCxnSpPr>
        <p:spPr>
          <a:xfrm>
            <a:off x="4091672" y="2847876"/>
            <a:ext cx="1622130" cy="25072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8" name="Flowchart: Card 47"/>
          <p:cNvSpPr/>
          <p:nvPr/>
        </p:nvSpPr>
        <p:spPr>
          <a:xfrm>
            <a:off x="3796740" y="6073908"/>
            <a:ext cx="1447225" cy="409442"/>
          </a:xfrm>
          <a:prstGeom prst="flowChartPunchedCard">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49" name="TextBox 48"/>
          <p:cNvSpPr txBox="1"/>
          <p:nvPr/>
        </p:nvSpPr>
        <p:spPr>
          <a:xfrm>
            <a:off x="3903940" y="6141700"/>
            <a:ext cx="1410587" cy="246898"/>
          </a:xfrm>
          <a:prstGeom prst="rect">
            <a:avLst/>
          </a:prstGeom>
          <a:noFill/>
        </p:spPr>
        <p:txBody>
          <a:bodyPr wrap="none" lIns="93635" tIns="46817" rIns="93635" bIns="46817" rtlCol="0">
            <a:spAutoFit/>
          </a:bodyPr>
          <a:lstStyle/>
          <a:p>
            <a:r>
              <a:rPr lang="en-GB" sz="1100" dirty="0"/>
              <a:t>Session Info Object</a:t>
            </a:r>
          </a:p>
        </p:txBody>
      </p:sp>
      <p:sp>
        <p:nvSpPr>
          <p:cNvPr id="50" name="Rounded Rectangle 49"/>
          <p:cNvSpPr/>
          <p:nvPr/>
        </p:nvSpPr>
        <p:spPr>
          <a:xfrm>
            <a:off x="1960538" y="3732775"/>
            <a:ext cx="3482999" cy="3216584"/>
          </a:xfrm>
          <a:prstGeom prst="roundRect">
            <a:avLst/>
          </a:prstGeom>
          <a:noFill/>
          <a:ln>
            <a:prstDash val="dashDot"/>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52" name="TextBox 51"/>
          <p:cNvSpPr txBox="1"/>
          <p:nvPr/>
        </p:nvSpPr>
        <p:spPr>
          <a:xfrm>
            <a:off x="4312871" y="1444110"/>
            <a:ext cx="1474664" cy="856295"/>
          </a:xfrm>
          <a:prstGeom prst="rect">
            <a:avLst/>
          </a:prstGeom>
          <a:solidFill>
            <a:schemeClr val="bg1"/>
          </a:solidFill>
        </p:spPr>
        <p:txBody>
          <a:bodyPr wrap="square" lIns="93635" tIns="46817" rIns="93635" bIns="46817" rtlCol="0">
            <a:spAutoFit/>
          </a:bodyPr>
          <a:lstStyle/>
          <a:p>
            <a:r>
              <a:rPr lang="en-GB" sz="1100" dirty="0"/>
              <a:t>IDs  in INVITE</a:t>
            </a:r>
          </a:p>
          <a:p>
            <a:pPr marL="175565" indent="-175565">
              <a:buFont typeface="Arial" pitchFamily="34" charset="0"/>
              <a:buChar char="•"/>
            </a:pPr>
            <a:r>
              <a:rPr lang="en-GB" sz="1100" dirty="0"/>
              <a:t>Contribution-ID</a:t>
            </a:r>
          </a:p>
          <a:p>
            <a:pPr marL="175565" indent="-175565">
              <a:buFont typeface="Arial" pitchFamily="34" charset="0"/>
              <a:buChar char="•"/>
            </a:pPr>
            <a:r>
              <a:rPr lang="en-GB" sz="1100" dirty="0"/>
              <a:t>Conversation-ID</a:t>
            </a:r>
          </a:p>
          <a:p>
            <a:pPr marL="175565" indent="-175565">
              <a:buFont typeface="Arial" pitchFamily="34" charset="0"/>
              <a:buChar char="•"/>
            </a:pPr>
            <a:r>
              <a:rPr lang="en-GB" sz="1100" dirty="0" err="1"/>
              <a:t>InReplyTo</a:t>
            </a:r>
            <a:r>
              <a:rPr lang="en-GB" sz="1100" dirty="0"/>
              <a:t>-Contribution-ID</a:t>
            </a:r>
          </a:p>
        </p:txBody>
      </p:sp>
      <p:sp>
        <p:nvSpPr>
          <p:cNvPr id="53" name="TextBox 52"/>
          <p:cNvSpPr txBox="1"/>
          <p:nvPr/>
        </p:nvSpPr>
        <p:spPr>
          <a:xfrm>
            <a:off x="2017790" y="4765156"/>
            <a:ext cx="1901747" cy="1465693"/>
          </a:xfrm>
          <a:prstGeom prst="rect">
            <a:avLst/>
          </a:prstGeom>
          <a:noFill/>
        </p:spPr>
        <p:txBody>
          <a:bodyPr wrap="none" lIns="93635" tIns="46817" rIns="93635" bIns="46817" rtlCol="0">
            <a:spAutoFit/>
          </a:bodyPr>
          <a:lstStyle/>
          <a:p>
            <a:r>
              <a:rPr lang="en-GB" sz="1100" dirty="0"/>
              <a:t>Message  Storage</a:t>
            </a:r>
          </a:p>
          <a:p>
            <a:pPr marL="175565" indent="-175565">
              <a:buFont typeface="Arial" pitchFamily="34" charset="0"/>
              <a:buChar char="•"/>
            </a:pPr>
            <a:r>
              <a:rPr lang="en-GB" sz="1100" strike="sngStrike" dirty="0" smtClean="0">
                <a:solidFill>
                  <a:srgbClr val="FF0000"/>
                </a:solidFill>
              </a:rPr>
              <a:t>Contribution ID</a:t>
            </a:r>
          </a:p>
          <a:p>
            <a:pPr marL="175565" indent="-175565">
              <a:buFont typeface="Arial" pitchFamily="34" charset="0"/>
              <a:buChar char="•"/>
            </a:pPr>
            <a:r>
              <a:rPr lang="en-GB" sz="1100" dirty="0" smtClean="0"/>
              <a:t>List </a:t>
            </a:r>
            <a:r>
              <a:rPr lang="en-GB" sz="1100" dirty="0"/>
              <a:t>of participants</a:t>
            </a:r>
          </a:p>
          <a:p>
            <a:pPr marL="175565" indent="-175565">
              <a:buFont typeface="Arial" pitchFamily="34" charset="0"/>
              <a:buChar char="•"/>
            </a:pPr>
            <a:r>
              <a:rPr lang="en-GB" sz="1100" dirty="0"/>
              <a:t>Type of Group </a:t>
            </a:r>
            <a:r>
              <a:rPr lang="en-GB" sz="1100" dirty="0" smtClean="0"/>
              <a:t>Session</a:t>
            </a:r>
          </a:p>
          <a:p>
            <a:pPr marL="175565" indent="-175565">
              <a:buFont typeface="Arial" pitchFamily="34" charset="0"/>
              <a:buChar char="•"/>
            </a:pPr>
            <a:r>
              <a:rPr lang="en-GB" sz="1100" strike="sngStrike" dirty="0" err="1" smtClean="0">
                <a:solidFill>
                  <a:srgbClr val="FF0000"/>
                </a:solidFill>
              </a:rPr>
              <a:t>Lastfocussessionid</a:t>
            </a:r>
            <a:r>
              <a:rPr lang="en-GB" sz="1100" strike="sngStrike" dirty="0" smtClean="0">
                <a:solidFill>
                  <a:srgbClr val="FF0000"/>
                </a:solidFill>
              </a:rPr>
              <a:t> = </a:t>
            </a:r>
          </a:p>
          <a:p>
            <a:pPr marL="175565" indent="-175565">
              <a:buFont typeface="Arial" pitchFamily="34" charset="0"/>
              <a:buChar char="•"/>
            </a:pPr>
            <a:r>
              <a:rPr lang="en-GB" sz="1100" strike="sngStrike" dirty="0" smtClean="0">
                <a:solidFill>
                  <a:srgbClr val="FF0000"/>
                </a:solidFill>
              </a:rPr>
              <a:t>CPM Group Session IDs</a:t>
            </a:r>
          </a:p>
          <a:p>
            <a:pPr marL="175565" indent="-175565">
              <a:buFont typeface="Arial" pitchFamily="34" charset="0"/>
              <a:buChar char="•"/>
            </a:pPr>
            <a:endParaRPr lang="en-GB" sz="1100" dirty="0" smtClean="0"/>
          </a:p>
          <a:p>
            <a:pPr marL="175565" indent="-175565">
              <a:buFont typeface="Arial" pitchFamily="34" charset="0"/>
              <a:buChar char="•"/>
            </a:pPr>
            <a:endParaRPr lang="en-GB" sz="1100" dirty="0"/>
          </a:p>
          <a:p>
            <a:pPr marL="175565" indent="-175565">
              <a:buFont typeface="Arial" pitchFamily="34" charset="0"/>
              <a:buChar char="•"/>
            </a:pPr>
            <a:endParaRPr lang="en-GB" sz="1100" dirty="0"/>
          </a:p>
        </p:txBody>
      </p:sp>
      <p:sp>
        <p:nvSpPr>
          <p:cNvPr id="54" name="Left Brace 53"/>
          <p:cNvSpPr/>
          <p:nvPr/>
        </p:nvSpPr>
        <p:spPr>
          <a:xfrm rot="16200000">
            <a:off x="2746859" y="5105297"/>
            <a:ext cx="208743" cy="1500709"/>
          </a:xfrm>
          <a:prstGeom prst="leftBrace">
            <a:avLst>
              <a:gd name="adj1" fmla="val 8333"/>
              <a:gd name="adj2" fmla="val 52655"/>
            </a:avLst>
          </a:prstGeom>
        </p:spPr>
        <p:style>
          <a:lnRef idx="1">
            <a:schemeClr val="accent1"/>
          </a:lnRef>
          <a:fillRef idx="0">
            <a:schemeClr val="accent1"/>
          </a:fillRef>
          <a:effectRef idx="0">
            <a:schemeClr val="accent1"/>
          </a:effectRef>
          <a:fontRef idx="minor">
            <a:schemeClr val="tx1"/>
          </a:fontRef>
        </p:style>
        <p:txBody>
          <a:bodyPr lIns="93635" tIns="46817" rIns="93635" bIns="46817" rtlCol="0" anchor="ctr"/>
          <a:lstStyle/>
          <a:p>
            <a:pPr algn="ctr"/>
            <a:endParaRPr lang="en-GB"/>
          </a:p>
        </p:txBody>
      </p:sp>
      <p:sp>
        <p:nvSpPr>
          <p:cNvPr id="63" name="TextBox 62"/>
          <p:cNvSpPr txBox="1"/>
          <p:nvPr/>
        </p:nvSpPr>
        <p:spPr>
          <a:xfrm>
            <a:off x="4312871" y="2847877"/>
            <a:ext cx="1474664" cy="856295"/>
          </a:xfrm>
          <a:prstGeom prst="rect">
            <a:avLst/>
          </a:prstGeom>
          <a:solidFill>
            <a:schemeClr val="bg1"/>
          </a:solidFill>
        </p:spPr>
        <p:txBody>
          <a:bodyPr wrap="square" lIns="93635" tIns="46817" rIns="93635" bIns="46817" rtlCol="0">
            <a:spAutoFit/>
          </a:bodyPr>
          <a:lstStyle/>
          <a:p>
            <a:r>
              <a:rPr lang="en-GB" sz="1100" dirty="0"/>
              <a:t>IDs  in INVITE</a:t>
            </a:r>
          </a:p>
          <a:p>
            <a:pPr marL="175565" indent="-175565">
              <a:buFont typeface="Arial" pitchFamily="34" charset="0"/>
              <a:buChar char="•"/>
            </a:pPr>
            <a:r>
              <a:rPr lang="en-GB" sz="1100" dirty="0"/>
              <a:t>Contribution-ID</a:t>
            </a:r>
          </a:p>
          <a:p>
            <a:pPr marL="175565" indent="-175565">
              <a:buFont typeface="Arial" pitchFamily="34" charset="0"/>
              <a:buChar char="•"/>
            </a:pPr>
            <a:r>
              <a:rPr lang="en-GB" sz="1100" dirty="0"/>
              <a:t>Conversation-ID</a:t>
            </a:r>
          </a:p>
          <a:p>
            <a:pPr marL="175565" indent="-175565">
              <a:buFont typeface="Arial" pitchFamily="34" charset="0"/>
              <a:buChar char="•"/>
            </a:pPr>
            <a:r>
              <a:rPr lang="en-GB" sz="1100" dirty="0" err="1"/>
              <a:t>InReplyTo</a:t>
            </a:r>
            <a:r>
              <a:rPr lang="en-GB" sz="1100" dirty="0"/>
              <a:t>-Contribution-ID</a:t>
            </a:r>
          </a:p>
        </p:txBody>
      </p:sp>
      <p:sp>
        <p:nvSpPr>
          <p:cNvPr id="39" name="Rectangle 38"/>
          <p:cNvSpPr/>
          <p:nvPr/>
        </p:nvSpPr>
        <p:spPr>
          <a:xfrm>
            <a:off x="-18693" y="4072936"/>
            <a:ext cx="2045836" cy="1308022"/>
          </a:xfrm>
          <a:prstGeom prst="rect">
            <a:avLst/>
          </a:prstGeom>
        </p:spPr>
        <p:txBody>
          <a:bodyPr wrap="square" lIns="93635" tIns="46817" rIns="93635" bIns="46817">
            <a:spAutoFit/>
          </a:bodyPr>
          <a:lstStyle/>
          <a:p>
            <a:r>
              <a:rPr lang="en-GB" sz="1100" dirty="0"/>
              <a:t>Note: Extending CPM 1-1 Session to CPM Group Session: Conversation-ID (reuse), Contribution-ID (new), </a:t>
            </a:r>
            <a:r>
              <a:rPr lang="en-GB" sz="1100" dirty="0" err="1"/>
              <a:t>inReplyTo</a:t>
            </a:r>
            <a:r>
              <a:rPr lang="en-GB" sz="1100" dirty="0"/>
              <a:t>-Contribution-ID (reuse), Session-Replace (previous Contribution-ID)</a:t>
            </a:r>
            <a:endParaRPr lang="en-US" sz="1100" dirty="0"/>
          </a:p>
        </p:txBody>
      </p:sp>
    </p:spTree>
    <p:extLst>
      <p:ext uri="{BB962C8B-B14F-4D97-AF65-F5344CB8AC3E}">
        <p14:creationId xmlns:p14="http://schemas.microsoft.com/office/powerpoint/2010/main" xmlns="" val="29297993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80"/>
          <p:cNvSpPr/>
          <p:nvPr/>
        </p:nvSpPr>
        <p:spPr>
          <a:xfrm>
            <a:off x="512044" y="4072424"/>
            <a:ext cx="2727646" cy="1724886"/>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endParaRPr lang="en-CA">
              <a:solidFill>
                <a:srgbClr val="FFFFFF"/>
              </a:solidFill>
            </a:endParaRPr>
          </a:p>
        </p:txBody>
      </p:sp>
      <p:graphicFrame>
        <p:nvGraphicFramePr>
          <p:cNvPr id="12" name="Table 11"/>
          <p:cNvGraphicFramePr>
            <a:graphicFrameLocks noGrp="1"/>
          </p:cNvGraphicFramePr>
          <p:nvPr/>
        </p:nvGraphicFramePr>
        <p:xfrm>
          <a:off x="3428252" y="1151009"/>
          <a:ext cx="5824288" cy="4895036"/>
        </p:xfrm>
        <a:graphic>
          <a:graphicData uri="http://schemas.openxmlformats.org/drawingml/2006/table">
            <a:tbl>
              <a:tblPr/>
              <a:tblGrid>
                <a:gridCol w="1105363"/>
                <a:gridCol w="1180138"/>
                <a:gridCol w="1180138"/>
                <a:gridCol w="1105363"/>
                <a:gridCol w="1253286"/>
              </a:tblGrid>
              <a:tr h="5202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smtClean="0">
                          <a:ln>
                            <a:noFill/>
                          </a:ln>
                          <a:solidFill>
                            <a:srgbClr val="FFFFFF"/>
                          </a:solidFill>
                          <a:effectLst/>
                          <a:latin typeface="Calibri" pitchFamily="34" charset="0"/>
                        </a:rPr>
                        <a:t>Message</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FFFF"/>
                          </a:solidFill>
                          <a:effectLst/>
                          <a:latin typeface="Calibri" pitchFamily="34" charset="0"/>
                        </a:rPr>
                        <a:t>Conversation ID</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FFFF"/>
                          </a:solidFill>
                          <a:effectLst/>
                          <a:latin typeface="Calibri" pitchFamily="34" charset="0"/>
                        </a:rPr>
                        <a:t>Contribution ID</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FFFF"/>
                          </a:solidFill>
                          <a:effectLst/>
                          <a:latin typeface="Calibri" pitchFamily="34" charset="0"/>
                        </a:rPr>
                        <a:t>InReplyTo-Contribution-ID</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smtClean="0">
                          <a:ln>
                            <a:noFill/>
                          </a:ln>
                          <a:solidFill>
                            <a:srgbClr val="FFFFFF"/>
                          </a:solidFill>
                          <a:effectLst/>
                          <a:latin typeface="Calibri" pitchFamily="34" charset="0"/>
                        </a:rPr>
                        <a:t>CPM Group Session ID</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6983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SIP MESSAGE 1</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0000"/>
                          </a:solidFill>
                          <a:effectLst/>
                          <a:latin typeface="Calibri" pitchFamily="34" charset="0"/>
                        </a:rPr>
                        <a:t>Created</a:t>
                      </a:r>
                      <a:r>
                        <a:rPr kumimoji="0" lang="en-GB" sz="1000" b="0" i="0" u="none" strike="noStrike" cap="none" normalizeH="0" baseline="0" smtClean="0">
                          <a:ln>
                            <a:noFill/>
                          </a:ln>
                          <a:solidFill>
                            <a:srgbClr val="FF0000"/>
                          </a:solidFill>
                          <a:effectLst/>
                          <a:latin typeface="Calibri" pitchFamily="34" charset="0"/>
                        </a:rPr>
                        <a:t> </a:t>
                      </a:r>
                      <a:r>
                        <a:rPr kumimoji="0" lang="en-GB" sz="1000" b="0" i="0" u="none" strike="noStrike" cap="none" normalizeH="0" baseline="0" smtClean="0">
                          <a:ln>
                            <a:noFill/>
                          </a:ln>
                          <a:solidFill>
                            <a:srgbClr val="000000"/>
                          </a:solidFill>
                          <a:effectLst/>
                          <a:latin typeface="Calibri" pitchFamily="34" charset="0"/>
                        </a:rPr>
                        <a:t>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Abcd-123-456</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0000"/>
                          </a:solidFill>
                          <a:effectLst/>
                          <a:latin typeface="Calibri" pitchFamily="34" charset="0"/>
                        </a:rPr>
                        <a:t>Created</a:t>
                      </a:r>
                      <a:r>
                        <a:rPr kumimoji="0" lang="en-GB" sz="1000" b="0" i="0" u="none" strike="noStrike" cap="none" normalizeH="0" baseline="0" smtClean="0">
                          <a:ln>
                            <a:noFill/>
                          </a:ln>
                          <a:solidFill>
                            <a:srgbClr val="FF0000"/>
                          </a:solidFill>
                          <a:effectLst/>
                          <a:latin typeface="Calibri" pitchFamily="34" charset="0"/>
                        </a:rPr>
                        <a:t> </a:t>
                      </a:r>
                      <a:r>
                        <a:rPr kumimoji="0" lang="en-GB" sz="1000" b="0" i="0" u="none" strike="noStrike" cap="none" normalizeH="0" baseline="0" smtClean="0">
                          <a:ln>
                            <a:noFill/>
                          </a:ln>
                          <a:solidFill>
                            <a:srgbClr val="000000"/>
                          </a:solidFill>
                          <a:effectLst/>
                          <a:latin typeface="Calibri" pitchFamily="34" charset="0"/>
                        </a:rPr>
                        <a:t>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Bcde-456-231</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rgbClr val="000000"/>
                          </a:solidFill>
                          <a:effectLst/>
                          <a:latin typeface="Calibri" pitchFamily="34" charset="0"/>
                        </a:rPr>
                        <a:t>N/A</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575504">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smtClean="0">
                        <a:ln>
                          <a:noFill/>
                        </a:ln>
                        <a:solidFill>
                          <a:srgbClr val="000000"/>
                        </a:solidFill>
                        <a:effectLst/>
                        <a:latin typeface="Calibri"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SIP MESSAGE 2</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Reused by Joana:</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Abcd-123-456</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0000"/>
                          </a:solidFill>
                          <a:effectLst/>
                          <a:latin typeface="Calibri" pitchFamily="34" charset="0"/>
                        </a:rPr>
                        <a:t>Created</a:t>
                      </a:r>
                      <a:r>
                        <a:rPr kumimoji="0" lang="en-GB" sz="1000" b="0" i="0" u="none" strike="noStrike" cap="none" normalizeH="0" baseline="0" smtClean="0">
                          <a:ln>
                            <a:noFill/>
                          </a:ln>
                          <a:solidFill>
                            <a:srgbClr val="FF0000"/>
                          </a:solidFill>
                          <a:effectLst/>
                          <a:latin typeface="Calibri" pitchFamily="34" charset="0"/>
                        </a:rPr>
                        <a:t> </a:t>
                      </a:r>
                      <a:r>
                        <a:rPr kumimoji="0" lang="en-GB" sz="1000" b="0" i="0" u="none" strike="noStrike" cap="none" normalizeH="0" baseline="0" smtClean="0">
                          <a:ln>
                            <a:noFill/>
                          </a:ln>
                          <a:solidFill>
                            <a:srgbClr val="000000"/>
                          </a:solidFill>
                          <a:effectLst/>
                          <a:latin typeface="Calibri" pitchFamily="34" charset="0"/>
                        </a:rPr>
                        <a:t>by Joana:</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Cdef-654-123</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Reused by Joana:</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Bcde-456-231</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N/A</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5755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SIP MESSAGE 3</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Reused 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Abcd-123-456</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smtClean="0">
                        <a:ln>
                          <a:noFill/>
                        </a:ln>
                        <a:solidFill>
                          <a:srgbClr val="000000"/>
                        </a:solidFill>
                        <a:effectLst/>
                        <a:latin typeface="Calibri" pitchFamily="34" charset="0"/>
                      </a:endParaRP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0000"/>
                          </a:solidFill>
                          <a:effectLst/>
                          <a:latin typeface="Calibri" pitchFamily="34" charset="0"/>
                        </a:rPr>
                        <a:t>Created</a:t>
                      </a:r>
                      <a:r>
                        <a:rPr kumimoji="0" lang="en-GB" sz="1000" b="0" i="0" u="none" strike="noStrike" cap="none" normalizeH="0" baseline="0" smtClean="0">
                          <a:ln>
                            <a:noFill/>
                          </a:ln>
                          <a:solidFill>
                            <a:srgbClr val="FF0000"/>
                          </a:solidFill>
                          <a:effectLst/>
                          <a:latin typeface="Calibri" pitchFamily="34" charset="0"/>
                        </a:rPr>
                        <a:t> </a:t>
                      </a:r>
                      <a:r>
                        <a:rPr kumimoji="0" lang="en-GB" sz="1000" b="0" i="0" u="none" strike="noStrike" cap="none" normalizeH="0" baseline="0" smtClean="0">
                          <a:ln>
                            <a:noFill/>
                          </a:ln>
                          <a:solidFill>
                            <a:srgbClr val="000000"/>
                          </a:solidFill>
                          <a:effectLst/>
                          <a:latin typeface="Calibri" pitchFamily="34" charset="0"/>
                        </a:rPr>
                        <a:t>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Defa-456-231</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Reused 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Cdef-654-123</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N/A</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5755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SIP MESSAGE 4</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Reused by Joana:</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Abcd-123-456</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0000"/>
                          </a:solidFill>
                          <a:effectLst/>
                          <a:latin typeface="Calibri" pitchFamily="34" charset="0"/>
                        </a:rPr>
                        <a:t>Created</a:t>
                      </a:r>
                      <a:r>
                        <a:rPr kumimoji="0" lang="en-GB" sz="1000" b="0" i="0" u="none" strike="noStrike" cap="none" normalizeH="0" baseline="0" smtClean="0">
                          <a:ln>
                            <a:noFill/>
                          </a:ln>
                          <a:solidFill>
                            <a:srgbClr val="FF0000"/>
                          </a:solidFill>
                          <a:effectLst/>
                          <a:latin typeface="Calibri" pitchFamily="34" charset="0"/>
                        </a:rPr>
                        <a:t> </a:t>
                      </a:r>
                      <a:r>
                        <a:rPr kumimoji="0" lang="en-GB" sz="1000" b="0" i="0" u="none" strike="noStrike" cap="none" normalizeH="0" baseline="0" smtClean="0">
                          <a:ln>
                            <a:noFill/>
                          </a:ln>
                          <a:solidFill>
                            <a:srgbClr val="000000"/>
                          </a:solidFill>
                          <a:effectLst/>
                          <a:latin typeface="Calibri" pitchFamily="34" charset="0"/>
                        </a:rPr>
                        <a:t>by Joana:</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Efab-654-123</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Reused by Joana:</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Defa-456-231</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N/A</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63077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File Transfer 1</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INVITE</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Reused 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Abcd-123-456</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0000"/>
                          </a:solidFill>
                          <a:effectLst/>
                          <a:latin typeface="Calibri" pitchFamily="34" charset="0"/>
                        </a:rPr>
                        <a:t>Created</a:t>
                      </a:r>
                      <a:r>
                        <a:rPr kumimoji="0" lang="en-GB" sz="1000" b="0" i="0" u="none" strike="noStrike" cap="none" normalizeH="0" baseline="0" smtClean="0">
                          <a:ln>
                            <a:noFill/>
                          </a:ln>
                          <a:solidFill>
                            <a:srgbClr val="FF0000"/>
                          </a:solidFill>
                          <a:effectLst/>
                          <a:latin typeface="Calibri" pitchFamily="34" charset="0"/>
                        </a:rPr>
                        <a:t> </a:t>
                      </a:r>
                      <a:r>
                        <a:rPr kumimoji="0" lang="en-GB" sz="1000" b="0" i="0" u="none" strike="noStrike" cap="none" normalizeH="0" baseline="0" smtClean="0">
                          <a:ln>
                            <a:noFill/>
                          </a:ln>
                          <a:solidFill>
                            <a:srgbClr val="000000"/>
                          </a:solidFill>
                          <a:effectLst/>
                          <a:latin typeface="Calibri" pitchFamily="34" charset="0"/>
                        </a:rPr>
                        <a:t>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Face-546-231</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Reused 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Efab-654-123</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New INVITE,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New CPM Session</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4219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MSRP setup</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4219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MSRP data transfer</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66329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rgbClr val="000000"/>
                          </a:solidFill>
                          <a:effectLst/>
                          <a:latin typeface="Calibri" pitchFamily="34" charset="0"/>
                        </a:rPr>
                        <a:t>SIP MESSAGE 5</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Reused 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Abcd-123-456</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0000"/>
                          </a:solidFill>
                          <a:effectLst/>
                          <a:latin typeface="Calibri" pitchFamily="34" charset="0"/>
                        </a:rPr>
                        <a:t>Created</a:t>
                      </a:r>
                      <a:r>
                        <a:rPr kumimoji="0" lang="en-GB" sz="1000" b="0" i="0" u="none" strike="noStrike" cap="none" normalizeH="0" baseline="0" smtClean="0">
                          <a:ln>
                            <a:noFill/>
                          </a:ln>
                          <a:solidFill>
                            <a:srgbClr val="FF0000"/>
                          </a:solidFill>
                          <a:effectLst/>
                          <a:latin typeface="Calibri" pitchFamily="34" charset="0"/>
                        </a:rPr>
                        <a:t> </a:t>
                      </a:r>
                      <a:r>
                        <a:rPr kumimoji="0" lang="en-GB" sz="1000" b="0" i="0" u="none" strike="noStrike" cap="none" normalizeH="0" baseline="0" smtClean="0">
                          <a:ln>
                            <a:noFill/>
                          </a:ln>
                          <a:solidFill>
                            <a:srgbClr val="000000"/>
                          </a:solidFill>
                          <a:effectLst/>
                          <a:latin typeface="Calibri" pitchFamily="34" charset="0"/>
                        </a:rPr>
                        <a:t>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Bcde-456-231</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smtClean="0">
                        <a:ln>
                          <a:noFill/>
                        </a:ln>
                        <a:solidFill>
                          <a:srgbClr val="FF0000"/>
                        </a:solidFill>
                        <a:effectLst/>
                        <a:latin typeface="Calibri" pitchFamily="34" charset="0"/>
                      </a:endParaRP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Reused 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Efab-654-123</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smtClean="0">
                        <a:ln>
                          <a:noFill/>
                        </a:ln>
                        <a:solidFill>
                          <a:srgbClr val="FF0000"/>
                        </a:solidFill>
                        <a:effectLst/>
                        <a:latin typeface="Calibri" pitchFamily="34" charset="0"/>
                      </a:endParaRP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N/A</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2113" name="TextBox 2"/>
          <p:cNvSpPr txBox="1">
            <a:spLocks noChangeArrowheads="1"/>
          </p:cNvSpPr>
          <p:nvPr/>
        </p:nvSpPr>
        <p:spPr bwMode="auto">
          <a:xfrm>
            <a:off x="183686" y="952671"/>
            <a:ext cx="519317" cy="316148"/>
          </a:xfrm>
          <a:prstGeom prst="rect">
            <a:avLst/>
          </a:prstGeom>
          <a:noFill/>
          <a:ln w="9525">
            <a:noFill/>
            <a:miter lim="800000"/>
            <a:headEnd/>
            <a:tailEnd/>
          </a:ln>
        </p:spPr>
        <p:txBody>
          <a:bodyPr wrap="none" lIns="93635" tIns="46817" rIns="93635" bIns="46817">
            <a:spAutoFit/>
          </a:bodyPr>
          <a:lstStyle/>
          <a:p>
            <a:r>
              <a:rPr lang="en-GB" sz="1600" dirty="0"/>
              <a:t>Joe</a:t>
            </a:r>
          </a:p>
        </p:txBody>
      </p:sp>
      <p:sp>
        <p:nvSpPr>
          <p:cNvPr id="2114" name="TextBox 42"/>
          <p:cNvSpPr txBox="1">
            <a:spLocks noChangeArrowheads="1"/>
          </p:cNvSpPr>
          <p:nvPr/>
        </p:nvSpPr>
        <p:spPr bwMode="auto">
          <a:xfrm>
            <a:off x="2636616" y="952671"/>
            <a:ext cx="746944" cy="316148"/>
          </a:xfrm>
          <a:prstGeom prst="rect">
            <a:avLst/>
          </a:prstGeom>
          <a:noFill/>
          <a:ln w="9525">
            <a:noFill/>
            <a:miter lim="800000"/>
            <a:headEnd/>
            <a:tailEnd/>
          </a:ln>
        </p:spPr>
        <p:txBody>
          <a:bodyPr wrap="none" lIns="93635" tIns="46817" rIns="93635" bIns="46817">
            <a:spAutoFit/>
          </a:bodyPr>
          <a:lstStyle/>
          <a:p>
            <a:r>
              <a:rPr lang="en-GB" sz="1600" dirty="0"/>
              <a:t>Joana</a:t>
            </a:r>
          </a:p>
        </p:txBody>
      </p:sp>
      <p:cxnSp>
        <p:nvCxnSpPr>
          <p:cNvPr id="8" name="Straight Arrow Connector 7"/>
          <p:cNvCxnSpPr/>
          <p:nvPr/>
        </p:nvCxnSpPr>
        <p:spPr>
          <a:xfrm>
            <a:off x="421014" y="1562315"/>
            <a:ext cx="2555339"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16" name="TextBox 9"/>
          <p:cNvSpPr txBox="1">
            <a:spLocks noChangeArrowheads="1"/>
          </p:cNvSpPr>
          <p:nvPr/>
        </p:nvSpPr>
        <p:spPr bwMode="auto">
          <a:xfrm>
            <a:off x="414337" y="1225550"/>
            <a:ext cx="2524454" cy="246898"/>
          </a:xfrm>
          <a:prstGeom prst="rect">
            <a:avLst/>
          </a:prstGeom>
          <a:noFill/>
          <a:ln w="9525">
            <a:noFill/>
            <a:miter lim="800000"/>
            <a:headEnd/>
            <a:tailEnd/>
          </a:ln>
        </p:spPr>
        <p:txBody>
          <a:bodyPr lIns="93635" tIns="46817" rIns="93635" bIns="46817">
            <a:spAutoFit/>
          </a:bodyPr>
          <a:lstStyle/>
          <a:p>
            <a:r>
              <a:rPr lang="en-GB" sz="1100" dirty="0"/>
              <a:t>SIP MESSAGE 1</a:t>
            </a:r>
          </a:p>
        </p:txBody>
      </p:sp>
      <p:cxnSp>
        <p:nvCxnSpPr>
          <p:cNvPr id="44" name="Straight Arrow Connector 43"/>
          <p:cNvCxnSpPr/>
          <p:nvPr/>
        </p:nvCxnSpPr>
        <p:spPr>
          <a:xfrm flipH="1">
            <a:off x="421014" y="2378425"/>
            <a:ext cx="2555339"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18" name="TextBox 44"/>
          <p:cNvSpPr txBox="1">
            <a:spLocks noChangeArrowheads="1"/>
          </p:cNvSpPr>
          <p:nvPr/>
        </p:nvSpPr>
        <p:spPr bwMode="auto">
          <a:xfrm>
            <a:off x="1844981" y="2110181"/>
            <a:ext cx="1131372" cy="399247"/>
          </a:xfrm>
          <a:prstGeom prst="rect">
            <a:avLst/>
          </a:prstGeom>
          <a:noFill/>
          <a:ln w="9525">
            <a:noFill/>
            <a:miter lim="800000"/>
            <a:headEnd/>
            <a:tailEnd/>
          </a:ln>
        </p:spPr>
        <p:txBody>
          <a:bodyPr lIns="93635" tIns="46817" rIns="93635" bIns="46817">
            <a:spAutoFit/>
          </a:bodyPr>
          <a:lstStyle/>
          <a:p>
            <a:r>
              <a:rPr lang="en-GB" sz="1100" dirty="0"/>
              <a:t>SIP MESSAGE 2</a:t>
            </a:r>
          </a:p>
        </p:txBody>
      </p:sp>
      <p:sp>
        <p:nvSpPr>
          <p:cNvPr id="2119" name="TextBox 49"/>
          <p:cNvSpPr txBox="1">
            <a:spLocks noChangeArrowheads="1"/>
          </p:cNvSpPr>
          <p:nvPr/>
        </p:nvSpPr>
        <p:spPr bwMode="auto">
          <a:xfrm>
            <a:off x="1844981" y="3454651"/>
            <a:ext cx="1131372" cy="399247"/>
          </a:xfrm>
          <a:prstGeom prst="rect">
            <a:avLst/>
          </a:prstGeom>
          <a:noFill/>
          <a:ln w="9525">
            <a:noFill/>
            <a:miter lim="800000"/>
            <a:headEnd/>
            <a:tailEnd/>
          </a:ln>
        </p:spPr>
        <p:txBody>
          <a:bodyPr lIns="93635" tIns="46817" rIns="93635" bIns="46817">
            <a:spAutoFit/>
          </a:bodyPr>
          <a:lstStyle/>
          <a:p>
            <a:r>
              <a:rPr lang="en-GB" sz="1100" dirty="0"/>
              <a:t>SIP MESSAGE 4</a:t>
            </a:r>
          </a:p>
        </p:txBody>
      </p:sp>
      <p:cxnSp>
        <p:nvCxnSpPr>
          <p:cNvPr id="51" name="Straight Arrow Connector 50"/>
          <p:cNvCxnSpPr/>
          <p:nvPr/>
        </p:nvCxnSpPr>
        <p:spPr>
          <a:xfrm flipH="1">
            <a:off x="427516" y="3726145"/>
            <a:ext cx="254883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21" name="TextBox 61"/>
          <p:cNvSpPr txBox="1">
            <a:spLocks noChangeArrowheads="1"/>
          </p:cNvSpPr>
          <p:nvPr/>
        </p:nvSpPr>
        <p:spPr bwMode="auto">
          <a:xfrm>
            <a:off x="2329391" y="1656607"/>
            <a:ext cx="666794" cy="246898"/>
          </a:xfrm>
          <a:prstGeom prst="rect">
            <a:avLst/>
          </a:prstGeom>
          <a:noFill/>
          <a:ln w="9525">
            <a:noFill/>
            <a:miter lim="800000"/>
            <a:headEnd/>
            <a:tailEnd/>
          </a:ln>
        </p:spPr>
        <p:txBody>
          <a:bodyPr wrap="none" lIns="93635" tIns="46817" rIns="93635" bIns="46817">
            <a:spAutoFit/>
          </a:bodyPr>
          <a:lstStyle/>
          <a:p>
            <a:r>
              <a:rPr lang="en-GB" sz="1100" dirty="0"/>
              <a:t>200 OK</a:t>
            </a:r>
          </a:p>
        </p:txBody>
      </p:sp>
      <p:cxnSp>
        <p:nvCxnSpPr>
          <p:cNvPr id="63" name="Straight Arrow Connector 62"/>
          <p:cNvCxnSpPr/>
          <p:nvPr/>
        </p:nvCxnSpPr>
        <p:spPr>
          <a:xfrm flipH="1">
            <a:off x="421014" y="1645226"/>
            <a:ext cx="2555339"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23" name="Title 29"/>
          <p:cNvSpPr>
            <a:spLocks noGrp="1"/>
          </p:cNvSpPr>
          <p:nvPr>
            <p:ph type="title"/>
          </p:nvPr>
        </p:nvSpPr>
        <p:spPr>
          <a:xfrm>
            <a:off x="473031" y="118678"/>
            <a:ext cx="8426768" cy="811233"/>
          </a:xfrm>
        </p:spPr>
        <p:txBody>
          <a:bodyPr/>
          <a:lstStyle/>
          <a:p>
            <a:pPr algn="l"/>
            <a:r>
              <a:rPr lang="en-US" smtClean="0"/>
              <a:t>CPM Stand-alone Message - Pager</a:t>
            </a:r>
          </a:p>
        </p:txBody>
      </p:sp>
      <p:cxnSp>
        <p:nvCxnSpPr>
          <p:cNvPr id="6" name="Straight Connector 5"/>
          <p:cNvCxnSpPr/>
          <p:nvPr/>
        </p:nvCxnSpPr>
        <p:spPr>
          <a:xfrm flipH="1">
            <a:off x="412886" y="1295698"/>
            <a:ext cx="8128" cy="5355114"/>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976353" y="1295698"/>
            <a:ext cx="0" cy="5355114"/>
          </a:xfrm>
          <a:prstGeom prst="line">
            <a:avLst/>
          </a:prstGeom>
        </p:spPr>
        <p:style>
          <a:lnRef idx="1">
            <a:schemeClr val="accent1"/>
          </a:lnRef>
          <a:fillRef idx="0">
            <a:schemeClr val="accent1"/>
          </a:fillRef>
          <a:effectRef idx="0">
            <a:schemeClr val="accent1"/>
          </a:effectRef>
          <a:fontRef idx="minor">
            <a:schemeClr val="tx1"/>
          </a:fontRef>
        </p:style>
      </p:cxnSp>
      <p:sp>
        <p:nvSpPr>
          <p:cNvPr id="2126" name="Rectangle 28"/>
          <p:cNvSpPr>
            <a:spLocks noChangeArrowheads="1"/>
          </p:cNvSpPr>
          <p:nvPr/>
        </p:nvSpPr>
        <p:spPr bwMode="auto">
          <a:xfrm>
            <a:off x="427516" y="2110181"/>
            <a:ext cx="1258302" cy="246898"/>
          </a:xfrm>
          <a:prstGeom prst="rect">
            <a:avLst/>
          </a:prstGeom>
          <a:noFill/>
          <a:ln w="9525">
            <a:noFill/>
            <a:miter lim="800000"/>
            <a:headEnd/>
            <a:tailEnd/>
          </a:ln>
        </p:spPr>
        <p:txBody>
          <a:bodyPr wrap="none" lIns="93635" tIns="46817" rIns="93635" bIns="46817">
            <a:spAutoFit/>
          </a:bodyPr>
          <a:lstStyle/>
          <a:p>
            <a:r>
              <a:rPr lang="en-GB" sz="1100" dirty="0">
                <a:solidFill>
                  <a:srgbClr val="000000"/>
                </a:solidFill>
              </a:rPr>
              <a:t>(“Ok, what is it?”)</a:t>
            </a:r>
            <a:endParaRPr lang="en-CA" dirty="0"/>
          </a:p>
        </p:txBody>
      </p:sp>
      <p:sp>
        <p:nvSpPr>
          <p:cNvPr id="2127" name="Rectangle 31"/>
          <p:cNvSpPr>
            <a:spLocks noChangeArrowheads="1"/>
          </p:cNvSpPr>
          <p:nvPr/>
        </p:nvSpPr>
        <p:spPr bwMode="auto">
          <a:xfrm>
            <a:off x="1328737" y="1301750"/>
            <a:ext cx="1891488" cy="246898"/>
          </a:xfrm>
          <a:prstGeom prst="rect">
            <a:avLst/>
          </a:prstGeom>
          <a:noFill/>
          <a:ln w="9525">
            <a:noFill/>
            <a:miter lim="800000"/>
            <a:headEnd/>
            <a:tailEnd/>
          </a:ln>
        </p:spPr>
        <p:txBody>
          <a:bodyPr wrap="none" lIns="93635" tIns="46817" rIns="93635" bIns="46817">
            <a:spAutoFit/>
          </a:bodyPr>
          <a:lstStyle/>
          <a:p>
            <a:r>
              <a:rPr lang="en-GB" sz="1100" dirty="0">
                <a:solidFill>
                  <a:srgbClr val="000000"/>
                </a:solidFill>
              </a:rPr>
              <a:t>(“Hey, I have a file for you”)</a:t>
            </a:r>
            <a:endParaRPr lang="en-CA" dirty="0"/>
          </a:p>
        </p:txBody>
      </p:sp>
      <p:sp>
        <p:nvSpPr>
          <p:cNvPr id="2128" name="Rectangle 65"/>
          <p:cNvSpPr>
            <a:spLocks noChangeArrowheads="1"/>
          </p:cNvSpPr>
          <p:nvPr/>
        </p:nvSpPr>
        <p:spPr bwMode="auto">
          <a:xfrm>
            <a:off x="437269" y="3464405"/>
            <a:ext cx="1046706" cy="246898"/>
          </a:xfrm>
          <a:prstGeom prst="rect">
            <a:avLst/>
          </a:prstGeom>
          <a:noFill/>
          <a:ln w="9525">
            <a:noFill/>
            <a:miter lim="800000"/>
            <a:headEnd/>
            <a:tailEnd/>
          </a:ln>
        </p:spPr>
        <p:txBody>
          <a:bodyPr wrap="none" lIns="93635" tIns="46817" rIns="93635" bIns="46817">
            <a:spAutoFit/>
          </a:bodyPr>
          <a:lstStyle/>
          <a:p>
            <a:r>
              <a:rPr lang="en-GB" sz="1100" dirty="0">
                <a:solidFill>
                  <a:srgbClr val="000000"/>
                </a:solidFill>
              </a:rPr>
              <a:t>(“Ok send it!”)</a:t>
            </a:r>
            <a:endParaRPr lang="en-CA" dirty="0"/>
          </a:p>
        </p:txBody>
      </p:sp>
      <p:cxnSp>
        <p:nvCxnSpPr>
          <p:cNvPr id="119" name="Straight Arrow Connector 118"/>
          <p:cNvCxnSpPr/>
          <p:nvPr/>
        </p:nvCxnSpPr>
        <p:spPr>
          <a:xfrm>
            <a:off x="6672817" y="1960615"/>
            <a:ext cx="271464" cy="4226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2" name="Straight Arrow Connector 121"/>
          <p:cNvCxnSpPr/>
          <p:nvPr/>
        </p:nvCxnSpPr>
        <p:spPr>
          <a:xfrm>
            <a:off x="5640602" y="2002884"/>
            <a:ext cx="0" cy="9429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8" name="Straight Arrow Connector 127"/>
          <p:cNvCxnSpPr/>
          <p:nvPr/>
        </p:nvCxnSpPr>
        <p:spPr>
          <a:xfrm>
            <a:off x="5640602" y="3036841"/>
            <a:ext cx="0" cy="47145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0" name="Straight Arrow Connector 129"/>
          <p:cNvCxnSpPr/>
          <p:nvPr/>
        </p:nvCxnSpPr>
        <p:spPr>
          <a:xfrm>
            <a:off x="6672818" y="2953929"/>
            <a:ext cx="294221" cy="5527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7" name="Straight Arrow Connector 146"/>
          <p:cNvCxnSpPr/>
          <p:nvPr/>
        </p:nvCxnSpPr>
        <p:spPr>
          <a:xfrm>
            <a:off x="5640602" y="3630228"/>
            <a:ext cx="0" cy="47145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8" name="Straight Arrow Connector 147"/>
          <p:cNvCxnSpPr/>
          <p:nvPr/>
        </p:nvCxnSpPr>
        <p:spPr>
          <a:xfrm>
            <a:off x="5640602" y="4220363"/>
            <a:ext cx="0" cy="47145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9" name="Straight Arrow Connector 148"/>
          <p:cNvCxnSpPr/>
          <p:nvPr/>
        </p:nvCxnSpPr>
        <p:spPr>
          <a:xfrm>
            <a:off x="5640602" y="4838136"/>
            <a:ext cx="0" cy="126318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a:off x="425890" y="2474342"/>
            <a:ext cx="252445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37" name="TextBox 71"/>
          <p:cNvSpPr txBox="1">
            <a:spLocks noChangeArrowheads="1"/>
          </p:cNvSpPr>
          <p:nvPr/>
        </p:nvSpPr>
        <p:spPr bwMode="auto">
          <a:xfrm>
            <a:off x="2337518" y="2474342"/>
            <a:ext cx="666794" cy="246898"/>
          </a:xfrm>
          <a:prstGeom prst="rect">
            <a:avLst/>
          </a:prstGeom>
          <a:noFill/>
          <a:ln w="9525">
            <a:noFill/>
            <a:miter lim="800000"/>
            <a:headEnd/>
            <a:tailEnd/>
          </a:ln>
        </p:spPr>
        <p:txBody>
          <a:bodyPr wrap="none" lIns="93635" tIns="46817" rIns="93635" bIns="46817">
            <a:spAutoFit/>
          </a:bodyPr>
          <a:lstStyle/>
          <a:p>
            <a:r>
              <a:rPr lang="en-GB" sz="1100" dirty="0"/>
              <a:t>200 OK</a:t>
            </a:r>
          </a:p>
        </p:txBody>
      </p:sp>
      <p:cxnSp>
        <p:nvCxnSpPr>
          <p:cNvPr id="73" name="Straight Arrow Connector 72"/>
          <p:cNvCxnSpPr/>
          <p:nvPr/>
        </p:nvCxnSpPr>
        <p:spPr>
          <a:xfrm>
            <a:off x="408010" y="2968560"/>
            <a:ext cx="2555339"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39" name="TextBox 73"/>
          <p:cNvSpPr txBox="1">
            <a:spLocks noChangeArrowheads="1"/>
          </p:cNvSpPr>
          <p:nvPr/>
        </p:nvSpPr>
        <p:spPr bwMode="auto">
          <a:xfrm>
            <a:off x="424265" y="2700318"/>
            <a:ext cx="2526080" cy="246898"/>
          </a:xfrm>
          <a:prstGeom prst="rect">
            <a:avLst/>
          </a:prstGeom>
          <a:noFill/>
          <a:ln w="9525">
            <a:noFill/>
            <a:miter lim="800000"/>
            <a:headEnd/>
            <a:tailEnd/>
          </a:ln>
        </p:spPr>
        <p:txBody>
          <a:bodyPr lIns="93635" tIns="46817" rIns="93635" bIns="46817">
            <a:spAutoFit/>
          </a:bodyPr>
          <a:lstStyle/>
          <a:p>
            <a:r>
              <a:rPr lang="en-GB" sz="1100" dirty="0"/>
              <a:t>SIP MESSAGE 3</a:t>
            </a:r>
          </a:p>
        </p:txBody>
      </p:sp>
      <p:sp>
        <p:nvSpPr>
          <p:cNvPr id="2140" name="TextBox 74"/>
          <p:cNvSpPr txBox="1">
            <a:spLocks noChangeArrowheads="1"/>
          </p:cNvSpPr>
          <p:nvPr/>
        </p:nvSpPr>
        <p:spPr bwMode="auto">
          <a:xfrm>
            <a:off x="2318012" y="3061227"/>
            <a:ext cx="666794" cy="246898"/>
          </a:xfrm>
          <a:prstGeom prst="rect">
            <a:avLst/>
          </a:prstGeom>
          <a:noFill/>
          <a:ln w="9525">
            <a:noFill/>
            <a:miter lim="800000"/>
            <a:headEnd/>
            <a:tailEnd/>
          </a:ln>
        </p:spPr>
        <p:txBody>
          <a:bodyPr wrap="none" lIns="93635" tIns="46817" rIns="93635" bIns="46817">
            <a:spAutoFit/>
          </a:bodyPr>
          <a:lstStyle/>
          <a:p>
            <a:r>
              <a:rPr lang="en-GB" sz="1100" dirty="0"/>
              <a:t>200 OK</a:t>
            </a:r>
          </a:p>
        </p:txBody>
      </p:sp>
      <p:cxnSp>
        <p:nvCxnSpPr>
          <p:cNvPr id="76" name="Straight Arrow Connector 75"/>
          <p:cNvCxnSpPr/>
          <p:nvPr/>
        </p:nvCxnSpPr>
        <p:spPr>
          <a:xfrm flipH="1">
            <a:off x="408010" y="3051472"/>
            <a:ext cx="2555339"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42" name="Rectangle 76"/>
          <p:cNvSpPr>
            <a:spLocks noChangeArrowheads="1"/>
          </p:cNvSpPr>
          <p:nvPr/>
        </p:nvSpPr>
        <p:spPr bwMode="auto">
          <a:xfrm>
            <a:off x="1785937" y="2749550"/>
            <a:ext cx="1503561" cy="246898"/>
          </a:xfrm>
          <a:prstGeom prst="rect">
            <a:avLst/>
          </a:prstGeom>
          <a:noFill/>
          <a:ln w="9525">
            <a:noFill/>
            <a:miter lim="800000"/>
            <a:headEnd/>
            <a:tailEnd/>
          </a:ln>
        </p:spPr>
        <p:txBody>
          <a:bodyPr wrap="none" lIns="93635" tIns="46817" rIns="93635" bIns="46817">
            <a:spAutoFit/>
          </a:bodyPr>
          <a:lstStyle/>
          <a:p>
            <a:r>
              <a:rPr lang="en-GB" sz="1100" dirty="0">
                <a:solidFill>
                  <a:srgbClr val="000000"/>
                </a:solidFill>
              </a:rPr>
              <a:t>(“Munich has snow!”)</a:t>
            </a:r>
            <a:endParaRPr lang="en-CA" dirty="0"/>
          </a:p>
        </p:txBody>
      </p:sp>
      <p:cxnSp>
        <p:nvCxnSpPr>
          <p:cNvPr id="78" name="Straight Arrow Connector 77"/>
          <p:cNvCxnSpPr/>
          <p:nvPr/>
        </p:nvCxnSpPr>
        <p:spPr>
          <a:xfrm>
            <a:off x="447023" y="3833442"/>
            <a:ext cx="252608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44" name="TextBox 78"/>
          <p:cNvSpPr txBox="1">
            <a:spLocks noChangeArrowheads="1"/>
          </p:cNvSpPr>
          <p:nvPr/>
        </p:nvSpPr>
        <p:spPr bwMode="auto">
          <a:xfrm>
            <a:off x="2360276" y="3833442"/>
            <a:ext cx="666794" cy="246898"/>
          </a:xfrm>
          <a:prstGeom prst="rect">
            <a:avLst/>
          </a:prstGeom>
          <a:noFill/>
          <a:ln w="9525">
            <a:noFill/>
            <a:miter lim="800000"/>
            <a:headEnd/>
            <a:tailEnd/>
          </a:ln>
        </p:spPr>
        <p:txBody>
          <a:bodyPr wrap="none" lIns="93635" tIns="46817" rIns="93635" bIns="46817">
            <a:spAutoFit/>
          </a:bodyPr>
          <a:lstStyle/>
          <a:p>
            <a:r>
              <a:rPr lang="en-GB" sz="1100" dirty="0"/>
              <a:t>200 OK</a:t>
            </a:r>
          </a:p>
        </p:txBody>
      </p:sp>
      <p:sp>
        <p:nvSpPr>
          <p:cNvPr id="2145" name="TextBox 41"/>
          <p:cNvSpPr txBox="1">
            <a:spLocks noChangeArrowheads="1"/>
          </p:cNvSpPr>
          <p:nvPr/>
        </p:nvSpPr>
        <p:spPr bwMode="auto">
          <a:xfrm>
            <a:off x="596572" y="4101686"/>
            <a:ext cx="1343261" cy="246898"/>
          </a:xfrm>
          <a:prstGeom prst="rect">
            <a:avLst/>
          </a:prstGeom>
          <a:noFill/>
          <a:ln w="9525">
            <a:noFill/>
            <a:miter lim="800000"/>
            <a:headEnd/>
            <a:tailEnd/>
          </a:ln>
        </p:spPr>
        <p:txBody>
          <a:bodyPr wrap="none" lIns="93635" tIns="46817" rIns="93635" bIns="46817">
            <a:spAutoFit/>
          </a:bodyPr>
          <a:lstStyle/>
          <a:p>
            <a:r>
              <a:rPr lang="en-GB" sz="1100" dirty="0" err="1"/>
              <a:t>FToMSRP</a:t>
            </a:r>
            <a:r>
              <a:rPr lang="en-GB" sz="1100" dirty="0"/>
              <a:t> INVITE</a:t>
            </a:r>
          </a:p>
        </p:txBody>
      </p:sp>
      <p:cxnSp>
        <p:nvCxnSpPr>
          <p:cNvPr id="46" name="Straight Arrow Connector 45"/>
          <p:cNvCxnSpPr/>
          <p:nvPr/>
        </p:nvCxnSpPr>
        <p:spPr>
          <a:xfrm>
            <a:off x="583567" y="4399192"/>
            <a:ext cx="253583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583567" y="4303275"/>
            <a:ext cx="0" cy="1567192"/>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a:off x="3116149" y="4353672"/>
            <a:ext cx="3251" cy="1516795"/>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H="1">
            <a:off x="570563" y="4488607"/>
            <a:ext cx="254883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50" name="TextBox 53"/>
          <p:cNvSpPr txBox="1">
            <a:spLocks noChangeArrowheads="1"/>
          </p:cNvSpPr>
          <p:nvPr/>
        </p:nvSpPr>
        <p:spPr bwMode="auto">
          <a:xfrm>
            <a:off x="2311509" y="4488607"/>
            <a:ext cx="666794" cy="246898"/>
          </a:xfrm>
          <a:prstGeom prst="rect">
            <a:avLst/>
          </a:prstGeom>
          <a:noFill/>
          <a:ln w="9525">
            <a:noFill/>
            <a:miter lim="800000"/>
            <a:headEnd/>
            <a:tailEnd/>
          </a:ln>
        </p:spPr>
        <p:txBody>
          <a:bodyPr wrap="none" lIns="93635" tIns="46817" rIns="93635" bIns="46817">
            <a:spAutoFit/>
          </a:bodyPr>
          <a:lstStyle/>
          <a:p>
            <a:r>
              <a:rPr lang="en-GB" sz="1100" dirty="0"/>
              <a:t>200 OK</a:t>
            </a:r>
          </a:p>
        </p:txBody>
      </p:sp>
      <p:sp>
        <p:nvSpPr>
          <p:cNvPr id="2151" name="TextBox 54"/>
          <p:cNvSpPr txBox="1">
            <a:spLocks noChangeArrowheads="1"/>
          </p:cNvSpPr>
          <p:nvPr/>
        </p:nvSpPr>
        <p:spPr bwMode="auto">
          <a:xfrm>
            <a:off x="570563" y="4589402"/>
            <a:ext cx="1498753" cy="246898"/>
          </a:xfrm>
          <a:prstGeom prst="rect">
            <a:avLst/>
          </a:prstGeom>
          <a:noFill/>
          <a:ln w="9525">
            <a:noFill/>
            <a:miter lim="800000"/>
            <a:headEnd/>
            <a:tailEnd/>
          </a:ln>
        </p:spPr>
        <p:txBody>
          <a:bodyPr wrap="none" lIns="93635" tIns="46817" rIns="93635" bIns="46817">
            <a:spAutoFit/>
          </a:bodyPr>
          <a:lstStyle/>
          <a:p>
            <a:r>
              <a:rPr lang="en-GB" sz="1100" dirty="0"/>
              <a:t>MSRP session setup</a:t>
            </a:r>
          </a:p>
        </p:txBody>
      </p:sp>
      <p:cxnSp>
        <p:nvCxnSpPr>
          <p:cNvPr id="56" name="Straight Arrow Connector 55"/>
          <p:cNvCxnSpPr/>
          <p:nvPr/>
        </p:nvCxnSpPr>
        <p:spPr>
          <a:xfrm flipH="1">
            <a:off x="591694" y="5724152"/>
            <a:ext cx="252445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53" name="TextBox 56"/>
          <p:cNvSpPr txBox="1">
            <a:spLocks noChangeArrowheads="1"/>
          </p:cNvSpPr>
          <p:nvPr/>
        </p:nvSpPr>
        <p:spPr bwMode="auto">
          <a:xfrm>
            <a:off x="596572" y="5358365"/>
            <a:ext cx="2423685" cy="246898"/>
          </a:xfrm>
          <a:prstGeom prst="rect">
            <a:avLst/>
          </a:prstGeom>
          <a:noFill/>
          <a:ln w="9525">
            <a:noFill/>
            <a:miter lim="800000"/>
            <a:headEnd/>
            <a:tailEnd/>
          </a:ln>
        </p:spPr>
        <p:txBody>
          <a:bodyPr wrap="none" lIns="93635" tIns="46817" rIns="93635" bIns="46817">
            <a:spAutoFit/>
          </a:bodyPr>
          <a:lstStyle/>
          <a:p>
            <a:r>
              <a:rPr lang="en-GB" sz="1100" dirty="0"/>
              <a:t>BYE (tear down FT MSRP Session)</a:t>
            </a:r>
          </a:p>
        </p:txBody>
      </p:sp>
      <p:cxnSp>
        <p:nvCxnSpPr>
          <p:cNvPr id="58" name="Straight Arrow Connector 57"/>
          <p:cNvCxnSpPr/>
          <p:nvPr/>
        </p:nvCxnSpPr>
        <p:spPr>
          <a:xfrm>
            <a:off x="583567" y="5655872"/>
            <a:ext cx="253583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a:off x="583568" y="5225056"/>
            <a:ext cx="2532582"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a:off x="591695" y="4857644"/>
            <a:ext cx="2534208"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2157" name="TextBox 60"/>
          <p:cNvSpPr txBox="1">
            <a:spLocks noChangeArrowheads="1"/>
          </p:cNvSpPr>
          <p:nvPr/>
        </p:nvSpPr>
        <p:spPr bwMode="auto">
          <a:xfrm>
            <a:off x="596572" y="4958439"/>
            <a:ext cx="1425015" cy="246898"/>
          </a:xfrm>
          <a:prstGeom prst="rect">
            <a:avLst/>
          </a:prstGeom>
          <a:noFill/>
          <a:ln w="9525">
            <a:noFill/>
            <a:miter lim="800000"/>
            <a:headEnd/>
            <a:tailEnd/>
          </a:ln>
        </p:spPr>
        <p:txBody>
          <a:bodyPr wrap="none" lIns="93635" tIns="46817" rIns="93635" bIns="46817">
            <a:spAutoFit/>
          </a:bodyPr>
          <a:lstStyle/>
          <a:p>
            <a:r>
              <a:rPr lang="en-GB" sz="1100" dirty="0"/>
              <a:t>MSRP data transfer</a:t>
            </a:r>
          </a:p>
        </p:txBody>
      </p:sp>
      <p:sp>
        <p:nvSpPr>
          <p:cNvPr id="2158" name="Rectangle 63"/>
          <p:cNvSpPr>
            <a:spLocks noChangeArrowheads="1"/>
          </p:cNvSpPr>
          <p:nvPr/>
        </p:nvSpPr>
        <p:spPr bwMode="auto">
          <a:xfrm>
            <a:off x="542929" y="5797309"/>
            <a:ext cx="120226" cy="193899"/>
          </a:xfrm>
          <a:prstGeom prst="rect">
            <a:avLst/>
          </a:prstGeom>
          <a:noFill/>
          <a:ln w="9525">
            <a:noFill/>
            <a:miter lim="800000"/>
            <a:headEnd/>
            <a:tailEnd/>
          </a:ln>
        </p:spPr>
        <p:txBody>
          <a:bodyPr wrap="none" lIns="0" tIns="0" rIns="0" bIns="0">
            <a:spAutoFit/>
          </a:bodyPr>
          <a:lstStyle/>
          <a:p>
            <a:r>
              <a:rPr lang="en-GB" sz="1400" b="1" dirty="0">
                <a:solidFill>
                  <a:srgbClr val="FF0000"/>
                </a:solidFill>
              </a:rPr>
              <a:t>X</a:t>
            </a:r>
            <a:endParaRPr lang="en-CA" sz="2500" b="1" dirty="0">
              <a:solidFill>
                <a:srgbClr val="FF0000"/>
              </a:solidFill>
            </a:endParaRPr>
          </a:p>
        </p:txBody>
      </p:sp>
      <p:sp>
        <p:nvSpPr>
          <p:cNvPr id="2159" name="Rectangle 64"/>
          <p:cNvSpPr>
            <a:spLocks noChangeArrowheads="1"/>
          </p:cNvSpPr>
          <p:nvPr/>
        </p:nvSpPr>
        <p:spPr bwMode="auto">
          <a:xfrm>
            <a:off x="3067383" y="5797309"/>
            <a:ext cx="120226" cy="193899"/>
          </a:xfrm>
          <a:prstGeom prst="rect">
            <a:avLst/>
          </a:prstGeom>
          <a:noFill/>
          <a:ln w="9525">
            <a:noFill/>
            <a:miter lim="800000"/>
            <a:headEnd/>
            <a:tailEnd/>
          </a:ln>
        </p:spPr>
        <p:txBody>
          <a:bodyPr wrap="none" lIns="0" tIns="0" rIns="0" bIns="0">
            <a:spAutoFit/>
          </a:bodyPr>
          <a:lstStyle/>
          <a:p>
            <a:r>
              <a:rPr lang="en-GB" sz="1400" b="1" dirty="0">
                <a:solidFill>
                  <a:srgbClr val="FF0000"/>
                </a:solidFill>
              </a:rPr>
              <a:t>X</a:t>
            </a:r>
            <a:endParaRPr lang="en-CA" sz="2500" b="1" dirty="0">
              <a:solidFill>
                <a:srgbClr val="FF0000"/>
              </a:solidFill>
            </a:endParaRPr>
          </a:p>
        </p:txBody>
      </p:sp>
      <p:sp>
        <p:nvSpPr>
          <p:cNvPr id="2160" name="TextBox 66"/>
          <p:cNvSpPr txBox="1">
            <a:spLocks noChangeArrowheads="1"/>
          </p:cNvSpPr>
          <p:nvPr/>
        </p:nvSpPr>
        <p:spPr bwMode="auto">
          <a:xfrm>
            <a:off x="1841730" y="6034664"/>
            <a:ext cx="1131372" cy="399247"/>
          </a:xfrm>
          <a:prstGeom prst="rect">
            <a:avLst/>
          </a:prstGeom>
          <a:noFill/>
          <a:ln w="9525">
            <a:noFill/>
            <a:miter lim="800000"/>
            <a:headEnd/>
            <a:tailEnd/>
          </a:ln>
        </p:spPr>
        <p:txBody>
          <a:bodyPr lIns="93635" tIns="46817" rIns="93635" bIns="46817">
            <a:spAutoFit/>
          </a:bodyPr>
          <a:lstStyle/>
          <a:p>
            <a:r>
              <a:rPr lang="en-GB" sz="1100" dirty="0"/>
              <a:t>Chat Message 5</a:t>
            </a:r>
          </a:p>
        </p:txBody>
      </p:sp>
      <p:cxnSp>
        <p:nvCxnSpPr>
          <p:cNvPr id="68" name="Straight Arrow Connector 67"/>
          <p:cNvCxnSpPr/>
          <p:nvPr/>
        </p:nvCxnSpPr>
        <p:spPr>
          <a:xfrm flipH="1">
            <a:off x="424265" y="6306159"/>
            <a:ext cx="254883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62" name="Rectangle 68"/>
          <p:cNvSpPr>
            <a:spLocks noChangeArrowheads="1"/>
          </p:cNvSpPr>
          <p:nvPr/>
        </p:nvSpPr>
        <p:spPr bwMode="auto">
          <a:xfrm>
            <a:off x="432392" y="6046045"/>
            <a:ext cx="1474707" cy="246898"/>
          </a:xfrm>
          <a:prstGeom prst="rect">
            <a:avLst/>
          </a:prstGeom>
          <a:noFill/>
          <a:ln w="9525">
            <a:noFill/>
            <a:miter lim="800000"/>
            <a:headEnd/>
            <a:tailEnd/>
          </a:ln>
        </p:spPr>
        <p:txBody>
          <a:bodyPr wrap="none" lIns="93635" tIns="46817" rIns="93635" bIns="46817">
            <a:spAutoFit/>
          </a:bodyPr>
          <a:lstStyle/>
          <a:p>
            <a:r>
              <a:rPr lang="en-GB" sz="1100" dirty="0">
                <a:solidFill>
                  <a:srgbClr val="000000"/>
                </a:solidFill>
              </a:rPr>
              <a:t>(“Ok got it - thanks!”)</a:t>
            </a:r>
            <a:endParaRPr lang="en-CA" dirty="0"/>
          </a:p>
        </p:txBody>
      </p:sp>
      <p:cxnSp>
        <p:nvCxnSpPr>
          <p:cNvPr id="70" name="Straight Arrow Connector 69"/>
          <p:cNvCxnSpPr/>
          <p:nvPr/>
        </p:nvCxnSpPr>
        <p:spPr>
          <a:xfrm>
            <a:off x="484409" y="6387445"/>
            <a:ext cx="252608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64" name="TextBox 79"/>
          <p:cNvSpPr txBox="1">
            <a:spLocks noChangeArrowheads="1"/>
          </p:cNvSpPr>
          <p:nvPr/>
        </p:nvSpPr>
        <p:spPr bwMode="auto">
          <a:xfrm>
            <a:off x="2335893" y="6387445"/>
            <a:ext cx="666794" cy="246898"/>
          </a:xfrm>
          <a:prstGeom prst="rect">
            <a:avLst/>
          </a:prstGeom>
          <a:noFill/>
          <a:ln w="9525">
            <a:noFill/>
            <a:miter lim="800000"/>
            <a:headEnd/>
            <a:tailEnd/>
          </a:ln>
        </p:spPr>
        <p:txBody>
          <a:bodyPr wrap="none" lIns="93635" tIns="46817" rIns="93635" bIns="46817">
            <a:spAutoFit/>
          </a:bodyPr>
          <a:lstStyle/>
          <a:p>
            <a:r>
              <a:rPr lang="en-GB" sz="1100" dirty="0"/>
              <a:t>200 OK</a:t>
            </a:r>
          </a:p>
        </p:txBody>
      </p:sp>
      <p:cxnSp>
        <p:nvCxnSpPr>
          <p:cNvPr id="83" name="Straight Arrow Connector 82"/>
          <p:cNvCxnSpPr/>
          <p:nvPr/>
        </p:nvCxnSpPr>
        <p:spPr>
          <a:xfrm>
            <a:off x="6648434" y="2399559"/>
            <a:ext cx="295847" cy="55437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p:nvPr/>
        </p:nvCxnSpPr>
        <p:spPr>
          <a:xfrm>
            <a:off x="6648434" y="3560322"/>
            <a:ext cx="295847" cy="20662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a:off x="6661438" y="3547316"/>
            <a:ext cx="294222" cy="55437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Rectangle 88"/>
          <p:cNvSpPr/>
          <p:nvPr/>
        </p:nvSpPr>
        <p:spPr>
          <a:xfrm>
            <a:off x="331609" y="5134016"/>
            <a:ext cx="2727646" cy="1794792"/>
          </a:xfrm>
          <a:prstGeom prst="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endParaRPr lang="en-CA">
              <a:solidFill>
                <a:srgbClr val="FFFFFF"/>
              </a:solidFill>
            </a:endParaRPr>
          </a:p>
        </p:txBody>
      </p:sp>
      <p:sp>
        <p:nvSpPr>
          <p:cNvPr id="69" name="Rectangle 68"/>
          <p:cNvSpPr/>
          <p:nvPr/>
        </p:nvSpPr>
        <p:spPr>
          <a:xfrm>
            <a:off x="331609" y="3305084"/>
            <a:ext cx="2727646" cy="1573695"/>
          </a:xfrm>
          <a:prstGeom prst="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endParaRPr lang="en-CA">
              <a:solidFill>
                <a:srgbClr val="FFFFFF"/>
              </a:solidFill>
            </a:endParaRPr>
          </a:p>
        </p:txBody>
      </p:sp>
      <p:sp>
        <p:nvSpPr>
          <p:cNvPr id="4" name="Rectangle 3"/>
          <p:cNvSpPr/>
          <p:nvPr/>
        </p:nvSpPr>
        <p:spPr>
          <a:xfrm>
            <a:off x="331609" y="1422504"/>
            <a:ext cx="2727646" cy="1572068"/>
          </a:xfrm>
          <a:prstGeom prst="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endParaRPr lang="en-CA">
              <a:solidFill>
                <a:srgbClr val="FFFFFF"/>
              </a:solidFill>
            </a:endParaRPr>
          </a:p>
        </p:txBody>
      </p:sp>
      <p:graphicFrame>
        <p:nvGraphicFramePr>
          <p:cNvPr id="12" name="Table 11"/>
          <p:cNvGraphicFramePr>
            <a:graphicFrameLocks noGrp="1"/>
          </p:cNvGraphicFramePr>
          <p:nvPr/>
        </p:nvGraphicFramePr>
        <p:xfrm>
          <a:off x="3428252" y="1151009"/>
          <a:ext cx="5824288" cy="4425203"/>
        </p:xfrm>
        <a:graphic>
          <a:graphicData uri="http://schemas.openxmlformats.org/drawingml/2006/table">
            <a:tbl>
              <a:tblPr/>
              <a:tblGrid>
                <a:gridCol w="1105363"/>
                <a:gridCol w="1180138"/>
                <a:gridCol w="1180138"/>
                <a:gridCol w="1105363"/>
                <a:gridCol w="1253286"/>
              </a:tblGrid>
              <a:tr h="5202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smtClean="0">
                          <a:ln>
                            <a:noFill/>
                          </a:ln>
                          <a:solidFill>
                            <a:srgbClr val="FFFFFF"/>
                          </a:solidFill>
                          <a:effectLst/>
                          <a:latin typeface="Calibri" pitchFamily="34" charset="0"/>
                        </a:rPr>
                        <a:t>Message</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FFFF"/>
                          </a:solidFill>
                          <a:effectLst/>
                          <a:latin typeface="Calibri" pitchFamily="34" charset="0"/>
                        </a:rPr>
                        <a:t>Conversation ID</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FFFF"/>
                          </a:solidFill>
                          <a:effectLst/>
                          <a:latin typeface="Calibri" pitchFamily="34" charset="0"/>
                        </a:rPr>
                        <a:t>Contribution ID</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FFFF"/>
                          </a:solidFill>
                          <a:effectLst/>
                          <a:latin typeface="Calibri" pitchFamily="34" charset="0"/>
                        </a:rPr>
                        <a:t>InReplyTo-Contribution-ID</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smtClean="0">
                          <a:ln>
                            <a:noFill/>
                          </a:ln>
                          <a:solidFill>
                            <a:srgbClr val="FFFFFF"/>
                          </a:solidFill>
                          <a:effectLst/>
                          <a:latin typeface="Calibri" pitchFamily="34" charset="0"/>
                        </a:rPr>
                        <a:t>CPM Group Session ID</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5755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Message 1</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0000"/>
                          </a:solidFill>
                          <a:effectLst/>
                          <a:latin typeface="Calibri" pitchFamily="34" charset="0"/>
                        </a:rPr>
                        <a:t>Created</a:t>
                      </a:r>
                      <a:r>
                        <a:rPr kumimoji="0" lang="en-GB" sz="1000" b="0" i="0" u="none" strike="noStrike" cap="none" normalizeH="0" baseline="0" smtClean="0">
                          <a:ln>
                            <a:noFill/>
                          </a:ln>
                          <a:solidFill>
                            <a:srgbClr val="FF0000"/>
                          </a:solidFill>
                          <a:effectLst/>
                          <a:latin typeface="Calibri" pitchFamily="34" charset="0"/>
                        </a:rPr>
                        <a:t> </a:t>
                      </a:r>
                      <a:r>
                        <a:rPr kumimoji="0" lang="en-GB" sz="1000" b="0" i="0" u="none" strike="noStrike" cap="none" normalizeH="0" baseline="0" smtClean="0">
                          <a:ln>
                            <a:noFill/>
                          </a:ln>
                          <a:solidFill>
                            <a:srgbClr val="000000"/>
                          </a:solidFill>
                          <a:effectLst/>
                          <a:latin typeface="Calibri" pitchFamily="34" charset="0"/>
                        </a:rPr>
                        <a:t>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Abcd-123-456</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0000"/>
                          </a:solidFill>
                          <a:effectLst/>
                          <a:latin typeface="Calibri" pitchFamily="34" charset="0"/>
                        </a:rPr>
                        <a:t>Created</a:t>
                      </a:r>
                      <a:r>
                        <a:rPr kumimoji="0" lang="en-GB" sz="1000" b="0" i="0" u="none" strike="noStrike" cap="none" normalizeH="0" baseline="0" smtClean="0">
                          <a:ln>
                            <a:noFill/>
                          </a:ln>
                          <a:solidFill>
                            <a:srgbClr val="FF0000"/>
                          </a:solidFill>
                          <a:effectLst/>
                          <a:latin typeface="Calibri" pitchFamily="34" charset="0"/>
                        </a:rPr>
                        <a:t> </a:t>
                      </a:r>
                      <a:r>
                        <a:rPr kumimoji="0" lang="en-GB" sz="1000" b="0" i="0" u="none" strike="noStrike" cap="none" normalizeH="0" baseline="0" smtClean="0">
                          <a:ln>
                            <a:noFill/>
                          </a:ln>
                          <a:solidFill>
                            <a:srgbClr val="000000"/>
                          </a:solidFill>
                          <a:effectLst/>
                          <a:latin typeface="Calibri" pitchFamily="34" charset="0"/>
                        </a:rPr>
                        <a:t>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Bcde-456-231</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New SIP Session</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5755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Message 2</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Reused by Joana:</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Abcd-123-456</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0000"/>
                          </a:solidFill>
                          <a:effectLst/>
                          <a:latin typeface="Calibri" pitchFamily="34" charset="0"/>
                        </a:rPr>
                        <a:t>Created</a:t>
                      </a:r>
                      <a:r>
                        <a:rPr kumimoji="0" lang="en-GB" sz="1000" b="0" i="0" u="none" strike="noStrike" cap="none" normalizeH="0" baseline="0" smtClean="0">
                          <a:ln>
                            <a:noFill/>
                          </a:ln>
                          <a:solidFill>
                            <a:srgbClr val="FF0000"/>
                          </a:solidFill>
                          <a:effectLst/>
                          <a:latin typeface="Calibri" pitchFamily="34" charset="0"/>
                        </a:rPr>
                        <a:t> </a:t>
                      </a:r>
                      <a:r>
                        <a:rPr kumimoji="0" lang="en-GB" sz="1000" b="0" i="0" u="none" strike="noStrike" cap="none" normalizeH="0" baseline="0" smtClean="0">
                          <a:ln>
                            <a:noFill/>
                          </a:ln>
                          <a:solidFill>
                            <a:srgbClr val="000000"/>
                          </a:solidFill>
                          <a:effectLst/>
                          <a:latin typeface="Calibri" pitchFamily="34" charset="0"/>
                        </a:rPr>
                        <a:t>by Joana:</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Cdef-654-123</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Reused by Joana:</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Bcde-456-231</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New SIP Session</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5755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Message 3</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Reused by Joana:</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Abcd-123-456</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smtClean="0">
                        <a:ln>
                          <a:noFill/>
                        </a:ln>
                        <a:solidFill>
                          <a:srgbClr val="000000"/>
                        </a:solidFill>
                        <a:effectLst/>
                        <a:latin typeface="Calibri" pitchFamily="34" charset="0"/>
                      </a:endParaRP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0000"/>
                          </a:solidFill>
                          <a:effectLst/>
                          <a:latin typeface="Calibri" pitchFamily="34" charset="0"/>
                        </a:rPr>
                        <a:t>Created</a:t>
                      </a:r>
                      <a:r>
                        <a:rPr kumimoji="0" lang="en-GB" sz="1000" b="0" i="0" u="none" strike="noStrike" cap="none" normalizeH="0" baseline="0" smtClean="0">
                          <a:ln>
                            <a:noFill/>
                          </a:ln>
                          <a:solidFill>
                            <a:srgbClr val="FF0000"/>
                          </a:solidFill>
                          <a:effectLst/>
                          <a:latin typeface="Calibri" pitchFamily="34" charset="0"/>
                        </a:rPr>
                        <a:t> </a:t>
                      </a:r>
                      <a:r>
                        <a:rPr kumimoji="0" lang="en-GB" sz="1000" b="0" i="0" u="none" strike="noStrike" cap="none" normalizeH="0" baseline="0" smtClean="0">
                          <a:ln>
                            <a:noFill/>
                          </a:ln>
                          <a:solidFill>
                            <a:srgbClr val="000000"/>
                          </a:solidFill>
                          <a:effectLst/>
                          <a:latin typeface="Calibri" pitchFamily="34" charset="0"/>
                        </a:rPr>
                        <a:t>by Joana:</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Cdef-654-123</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smtClean="0">
                        <a:ln>
                          <a:noFill/>
                        </a:ln>
                        <a:solidFill>
                          <a:srgbClr val="000000"/>
                        </a:solidFill>
                        <a:effectLst/>
                        <a:latin typeface="Calibri" pitchFamily="34" charset="0"/>
                      </a:endParaRP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Reused by Joana:</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Cdef-654-123</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smtClean="0">
                        <a:ln>
                          <a:noFill/>
                        </a:ln>
                        <a:solidFill>
                          <a:srgbClr val="000000"/>
                        </a:solidFill>
                        <a:effectLst/>
                        <a:latin typeface="Calibri" pitchFamily="34" charset="0"/>
                      </a:endParaRP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New SIP Session</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63077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File Transfer 1</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INVITE</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Reused 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Abcd-123-456</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0000"/>
                          </a:solidFill>
                          <a:effectLst/>
                          <a:latin typeface="Calibri" pitchFamily="34" charset="0"/>
                        </a:rPr>
                        <a:t>Created</a:t>
                      </a:r>
                      <a:r>
                        <a:rPr kumimoji="0" lang="en-GB" sz="1000" b="0" i="0" u="none" strike="noStrike" cap="none" normalizeH="0" baseline="0" smtClean="0">
                          <a:ln>
                            <a:noFill/>
                          </a:ln>
                          <a:solidFill>
                            <a:srgbClr val="FF0000"/>
                          </a:solidFill>
                          <a:effectLst/>
                          <a:latin typeface="Calibri" pitchFamily="34" charset="0"/>
                        </a:rPr>
                        <a:t> </a:t>
                      </a:r>
                      <a:r>
                        <a:rPr kumimoji="0" lang="en-GB" sz="1000" b="0" i="0" u="none" strike="noStrike" cap="none" normalizeH="0" baseline="0" smtClean="0">
                          <a:ln>
                            <a:noFill/>
                          </a:ln>
                          <a:solidFill>
                            <a:srgbClr val="000000"/>
                          </a:solidFill>
                          <a:effectLst/>
                          <a:latin typeface="Calibri" pitchFamily="34" charset="0"/>
                        </a:rPr>
                        <a:t>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Face-546-231</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Reused by Joe: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Cdef-654-123</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New INVITE,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New CPM Session</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4219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MSRP setup</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4219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MSRP data transfer</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rPr>
                        <a:t>-</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66329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1" u="none" strike="noStrike" cap="none" normalizeH="0" baseline="0" smtClean="0">
                          <a:ln>
                            <a:noFill/>
                          </a:ln>
                          <a:solidFill>
                            <a:srgbClr val="000000"/>
                          </a:solidFill>
                          <a:effectLst/>
                          <a:latin typeface="Calibri" pitchFamily="34" charset="0"/>
                        </a:rPr>
                        <a:t>Etc…</a:t>
                      </a: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smtClean="0">
                        <a:ln>
                          <a:noFill/>
                        </a:ln>
                        <a:solidFill>
                          <a:srgbClr val="000000"/>
                        </a:solidFill>
                        <a:effectLst/>
                        <a:latin typeface="Calibri" pitchFamily="34" charset="0"/>
                      </a:endParaRP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smtClean="0">
                        <a:ln>
                          <a:noFill/>
                        </a:ln>
                        <a:solidFill>
                          <a:srgbClr val="FF0000"/>
                        </a:solidFill>
                        <a:effectLst/>
                        <a:latin typeface="Calibri" pitchFamily="34" charset="0"/>
                      </a:endParaRP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smtClean="0">
                        <a:ln>
                          <a:noFill/>
                        </a:ln>
                        <a:solidFill>
                          <a:srgbClr val="FF0000"/>
                        </a:solidFill>
                        <a:effectLst/>
                        <a:latin typeface="Calibri" pitchFamily="34" charset="0"/>
                      </a:endParaRP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smtClean="0">
                        <a:ln>
                          <a:noFill/>
                        </a:ln>
                        <a:solidFill>
                          <a:srgbClr val="000000"/>
                        </a:solidFill>
                        <a:effectLst/>
                        <a:latin typeface="Calibri" pitchFamily="34" charset="0"/>
                      </a:endParaRPr>
                    </a:p>
                  </a:txBody>
                  <a:tcPr marL="93631" marR="93631" marT="46821" marB="468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
        <p:nvSpPr>
          <p:cNvPr id="3133" name="TextBox 2"/>
          <p:cNvSpPr txBox="1">
            <a:spLocks noChangeArrowheads="1"/>
          </p:cNvSpPr>
          <p:nvPr/>
        </p:nvSpPr>
        <p:spPr bwMode="auto">
          <a:xfrm>
            <a:off x="183686" y="952671"/>
            <a:ext cx="519317" cy="316148"/>
          </a:xfrm>
          <a:prstGeom prst="rect">
            <a:avLst/>
          </a:prstGeom>
          <a:noFill/>
          <a:ln w="9525">
            <a:noFill/>
            <a:miter lim="800000"/>
            <a:headEnd/>
            <a:tailEnd/>
          </a:ln>
        </p:spPr>
        <p:txBody>
          <a:bodyPr wrap="none" lIns="93635" tIns="46817" rIns="93635" bIns="46817">
            <a:spAutoFit/>
          </a:bodyPr>
          <a:lstStyle/>
          <a:p>
            <a:r>
              <a:rPr lang="en-GB" sz="1600" dirty="0"/>
              <a:t>Joe</a:t>
            </a:r>
          </a:p>
        </p:txBody>
      </p:sp>
      <p:sp>
        <p:nvSpPr>
          <p:cNvPr id="3134" name="TextBox 42"/>
          <p:cNvSpPr txBox="1">
            <a:spLocks noChangeArrowheads="1"/>
          </p:cNvSpPr>
          <p:nvPr/>
        </p:nvSpPr>
        <p:spPr bwMode="auto">
          <a:xfrm>
            <a:off x="2636616" y="952671"/>
            <a:ext cx="746944" cy="316148"/>
          </a:xfrm>
          <a:prstGeom prst="rect">
            <a:avLst/>
          </a:prstGeom>
          <a:noFill/>
          <a:ln w="9525">
            <a:noFill/>
            <a:miter lim="800000"/>
            <a:headEnd/>
            <a:tailEnd/>
          </a:ln>
        </p:spPr>
        <p:txBody>
          <a:bodyPr wrap="none" lIns="93635" tIns="46817" rIns="93635" bIns="46817">
            <a:spAutoFit/>
          </a:bodyPr>
          <a:lstStyle/>
          <a:p>
            <a:r>
              <a:rPr lang="en-GB" sz="1600" dirty="0"/>
              <a:t>Joana</a:t>
            </a:r>
          </a:p>
        </p:txBody>
      </p:sp>
      <p:cxnSp>
        <p:nvCxnSpPr>
          <p:cNvPr id="8" name="Straight Arrow Connector 7"/>
          <p:cNvCxnSpPr/>
          <p:nvPr/>
        </p:nvCxnSpPr>
        <p:spPr>
          <a:xfrm>
            <a:off x="421014" y="1710255"/>
            <a:ext cx="2555339"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136" name="TextBox 9"/>
          <p:cNvSpPr txBox="1">
            <a:spLocks noChangeArrowheads="1"/>
          </p:cNvSpPr>
          <p:nvPr/>
        </p:nvSpPr>
        <p:spPr bwMode="auto">
          <a:xfrm>
            <a:off x="437269" y="1442012"/>
            <a:ext cx="2524454" cy="246898"/>
          </a:xfrm>
          <a:prstGeom prst="rect">
            <a:avLst/>
          </a:prstGeom>
          <a:noFill/>
          <a:ln w="9525">
            <a:noFill/>
            <a:miter lim="800000"/>
            <a:headEnd/>
            <a:tailEnd/>
          </a:ln>
        </p:spPr>
        <p:txBody>
          <a:bodyPr lIns="93635" tIns="46817" rIns="93635" bIns="46817">
            <a:spAutoFit/>
          </a:bodyPr>
          <a:lstStyle/>
          <a:p>
            <a:r>
              <a:rPr lang="en-GB" sz="1100" dirty="0"/>
              <a:t>SIP INVITE</a:t>
            </a:r>
          </a:p>
        </p:txBody>
      </p:sp>
      <p:sp>
        <p:nvSpPr>
          <p:cNvPr id="3137" name="TextBox 61"/>
          <p:cNvSpPr txBox="1">
            <a:spLocks noChangeArrowheads="1"/>
          </p:cNvSpPr>
          <p:nvPr/>
        </p:nvSpPr>
        <p:spPr bwMode="auto">
          <a:xfrm>
            <a:off x="2329391" y="1802922"/>
            <a:ext cx="666794" cy="246898"/>
          </a:xfrm>
          <a:prstGeom prst="rect">
            <a:avLst/>
          </a:prstGeom>
          <a:noFill/>
          <a:ln w="9525">
            <a:noFill/>
            <a:miter lim="800000"/>
            <a:headEnd/>
            <a:tailEnd/>
          </a:ln>
        </p:spPr>
        <p:txBody>
          <a:bodyPr wrap="none" lIns="93635" tIns="46817" rIns="93635" bIns="46817">
            <a:spAutoFit/>
          </a:bodyPr>
          <a:lstStyle/>
          <a:p>
            <a:r>
              <a:rPr lang="en-GB" sz="1100" dirty="0"/>
              <a:t>200 OK</a:t>
            </a:r>
          </a:p>
        </p:txBody>
      </p:sp>
      <p:cxnSp>
        <p:nvCxnSpPr>
          <p:cNvPr id="63" name="Straight Arrow Connector 62"/>
          <p:cNvCxnSpPr/>
          <p:nvPr/>
        </p:nvCxnSpPr>
        <p:spPr>
          <a:xfrm flipH="1">
            <a:off x="421014" y="1793167"/>
            <a:ext cx="2555339"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139" name="Title 29"/>
          <p:cNvSpPr>
            <a:spLocks noGrp="1"/>
          </p:cNvSpPr>
          <p:nvPr>
            <p:ph type="title"/>
          </p:nvPr>
        </p:nvSpPr>
        <p:spPr>
          <a:xfrm>
            <a:off x="473031" y="118678"/>
            <a:ext cx="8426768" cy="811233"/>
          </a:xfrm>
        </p:spPr>
        <p:txBody>
          <a:bodyPr/>
          <a:lstStyle/>
          <a:p>
            <a:pPr algn="l"/>
            <a:r>
              <a:rPr lang="en-US" smtClean="0"/>
              <a:t>CPM Stand-alone Message - Large</a:t>
            </a:r>
          </a:p>
        </p:txBody>
      </p:sp>
      <p:cxnSp>
        <p:nvCxnSpPr>
          <p:cNvPr id="6" name="Straight Connector 5"/>
          <p:cNvCxnSpPr/>
          <p:nvPr/>
        </p:nvCxnSpPr>
        <p:spPr>
          <a:xfrm flipH="1">
            <a:off x="416137" y="1295698"/>
            <a:ext cx="4877" cy="1773657"/>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976353" y="1295698"/>
            <a:ext cx="0" cy="1773657"/>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421014" y="2258122"/>
            <a:ext cx="2555339"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143" name="TextBox 52"/>
          <p:cNvSpPr txBox="1">
            <a:spLocks noChangeArrowheads="1"/>
          </p:cNvSpPr>
          <p:nvPr/>
        </p:nvSpPr>
        <p:spPr bwMode="auto">
          <a:xfrm>
            <a:off x="414512" y="1989878"/>
            <a:ext cx="2482997" cy="246898"/>
          </a:xfrm>
          <a:prstGeom prst="rect">
            <a:avLst/>
          </a:prstGeom>
          <a:noFill/>
          <a:ln w="9525">
            <a:noFill/>
            <a:miter lim="800000"/>
            <a:headEnd/>
            <a:tailEnd/>
          </a:ln>
        </p:spPr>
        <p:txBody>
          <a:bodyPr wrap="none" lIns="93635" tIns="46817" rIns="93635" bIns="46817">
            <a:spAutoFit/>
          </a:bodyPr>
          <a:lstStyle/>
          <a:p>
            <a:r>
              <a:rPr lang="en-GB" sz="1100" dirty="0"/>
              <a:t>MSRP session setup &amp; Data transfer</a:t>
            </a:r>
          </a:p>
        </p:txBody>
      </p:sp>
      <p:cxnSp>
        <p:nvCxnSpPr>
          <p:cNvPr id="61" name="Straight Arrow Connector 60"/>
          <p:cNvCxnSpPr/>
          <p:nvPr/>
        </p:nvCxnSpPr>
        <p:spPr>
          <a:xfrm flipH="1">
            <a:off x="414512" y="2331279"/>
            <a:ext cx="252445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145" name="Rectangle 31"/>
          <p:cNvSpPr>
            <a:spLocks noChangeArrowheads="1"/>
          </p:cNvSpPr>
          <p:nvPr/>
        </p:nvSpPr>
        <p:spPr bwMode="auto">
          <a:xfrm>
            <a:off x="1251662" y="1453391"/>
            <a:ext cx="1891488" cy="246898"/>
          </a:xfrm>
          <a:prstGeom prst="rect">
            <a:avLst/>
          </a:prstGeom>
          <a:noFill/>
          <a:ln w="9525">
            <a:noFill/>
            <a:miter lim="800000"/>
            <a:headEnd/>
            <a:tailEnd/>
          </a:ln>
        </p:spPr>
        <p:txBody>
          <a:bodyPr wrap="none" lIns="93635" tIns="46817" rIns="93635" bIns="46817">
            <a:spAutoFit/>
          </a:bodyPr>
          <a:lstStyle/>
          <a:p>
            <a:r>
              <a:rPr lang="en-GB" sz="1100" dirty="0">
                <a:solidFill>
                  <a:srgbClr val="000000"/>
                </a:solidFill>
              </a:rPr>
              <a:t>(“Hey, I have a file for you”)</a:t>
            </a:r>
            <a:endParaRPr lang="en-CA" dirty="0"/>
          </a:p>
        </p:txBody>
      </p:sp>
      <p:cxnSp>
        <p:nvCxnSpPr>
          <p:cNvPr id="134" name="Straight Arrow Connector 133"/>
          <p:cNvCxnSpPr/>
          <p:nvPr/>
        </p:nvCxnSpPr>
        <p:spPr>
          <a:xfrm flipH="1">
            <a:off x="425890" y="2845006"/>
            <a:ext cx="2522829"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147" name="TextBox 134"/>
          <p:cNvSpPr txBox="1">
            <a:spLocks noChangeArrowheads="1"/>
          </p:cNvSpPr>
          <p:nvPr/>
        </p:nvSpPr>
        <p:spPr bwMode="auto">
          <a:xfrm>
            <a:off x="429141" y="2479220"/>
            <a:ext cx="2382007" cy="246898"/>
          </a:xfrm>
          <a:prstGeom prst="rect">
            <a:avLst/>
          </a:prstGeom>
          <a:noFill/>
          <a:ln w="9525">
            <a:noFill/>
            <a:miter lim="800000"/>
            <a:headEnd/>
            <a:tailEnd/>
          </a:ln>
        </p:spPr>
        <p:txBody>
          <a:bodyPr wrap="none" lIns="93635" tIns="46817" rIns="93635" bIns="46817">
            <a:spAutoFit/>
          </a:bodyPr>
          <a:lstStyle/>
          <a:p>
            <a:r>
              <a:rPr lang="en-GB" sz="1100" dirty="0"/>
              <a:t>BYE (tear down LMM SIP Session)</a:t>
            </a:r>
          </a:p>
        </p:txBody>
      </p:sp>
      <p:cxnSp>
        <p:nvCxnSpPr>
          <p:cNvPr id="136" name="Straight Arrow Connector 135"/>
          <p:cNvCxnSpPr/>
          <p:nvPr/>
        </p:nvCxnSpPr>
        <p:spPr>
          <a:xfrm>
            <a:off x="416137" y="2776726"/>
            <a:ext cx="253583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149" name="Rectangle 6"/>
          <p:cNvSpPr>
            <a:spLocks noChangeArrowheads="1"/>
          </p:cNvSpPr>
          <p:nvPr/>
        </p:nvSpPr>
        <p:spPr bwMode="auto">
          <a:xfrm>
            <a:off x="921678" y="1186774"/>
            <a:ext cx="1019454" cy="246898"/>
          </a:xfrm>
          <a:prstGeom prst="rect">
            <a:avLst/>
          </a:prstGeom>
          <a:noFill/>
          <a:ln w="9525">
            <a:noFill/>
            <a:miter lim="800000"/>
            <a:headEnd/>
            <a:tailEnd/>
          </a:ln>
        </p:spPr>
        <p:txBody>
          <a:bodyPr wrap="none" lIns="93635" tIns="46817" rIns="93635" bIns="46817">
            <a:spAutoFit/>
          </a:bodyPr>
          <a:lstStyle/>
          <a:p>
            <a:r>
              <a:rPr lang="en-GB" sz="1100" i="1" dirty="0">
                <a:solidFill>
                  <a:srgbClr val="000000"/>
                </a:solidFill>
              </a:rPr>
              <a:t>Message 1…</a:t>
            </a:r>
          </a:p>
        </p:txBody>
      </p:sp>
      <p:cxnSp>
        <p:nvCxnSpPr>
          <p:cNvPr id="70" name="Straight Arrow Connector 69"/>
          <p:cNvCxnSpPr/>
          <p:nvPr/>
        </p:nvCxnSpPr>
        <p:spPr>
          <a:xfrm>
            <a:off x="421014" y="3698508"/>
            <a:ext cx="2555339"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151" name="TextBox 70"/>
          <p:cNvSpPr txBox="1">
            <a:spLocks noChangeArrowheads="1"/>
          </p:cNvSpPr>
          <p:nvPr/>
        </p:nvSpPr>
        <p:spPr bwMode="auto">
          <a:xfrm>
            <a:off x="437269" y="3326218"/>
            <a:ext cx="2524454" cy="246898"/>
          </a:xfrm>
          <a:prstGeom prst="rect">
            <a:avLst/>
          </a:prstGeom>
          <a:noFill/>
          <a:ln w="9525">
            <a:noFill/>
            <a:miter lim="800000"/>
            <a:headEnd/>
            <a:tailEnd/>
          </a:ln>
        </p:spPr>
        <p:txBody>
          <a:bodyPr lIns="93635" tIns="46817" rIns="93635" bIns="46817">
            <a:spAutoFit/>
          </a:bodyPr>
          <a:lstStyle/>
          <a:p>
            <a:r>
              <a:rPr lang="en-GB" sz="1100" dirty="0"/>
              <a:t>SIP INVITE</a:t>
            </a:r>
          </a:p>
        </p:txBody>
      </p:sp>
      <p:sp>
        <p:nvSpPr>
          <p:cNvPr id="3152" name="TextBox 71"/>
          <p:cNvSpPr txBox="1">
            <a:spLocks noChangeArrowheads="1"/>
          </p:cNvSpPr>
          <p:nvPr/>
        </p:nvSpPr>
        <p:spPr bwMode="auto">
          <a:xfrm>
            <a:off x="2329391" y="3687127"/>
            <a:ext cx="666794" cy="246898"/>
          </a:xfrm>
          <a:prstGeom prst="rect">
            <a:avLst/>
          </a:prstGeom>
          <a:noFill/>
          <a:ln w="9525">
            <a:noFill/>
            <a:miter lim="800000"/>
            <a:headEnd/>
            <a:tailEnd/>
          </a:ln>
        </p:spPr>
        <p:txBody>
          <a:bodyPr wrap="none" lIns="93635" tIns="46817" rIns="93635" bIns="46817">
            <a:spAutoFit/>
          </a:bodyPr>
          <a:lstStyle/>
          <a:p>
            <a:r>
              <a:rPr lang="en-GB" sz="1100" dirty="0"/>
              <a:t>200 OK</a:t>
            </a:r>
          </a:p>
        </p:txBody>
      </p:sp>
      <p:cxnSp>
        <p:nvCxnSpPr>
          <p:cNvPr id="73" name="Straight Arrow Connector 72"/>
          <p:cNvCxnSpPr/>
          <p:nvPr/>
        </p:nvCxnSpPr>
        <p:spPr>
          <a:xfrm flipH="1">
            <a:off x="421014" y="3625350"/>
            <a:ext cx="2555339"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p:nvPr/>
        </p:nvCxnSpPr>
        <p:spPr>
          <a:xfrm>
            <a:off x="421014" y="4215486"/>
            <a:ext cx="2555339"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155" name="TextBox 74"/>
          <p:cNvSpPr txBox="1">
            <a:spLocks noChangeArrowheads="1"/>
          </p:cNvSpPr>
          <p:nvPr/>
        </p:nvSpPr>
        <p:spPr bwMode="auto">
          <a:xfrm>
            <a:off x="414512" y="3872459"/>
            <a:ext cx="2482997" cy="246898"/>
          </a:xfrm>
          <a:prstGeom prst="rect">
            <a:avLst/>
          </a:prstGeom>
          <a:noFill/>
          <a:ln w="9525">
            <a:noFill/>
            <a:miter lim="800000"/>
            <a:headEnd/>
            <a:tailEnd/>
          </a:ln>
        </p:spPr>
        <p:txBody>
          <a:bodyPr wrap="none" lIns="93635" tIns="46817" rIns="93635" bIns="46817">
            <a:spAutoFit/>
          </a:bodyPr>
          <a:lstStyle/>
          <a:p>
            <a:r>
              <a:rPr lang="en-GB" sz="1100" dirty="0"/>
              <a:t>MSRP session setup &amp; Data transfer</a:t>
            </a:r>
          </a:p>
        </p:txBody>
      </p:sp>
      <p:cxnSp>
        <p:nvCxnSpPr>
          <p:cNvPr id="76" name="Straight Arrow Connector 75"/>
          <p:cNvCxnSpPr/>
          <p:nvPr/>
        </p:nvCxnSpPr>
        <p:spPr>
          <a:xfrm flipH="1">
            <a:off x="414512" y="4140703"/>
            <a:ext cx="252445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157" name="Rectangle 76"/>
          <p:cNvSpPr>
            <a:spLocks noChangeArrowheads="1"/>
          </p:cNvSpPr>
          <p:nvPr/>
        </p:nvSpPr>
        <p:spPr bwMode="auto">
          <a:xfrm>
            <a:off x="1251662" y="3337599"/>
            <a:ext cx="984188" cy="246898"/>
          </a:xfrm>
          <a:prstGeom prst="rect">
            <a:avLst/>
          </a:prstGeom>
          <a:noFill/>
          <a:ln w="9525">
            <a:noFill/>
            <a:miter lim="800000"/>
            <a:headEnd/>
            <a:tailEnd/>
          </a:ln>
        </p:spPr>
        <p:txBody>
          <a:bodyPr wrap="none" lIns="93635" tIns="46817" rIns="93635" bIns="46817">
            <a:spAutoFit/>
          </a:bodyPr>
          <a:lstStyle/>
          <a:p>
            <a:r>
              <a:rPr lang="en-GB" sz="1100" dirty="0">
                <a:solidFill>
                  <a:srgbClr val="000000"/>
                </a:solidFill>
              </a:rPr>
              <a:t>(“Ok ready!”)</a:t>
            </a:r>
            <a:endParaRPr lang="en-CA" dirty="0"/>
          </a:p>
        </p:txBody>
      </p:sp>
      <p:cxnSp>
        <p:nvCxnSpPr>
          <p:cNvPr id="78" name="Straight Arrow Connector 77"/>
          <p:cNvCxnSpPr/>
          <p:nvPr/>
        </p:nvCxnSpPr>
        <p:spPr>
          <a:xfrm flipH="1">
            <a:off x="425890" y="4657681"/>
            <a:ext cx="2522829"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159" name="TextBox 78"/>
          <p:cNvSpPr txBox="1">
            <a:spLocks noChangeArrowheads="1"/>
          </p:cNvSpPr>
          <p:nvPr/>
        </p:nvSpPr>
        <p:spPr bwMode="auto">
          <a:xfrm>
            <a:off x="429141" y="4361801"/>
            <a:ext cx="2382007" cy="246898"/>
          </a:xfrm>
          <a:prstGeom prst="rect">
            <a:avLst/>
          </a:prstGeom>
          <a:noFill/>
          <a:ln w="9525">
            <a:noFill/>
            <a:miter lim="800000"/>
            <a:headEnd/>
            <a:tailEnd/>
          </a:ln>
        </p:spPr>
        <p:txBody>
          <a:bodyPr wrap="none" lIns="93635" tIns="46817" rIns="93635" bIns="46817">
            <a:spAutoFit/>
          </a:bodyPr>
          <a:lstStyle/>
          <a:p>
            <a:r>
              <a:rPr lang="en-GB" sz="1100" dirty="0"/>
              <a:t>BYE (tear down LMM SIP Session)</a:t>
            </a:r>
          </a:p>
        </p:txBody>
      </p:sp>
      <p:cxnSp>
        <p:nvCxnSpPr>
          <p:cNvPr id="80" name="Straight Arrow Connector 79"/>
          <p:cNvCxnSpPr/>
          <p:nvPr/>
        </p:nvCxnSpPr>
        <p:spPr>
          <a:xfrm>
            <a:off x="416137" y="4730838"/>
            <a:ext cx="253583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161" name="Rectangle 80"/>
          <p:cNvSpPr>
            <a:spLocks noChangeArrowheads="1"/>
          </p:cNvSpPr>
          <p:nvPr/>
        </p:nvSpPr>
        <p:spPr bwMode="auto">
          <a:xfrm>
            <a:off x="921678" y="3069355"/>
            <a:ext cx="1019454" cy="246898"/>
          </a:xfrm>
          <a:prstGeom prst="rect">
            <a:avLst/>
          </a:prstGeom>
          <a:noFill/>
          <a:ln w="9525">
            <a:noFill/>
            <a:miter lim="800000"/>
            <a:headEnd/>
            <a:tailEnd/>
          </a:ln>
        </p:spPr>
        <p:txBody>
          <a:bodyPr wrap="none" lIns="93635" tIns="46817" rIns="93635" bIns="46817">
            <a:spAutoFit/>
          </a:bodyPr>
          <a:lstStyle/>
          <a:p>
            <a:r>
              <a:rPr lang="en-GB" sz="1100" i="1" dirty="0">
                <a:solidFill>
                  <a:srgbClr val="000000"/>
                </a:solidFill>
              </a:rPr>
              <a:t>Message 2…</a:t>
            </a:r>
          </a:p>
        </p:txBody>
      </p:sp>
      <p:cxnSp>
        <p:nvCxnSpPr>
          <p:cNvPr id="36" name="Straight Arrow Connector 35"/>
          <p:cNvCxnSpPr/>
          <p:nvPr/>
        </p:nvCxnSpPr>
        <p:spPr>
          <a:xfrm>
            <a:off x="6672817" y="1960615"/>
            <a:ext cx="271464" cy="4226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6695574" y="2573512"/>
            <a:ext cx="271464" cy="421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164" name="TextBox 54"/>
          <p:cNvSpPr txBox="1">
            <a:spLocks noChangeArrowheads="1"/>
          </p:cNvSpPr>
          <p:nvPr/>
        </p:nvSpPr>
        <p:spPr bwMode="auto">
          <a:xfrm>
            <a:off x="416137" y="5134016"/>
            <a:ext cx="1343261" cy="246898"/>
          </a:xfrm>
          <a:prstGeom prst="rect">
            <a:avLst/>
          </a:prstGeom>
          <a:noFill/>
          <a:ln w="9525">
            <a:noFill/>
            <a:miter lim="800000"/>
            <a:headEnd/>
            <a:tailEnd/>
          </a:ln>
        </p:spPr>
        <p:txBody>
          <a:bodyPr wrap="none" lIns="93635" tIns="46817" rIns="93635" bIns="46817">
            <a:spAutoFit/>
          </a:bodyPr>
          <a:lstStyle/>
          <a:p>
            <a:r>
              <a:rPr lang="en-GB" sz="1100" dirty="0" err="1"/>
              <a:t>FToMSRP</a:t>
            </a:r>
            <a:r>
              <a:rPr lang="en-GB" sz="1100" dirty="0"/>
              <a:t> INVITE</a:t>
            </a:r>
          </a:p>
        </p:txBody>
      </p:sp>
      <p:cxnSp>
        <p:nvCxnSpPr>
          <p:cNvPr id="56" name="Straight Arrow Connector 55"/>
          <p:cNvCxnSpPr/>
          <p:nvPr/>
        </p:nvCxnSpPr>
        <p:spPr>
          <a:xfrm>
            <a:off x="403132" y="5431523"/>
            <a:ext cx="253583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403132" y="5337231"/>
            <a:ext cx="0" cy="1567192"/>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H="1">
            <a:off x="2935715" y="5386004"/>
            <a:ext cx="3251" cy="151842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flipH="1">
            <a:off x="390128" y="5520937"/>
            <a:ext cx="254883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169" name="TextBox 59"/>
          <p:cNvSpPr txBox="1">
            <a:spLocks noChangeArrowheads="1"/>
          </p:cNvSpPr>
          <p:nvPr/>
        </p:nvSpPr>
        <p:spPr bwMode="auto">
          <a:xfrm>
            <a:off x="2129450" y="5520937"/>
            <a:ext cx="666794" cy="246898"/>
          </a:xfrm>
          <a:prstGeom prst="rect">
            <a:avLst/>
          </a:prstGeom>
          <a:noFill/>
          <a:ln w="9525">
            <a:noFill/>
            <a:miter lim="800000"/>
            <a:headEnd/>
            <a:tailEnd/>
          </a:ln>
        </p:spPr>
        <p:txBody>
          <a:bodyPr wrap="none" lIns="93635" tIns="46817" rIns="93635" bIns="46817">
            <a:spAutoFit/>
          </a:bodyPr>
          <a:lstStyle/>
          <a:p>
            <a:r>
              <a:rPr lang="en-GB" sz="1100" dirty="0"/>
              <a:t>200 OK</a:t>
            </a:r>
          </a:p>
        </p:txBody>
      </p:sp>
      <p:sp>
        <p:nvSpPr>
          <p:cNvPr id="3170" name="TextBox 63"/>
          <p:cNvSpPr txBox="1">
            <a:spLocks noChangeArrowheads="1"/>
          </p:cNvSpPr>
          <p:nvPr/>
        </p:nvSpPr>
        <p:spPr bwMode="auto">
          <a:xfrm>
            <a:off x="390128" y="5621731"/>
            <a:ext cx="1498753" cy="246898"/>
          </a:xfrm>
          <a:prstGeom prst="rect">
            <a:avLst/>
          </a:prstGeom>
          <a:noFill/>
          <a:ln w="9525">
            <a:noFill/>
            <a:miter lim="800000"/>
            <a:headEnd/>
            <a:tailEnd/>
          </a:ln>
        </p:spPr>
        <p:txBody>
          <a:bodyPr wrap="none" lIns="93635" tIns="46817" rIns="93635" bIns="46817">
            <a:spAutoFit/>
          </a:bodyPr>
          <a:lstStyle/>
          <a:p>
            <a:r>
              <a:rPr lang="en-GB" sz="1100" dirty="0"/>
              <a:t>MSRP session setup</a:t>
            </a:r>
          </a:p>
        </p:txBody>
      </p:sp>
      <p:cxnSp>
        <p:nvCxnSpPr>
          <p:cNvPr id="65" name="Straight Arrow Connector 64"/>
          <p:cNvCxnSpPr/>
          <p:nvPr/>
        </p:nvCxnSpPr>
        <p:spPr>
          <a:xfrm flipH="1">
            <a:off x="411261" y="6756482"/>
            <a:ext cx="252445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172" name="TextBox 65"/>
          <p:cNvSpPr txBox="1">
            <a:spLocks noChangeArrowheads="1"/>
          </p:cNvSpPr>
          <p:nvPr/>
        </p:nvSpPr>
        <p:spPr bwMode="auto">
          <a:xfrm>
            <a:off x="416137" y="6392321"/>
            <a:ext cx="2423685" cy="246898"/>
          </a:xfrm>
          <a:prstGeom prst="rect">
            <a:avLst/>
          </a:prstGeom>
          <a:noFill/>
          <a:ln w="9525">
            <a:noFill/>
            <a:miter lim="800000"/>
            <a:headEnd/>
            <a:tailEnd/>
          </a:ln>
        </p:spPr>
        <p:txBody>
          <a:bodyPr wrap="none" lIns="93635" tIns="46817" rIns="93635" bIns="46817">
            <a:spAutoFit/>
          </a:bodyPr>
          <a:lstStyle/>
          <a:p>
            <a:r>
              <a:rPr lang="en-GB" sz="1100" dirty="0"/>
              <a:t>BYE (tear down FT MSRP Session)</a:t>
            </a:r>
          </a:p>
        </p:txBody>
      </p:sp>
      <p:cxnSp>
        <p:nvCxnSpPr>
          <p:cNvPr id="67" name="Straight Arrow Connector 66"/>
          <p:cNvCxnSpPr/>
          <p:nvPr/>
        </p:nvCxnSpPr>
        <p:spPr>
          <a:xfrm>
            <a:off x="403132" y="6688202"/>
            <a:ext cx="253583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403133" y="6259013"/>
            <a:ext cx="2532582"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p:nvPr/>
        </p:nvCxnSpPr>
        <p:spPr>
          <a:xfrm>
            <a:off x="411260" y="5889975"/>
            <a:ext cx="2534207"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176" name="TextBox 83"/>
          <p:cNvSpPr txBox="1">
            <a:spLocks noChangeArrowheads="1"/>
          </p:cNvSpPr>
          <p:nvPr/>
        </p:nvSpPr>
        <p:spPr bwMode="auto">
          <a:xfrm>
            <a:off x="416137" y="5990770"/>
            <a:ext cx="1425015" cy="246898"/>
          </a:xfrm>
          <a:prstGeom prst="rect">
            <a:avLst/>
          </a:prstGeom>
          <a:noFill/>
          <a:ln w="9525">
            <a:noFill/>
            <a:miter lim="800000"/>
            <a:headEnd/>
            <a:tailEnd/>
          </a:ln>
        </p:spPr>
        <p:txBody>
          <a:bodyPr wrap="none" lIns="93635" tIns="46817" rIns="93635" bIns="46817">
            <a:spAutoFit/>
          </a:bodyPr>
          <a:lstStyle/>
          <a:p>
            <a:r>
              <a:rPr lang="en-GB" sz="1100" dirty="0"/>
              <a:t>MSRP data transfer</a:t>
            </a:r>
          </a:p>
        </p:txBody>
      </p:sp>
      <p:cxnSp>
        <p:nvCxnSpPr>
          <p:cNvPr id="87" name="Straight Connector 86"/>
          <p:cNvCxnSpPr/>
          <p:nvPr/>
        </p:nvCxnSpPr>
        <p:spPr>
          <a:xfrm flipH="1">
            <a:off x="414512" y="3217296"/>
            <a:ext cx="3251" cy="1773657"/>
          </a:xfrm>
          <a:prstGeom prst="line">
            <a:avLst/>
          </a:prstGeom>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2974727" y="3217296"/>
            <a:ext cx="0" cy="1773657"/>
          </a:xfrm>
          <a:prstGeom prst="line">
            <a:avLst/>
          </a:prstGeom>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a:off x="6666315" y="3145764"/>
            <a:ext cx="271464" cy="4226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5743</TotalTime>
  <Pages>15</Pages>
  <Words>1630</Words>
  <Application>Microsoft Office PowerPoint</Application>
  <PresentationFormat>Custom</PresentationFormat>
  <Paragraphs>563</Paragraphs>
  <Slides>11</Slides>
  <Notes>6</Notes>
  <HiddenSlides>0</HiddenSlides>
  <MMClips>0</MMClips>
  <ScaleCrop>false</ScaleCrop>
  <HeadingPairs>
    <vt:vector size="6" baseType="variant">
      <vt:variant>
        <vt:lpstr>Theme</vt:lpstr>
      </vt:variant>
      <vt:variant>
        <vt:i4>1</vt:i4>
      </vt:variant>
      <vt:variant>
        <vt:lpstr>Embedded OLE Servers</vt:lpstr>
      </vt:variant>
      <vt:variant>
        <vt:i4>0</vt:i4>
      </vt:variant>
      <vt:variant>
        <vt:lpstr>Slide Titles</vt:lpstr>
      </vt:variant>
      <vt:variant>
        <vt:i4>11</vt:i4>
      </vt:variant>
    </vt:vector>
  </HeadingPairs>
  <TitlesOfParts>
    <vt:vector size="12" baseType="lpstr">
      <vt:lpstr>OMA Template</vt:lpstr>
      <vt:lpstr>OMA-COM-CPM-2013-0021-INP_CPM_IDs   CPM IDs</vt:lpstr>
      <vt:lpstr>CPM Conversation</vt:lpstr>
      <vt:lpstr>CPM Groups</vt:lpstr>
      <vt:lpstr>CPM Standalone &amp; CPM Session IDs</vt:lpstr>
      <vt:lpstr>CPM Standalone</vt:lpstr>
      <vt:lpstr>CPM 1-1 Session</vt:lpstr>
      <vt:lpstr>CPM Group Session</vt:lpstr>
      <vt:lpstr>CPM Stand-alone Message - Pager</vt:lpstr>
      <vt:lpstr>CPM Stand-alone Message - Large</vt:lpstr>
      <vt:lpstr>CPM 1-1 Session</vt:lpstr>
      <vt:lpstr>CPM Group Session</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Thinh_R00</cp:lastModifiedBy>
  <cp:revision>270</cp:revision>
  <cp:lastPrinted>1999-04-27T06:51:51Z</cp:lastPrinted>
  <dcterms:created xsi:type="dcterms:W3CDTF">2002-03-19T14:05:12Z</dcterms:created>
  <dcterms:modified xsi:type="dcterms:W3CDTF">2013-02-20T10:45:11Z</dcterms:modified>
</cp:coreProperties>
</file>