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7"/>
  </p:notesMasterIdLst>
  <p:handoutMasterIdLst>
    <p:handoutMasterId r:id="rId8"/>
  </p:handoutMasterIdLst>
  <p:sldIdLst>
    <p:sldId id="293" r:id="rId2"/>
    <p:sldId id="318" r:id="rId3"/>
    <p:sldId id="319" r:id="rId4"/>
    <p:sldId id="322" r:id="rId5"/>
    <p:sldId id="323" r:id="rId6"/>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EAEAEA"/>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p:normalViewPr>
  <p:slideViewPr>
    <p:cSldViewPr>
      <p:cViewPr varScale="1">
        <p:scale>
          <a:sx n="63" d="100"/>
          <a:sy n="63" d="100"/>
        </p:scale>
        <p:origin x="19" y="509"/>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6" d="100"/>
          <a:sy n="86" d="100"/>
        </p:scale>
        <p:origin x="-1974" y="-96"/>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96649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099"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726845515"/>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extLst>
      <p:ext uri="{BB962C8B-B14F-4D97-AF65-F5344CB8AC3E}">
        <p14:creationId xmlns:p14="http://schemas.microsoft.com/office/powerpoint/2010/main" val="25961595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2936877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6997642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9512969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8305049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1118976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0506259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4984216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0972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6444157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8301025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zh-CN"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r>
              <a:rPr lang="en-GB" altLang="zh-CN" sz="1000" b="1">
                <a:ea typeface="宋体" charset="-122"/>
                <a:cs typeface="Times New Roman" charset="0"/>
              </a:rPr>
              <a:t>© 2017 Open Mobile Alliance All Rights Reserved.</a:t>
            </a:r>
            <a:endParaRPr lang="en-US" altLang="zh-CN" sz="1000" b="1">
              <a:ea typeface="宋体" charset="-122"/>
            </a:endParaRPr>
          </a:p>
          <a:p>
            <a:r>
              <a:rPr lang="en-US" altLang="zh-CN" sz="900" b="1">
                <a:latin typeface="Arial Narrow" pitchFamily="34" charset="0"/>
                <a:ea typeface="宋体" charset="-122"/>
                <a:cs typeface="Times New Roman" charset="0"/>
              </a:rPr>
              <a:t>Used with the permission of the Open Mobile Alliance under the terms as stated in this document.</a:t>
            </a:r>
            <a:endParaRPr lang="en-US" altLang="zh-CN" sz="900" b="1">
              <a:solidFill>
                <a:srgbClr val="999999"/>
              </a:solidFill>
              <a:latin typeface="Arial Narrow" pitchFamily="34" charset="0"/>
              <a:ea typeface="宋体" charset="-122"/>
            </a:endParaRPr>
          </a:p>
        </p:txBody>
      </p:sp>
      <p:sp>
        <p:nvSpPr>
          <p:cNvPr id="1031" name="Rectangle 18"/>
          <p:cNvSpPr>
            <a:spLocks noChangeArrowheads="1"/>
          </p:cNvSpPr>
          <p:nvPr userDrawn="1"/>
        </p:nvSpPr>
        <p:spPr bwMode="auto">
          <a:xfrm>
            <a:off x="4724400" y="6629400"/>
            <a:ext cx="3352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r>
              <a:rPr lang="en-US" altLang="zh-CN" sz="1800" b="1">
                <a:latin typeface="Arial Narrow" pitchFamily="34" charset="0"/>
                <a:ea typeface="宋体" charset="-122"/>
              </a:rPr>
              <a:t>OMA-&lt;GrpCode&gt;-2017-&lt;DocNum&gt;</a:t>
            </a:r>
          </a:p>
        </p:txBody>
      </p:sp>
      <p:sp>
        <p:nvSpPr>
          <p:cNvPr id="1032" name="Rectangle 19"/>
          <p:cNvSpPr>
            <a:spLocks noChangeArrowheads="1"/>
          </p:cNvSpPr>
          <p:nvPr userDrawn="1"/>
        </p:nvSpPr>
        <p:spPr bwMode="auto">
          <a:xfrm>
            <a:off x="8001000" y="6629400"/>
            <a:ext cx="1362075" cy="40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r"/>
            <a:r>
              <a:rPr lang="en-US" altLang="zh-CN" sz="1800" b="1" dirty="0">
                <a:latin typeface="Arial Narrow" pitchFamily="34" charset="0"/>
                <a:ea typeface="宋体" charset="-122"/>
              </a:rPr>
              <a:t>Slide #</a:t>
            </a:r>
            <a:fld id="{58575471-1DCD-45F0-BD64-2769D4CAA363}" type="slidenum">
              <a:rPr lang="en-US" altLang="zh-CN" sz="1800" b="1">
                <a:latin typeface="Arial Narrow" pitchFamily="34" charset="0"/>
                <a:ea typeface="宋体" charset="-122"/>
              </a:rPr>
              <a:pPr algn="r"/>
              <a:t>‹#›</a:t>
            </a:fld>
            <a:r>
              <a:rPr lang="en-US" altLang="zh-CN" sz="1800" b="1" dirty="0">
                <a:latin typeface="Arial Narrow" pitchFamily="34" charset="0"/>
                <a:ea typeface="宋体" charset="-122"/>
              </a:rPr>
              <a:t/>
            </a:r>
            <a:br>
              <a:rPr lang="en-US" altLang="zh-CN" sz="1800" b="1" dirty="0">
                <a:latin typeface="Arial Narrow" pitchFamily="34" charset="0"/>
                <a:ea typeface="宋体" charset="-122"/>
              </a:rPr>
            </a:br>
            <a:r>
              <a:rPr lang="en-US" altLang="zh-CN" sz="500" dirty="0">
                <a:solidFill>
                  <a:srgbClr val="999999"/>
                </a:solidFill>
                <a:ea typeface="宋体" charset="-122"/>
              </a:rPr>
              <a:t>[</a:t>
            </a:r>
            <a:r>
              <a:rPr lang="en-US" altLang="zh-CN" sz="500" dirty="0" smtClean="0">
                <a:solidFill>
                  <a:srgbClr val="999999"/>
                </a:solidFill>
                <a:ea typeface="宋体" charset="-122"/>
              </a:rPr>
              <a:t>OMA-Template-SlideDeck-20170904-I</a:t>
            </a:r>
            <a:r>
              <a:rPr lang="en-US" altLang="zh-CN" sz="500" dirty="0">
                <a:solidFill>
                  <a:srgbClr val="999999"/>
                </a:solidFill>
                <a:ea typeface="宋体" charset="-122"/>
              </a:rPr>
              <a:t>]</a:t>
            </a:r>
            <a:endParaRPr lang="en-US" altLang="zh-CN" sz="1800" b="1" dirty="0">
              <a:latin typeface="Arial Narrow" pitchFamily="34" charset="0"/>
              <a:ea typeface="宋体"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zh-CN"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smtClean="0"/>
              <a:t>1st Level Bullet</a:t>
            </a:r>
          </a:p>
          <a:p>
            <a:pPr lvl="1"/>
            <a:r>
              <a:rPr lang="en-US" altLang="zh-CN" smtClean="0"/>
              <a:t>2nd Level Bullet</a:t>
            </a:r>
          </a:p>
          <a:p>
            <a:pPr lvl="2"/>
            <a:r>
              <a:rPr lang="en-US" altLang="zh-CN" smtClean="0"/>
              <a:t>3rd Level Bullet</a:t>
            </a:r>
          </a:p>
          <a:p>
            <a:pPr lvl="3"/>
            <a:r>
              <a:rPr lang="en-US" altLang="zh-CN" smtClean="0"/>
              <a:t>4th Level Bullet</a:t>
            </a:r>
          </a:p>
          <a:p>
            <a:pPr lvl="4"/>
            <a:r>
              <a:rPr lang="en-US" altLang="zh-CN"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openmobilealliance.org/UseAgreement.html" TargetMode="External"/><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s://github.com/OpenMobileAlliance/OMA_LwM2M_for_Developers/issues/221%20proposes%20to%20change%20LWM2M.xsd" TargetMode="External"/><Relationship Id="rId2" Type="http://schemas.openxmlformats.org/officeDocument/2006/relationships/hyperlink" Target="https://github.com/OpenMobileAlliance/OMA_LwM2M_for_Developers/issues/221" TargetMode="External"/><Relationship Id="rId1" Type="http://schemas.openxmlformats.org/officeDocument/2006/relationships/slideLayout" Target="../slideLayouts/slideLayout2.xml"/><Relationship Id="rId4" Type="http://schemas.openxmlformats.org/officeDocument/2006/relationships/hyperlink" Target="http://openmobilealliance.org/tech/profiles/LWM2M.xsd" TargetMode="External"/></Relationships>
</file>

<file path=ppt/slides/_rels/slide3.xml.rels><?xml version="1.0" encoding="UTF-8" standalone="yes"?>
<Relationships xmlns="http://schemas.openxmlformats.org/package/2006/relationships"><Relationship Id="rId2" Type="http://schemas.openxmlformats.org/officeDocument/2006/relationships/hyperlink" Target="http://www.openmobilealliance.org/tech/profiles/lwm2m/10251.xml"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github.com/OpenMobileAlliance/OMA_LwM2M_for_Developers/issues/225" TargetMode="External"/><Relationship Id="rId2" Type="http://schemas.openxmlformats.org/officeDocument/2006/relationships/hyperlink" Target="https://github.com/OpenMobileAlliance/OMA_LwM2M_for_Developers/issues/222"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1" descr="oma bg_v3_strong_2"/>
          <p:cNvPicPr>
            <a:picLocks noChangeAspect="1" noChangeArrowheads="1"/>
          </p:cNvPicPr>
          <p:nvPr/>
        </p:nvPicPr>
        <p:blipFill>
          <a:blip r:embed="rId2">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charset="0"/>
              </a:defRPr>
            </a:lvl1pPr>
            <a:lvl2pPr marL="742950" indent="-285750" defTabSz="762000">
              <a:tabLst>
                <a:tab pos="1827213" algn="r"/>
                <a:tab pos="1939925" algn="l"/>
              </a:tabLst>
              <a:defRPr sz="2000">
                <a:solidFill>
                  <a:schemeClr val="tx1"/>
                </a:solidFill>
                <a:latin typeface="Arial" charset="0"/>
              </a:defRPr>
            </a:lvl2pPr>
            <a:lvl3pPr marL="1143000" indent="-228600" defTabSz="762000">
              <a:tabLst>
                <a:tab pos="1827213" algn="r"/>
                <a:tab pos="1939925" algn="l"/>
              </a:tabLst>
              <a:defRPr sz="2000">
                <a:solidFill>
                  <a:schemeClr val="tx1"/>
                </a:solidFill>
                <a:latin typeface="Arial" charset="0"/>
              </a:defRPr>
            </a:lvl3pPr>
            <a:lvl4pPr marL="1600200" indent="-228600" defTabSz="762000">
              <a:tabLst>
                <a:tab pos="1827213" algn="r"/>
                <a:tab pos="1939925" algn="l"/>
              </a:tabLst>
              <a:defRPr sz="2000">
                <a:solidFill>
                  <a:schemeClr val="tx1"/>
                </a:solidFill>
                <a:latin typeface="Arial" charset="0"/>
              </a:defRPr>
            </a:lvl4pPr>
            <a:lvl5pPr marL="2057400" indent="-228600" defTabSz="762000">
              <a:tabLst>
                <a:tab pos="1827213" algn="r"/>
                <a:tab pos="1939925" algn="l"/>
              </a:tabLst>
              <a:defRPr sz="2000">
                <a:solidFill>
                  <a:schemeClr val="tx1"/>
                </a:solidFill>
                <a:latin typeface="Arial"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9pPr>
          </a:lstStyle>
          <a:p>
            <a:pPr>
              <a:lnSpc>
                <a:spcPct val="95000"/>
              </a:lnSpc>
              <a:spcAft>
                <a:spcPct val="35000"/>
              </a:spcAft>
            </a:pPr>
            <a:r>
              <a:rPr lang="en-US" altLang="zh-CN" b="1" dirty="0">
                <a:latin typeface="Tahoma" pitchFamily="34" charset="0"/>
                <a:ea typeface="宋体" charset="-122"/>
              </a:rPr>
              <a:t>	Submitted To:	</a:t>
            </a:r>
            <a:r>
              <a:rPr lang="en-US" altLang="zh-CN" b="1" dirty="0" smtClean="0">
                <a:latin typeface="Tahoma" pitchFamily="34" charset="0"/>
                <a:ea typeface="宋体" charset="-122"/>
              </a:rPr>
              <a:t>DM</a:t>
            </a:r>
            <a:endParaRPr lang="en-US" altLang="zh-CN" b="1" dirty="0">
              <a:latin typeface="Tahoma" pitchFamily="34" charset="0"/>
              <a:ea typeface="宋体" charset="-122"/>
            </a:endParaRPr>
          </a:p>
          <a:p>
            <a:pPr>
              <a:lnSpc>
                <a:spcPct val="95000"/>
              </a:lnSpc>
              <a:spcAft>
                <a:spcPct val="35000"/>
              </a:spcAft>
            </a:pPr>
            <a:r>
              <a:rPr lang="en-US" altLang="zh-CN" b="1" dirty="0">
                <a:latin typeface="Tahoma" pitchFamily="34" charset="0"/>
                <a:ea typeface="宋体" charset="-122"/>
              </a:rPr>
              <a:t>	Date:	</a:t>
            </a:r>
            <a:r>
              <a:rPr lang="en-US" altLang="zh-CN" b="1" dirty="0" smtClean="0">
                <a:latin typeface="Tahoma" pitchFamily="34" charset="0"/>
                <a:ea typeface="宋体" charset="-122"/>
              </a:rPr>
              <a:t>08 Sep </a:t>
            </a:r>
            <a:r>
              <a:rPr lang="en-US" altLang="zh-CN" b="1" dirty="0">
                <a:latin typeface="Tahoma" pitchFamily="34" charset="0"/>
                <a:ea typeface="宋体" charset="-122"/>
              </a:rPr>
              <a:t>2017	</a:t>
            </a:r>
          </a:p>
          <a:p>
            <a:pPr>
              <a:lnSpc>
                <a:spcPct val="95000"/>
              </a:lnSpc>
              <a:spcAft>
                <a:spcPct val="35000"/>
              </a:spcAft>
            </a:pPr>
            <a:r>
              <a:rPr lang="en-US" altLang="zh-CN" b="1" dirty="0">
                <a:latin typeface="Tahoma" pitchFamily="34" charset="0"/>
                <a:ea typeface="宋体" charset="-122"/>
              </a:rPr>
              <a:t>	Availability:	      Public            OMA Confidential</a:t>
            </a:r>
          </a:p>
          <a:p>
            <a:pPr>
              <a:lnSpc>
                <a:spcPct val="95000"/>
              </a:lnSpc>
              <a:spcAft>
                <a:spcPct val="35000"/>
              </a:spcAft>
            </a:pPr>
            <a:r>
              <a:rPr lang="en-US" altLang="zh-CN" b="1" dirty="0">
                <a:latin typeface="Tahoma" pitchFamily="34" charset="0"/>
                <a:ea typeface="宋体" charset="-122"/>
              </a:rPr>
              <a:t>	Contact:	</a:t>
            </a:r>
            <a:r>
              <a:rPr lang="en-US" altLang="zh-CN" b="1" dirty="0" smtClean="0">
                <a:latin typeface="Tahoma" pitchFamily="34" charset="0"/>
                <a:ea typeface="宋体" charset="-122"/>
              </a:rPr>
              <a:t>John Mudge, jmudge@omaorg.org</a:t>
            </a:r>
            <a:endParaRPr lang="en-US" altLang="zh-CN" b="1" dirty="0">
              <a:latin typeface="Tahoma" pitchFamily="34" charset="0"/>
              <a:ea typeface="宋体" charset="-122"/>
            </a:endParaRPr>
          </a:p>
          <a:p>
            <a:pPr>
              <a:lnSpc>
                <a:spcPct val="95000"/>
              </a:lnSpc>
              <a:spcAft>
                <a:spcPct val="35000"/>
              </a:spcAft>
            </a:pPr>
            <a:r>
              <a:rPr lang="en-US" altLang="zh-CN" b="1" dirty="0">
                <a:latin typeface="Tahoma" pitchFamily="34" charset="0"/>
                <a:ea typeface="宋体" charset="-122"/>
              </a:rPr>
              <a:t>	Source:	</a:t>
            </a:r>
            <a:r>
              <a:rPr lang="en-US" altLang="zh-CN" b="1" dirty="0" smtClean="0">
                <a:latin typeface="Tahoma" pitchFamily="34" charset="0"/>
                <a:ea typeface="宋体" charset="-122"/>
              </a:rPr>
              <a:t>OMA staff</a:t>
            </a:r>
            <a:endParaRPr lang="en-US" altLang="zh-CN" b="1" dirty="0">
              <a:latin typeface="Tahoma" pitchFamily="34" charset="0"/>
              <a:ea typeface="宋体" charset="-122"/>
            </a:endParaRPr>
          </a:p>
        </p:txBody>
      </p:sp>
      <p:sp>
        <p:nvSpPr>
          <p:cNvPr id="2052" name="Rectangle 26"/>
          <p:cNvSpPr>
            <a:spLocks noGrp="1" noChangeArrowheads="1"/>
          </p:cNvSpPr>
          <p:nvPr>
            <p:ph type="ctrTitle"/>
          </p:nvPr>
        </p:nvSpPr>
        <p:spPr>
          <a:xfrm>
            <a:off x="684213" y="228600"/>
            <a:ext cx="7996237" cy="1652588"/>
          </a:xfrm>
          <a:noFill/>
        </p:spPr>
        <p:txBody>
          <a:bodyPr anchor="t"/>
          <a:lstStyle/>
          <a:p>
            <a:r>
              <a:rPr lang="en-US" altLang="zh-CN" sz="2000" dirty="0" smtClean="0">
                <a:ea typeface="宋体" charset="-122"/>
              </a:rPr>
              <a:t>OMA-DM-2017-0092-INP_Problems_with_LwM2M_Schema_DDF_Common_files</a:t>
            </a:r>
            <a:r>
              <a:rPr lang="en-US" altLang="zh-CN" sz="2000" dirty="0" smtClean="0">
                <a:ea typeface="宋体" charset="-122"/>
              </a:rPr>
              <a:t/>
            </a:r>
            <a:br>
              <a:rPr lang="en-US" altLang="zh-CN" sz="2000" dirty="0" smtClean="0">
                <a:ea typeface="宋体" charset="-122"/>
              </a:rPr>
            </a:br>
            <a:r>
              <a:rPr lang="en-US" altLang="zh-CN" sz="1400" dirty="0" smtClean="0">
                <a:ea typeface="宋体" charset="-122"/>
              </a:rPr>
              <a:t/>
            </a:r>
            <a:br>
              <a:rPr lang="en-US" altLang="zh-CN" sz="1400" dirty="0" smtClean="0">
                <a:ea typeface="宋体" charset="-122"/>
              </a:rPr>
            </a:br>
            <a:r>
              <a:rPr lang="en-US" altLang="zh-CN" dirty="0" smtClean="0">
                <a:ea typeface="宋体" charset="-122"/>
              </a:rPr>
              <a:t>Problems with LwM2 Schema, DDF and Common files</a:t>
            </a:r>
            <a:r>
              <a:rPr lang="en-US" altLang="zh-CN" dirty="0" smtClean="0">
                <a:ea typeface="宋体" charset="-122"/>
              </a:rPr>
              <a:t/>
            </a:r>
            <a:br>
              <a:rPr lang="en-US" altLang="zh-CN" dirty="0" smtClean="0">
                <a:ea typeface="宋体" charset="-122"/>
              </a:rPr>
            </a:br>
            <a:endParaRPr lang="en-US" altLang="zh-CN" sz="1800" dirty="0" smtClean="0">
              <a:ea typeface="宋体" charset="-122"/>
            </a:endParaRP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r>
              <a:rPr lang="en-US" altLang="zh-CN" sz="1800" b="1">
                <a:solidFill>
                  <a:srgbClr val="800000"/>
                </a:solidFill>
                <a:latin typeface="Tahoma" pitchFamily="34" charset="0"/>
                <a:ea typeface="宋体" charset="-122"/>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endParaRPr lang="en-GB" altLang="zh-CN" sz="1800" b="1">
              <a:solidFill>
                <a:srgbClr val="800000"/>
              </a:solidFill>
              <a:latin typeface="Tahoma" pitchFamily="34" charset="0"/>
              <a:ea typeface="宋体" charset="-122"/>
            </a:endParaRPr>
          </a:p>
        </p:txBody>
      </p:sp>
      <p:sp>
        <p:nvSpPr>
          <p:cNvPr id="2057"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spcBef>
                <a:spcPct val="35000"/>
              </a:spcBef>
            </a:pPr>
            <a:r>
              <a:rPr lang="en-US" altLang="zh-CN" sz="900">
                <a:ea typeface="宋体" charset="-122"/>
                <a:cs typeface="Times New Roman" charset="0"/>
              </a:rPr>
              <a:t>USE OF THIS DOCUMENT BY NON-OMA MEMBERS IS SUBJECT TO ALL OF THE TERMS AND CONDITIONS OF THE USE AGREEMENT (located at </a:t>
            </a:r>
            <a:r>
              <a:rPr lang="en-US" altLang="zh-CN" sz="900">
                <a:ea typeface="宋体" charset="-122"/>
                <a:cs typeface="Times New Roman" charset="0"/>
                <a:hlinkClick r:id="rId3"/>
              </a:rPr>
              <a:t>http://www.openmobilealliance.org/UseAgreement.html</a:t>
            </a:r>
            <a:r>
              <a:rPr lang="en-US" altLang="zh-CN" sz="900">
                <a:ea typeface="宋体" charset="-122"/>
                <a:cs typeface="Times New Roman" charset="0"/>
              </a:rPr>
              <a:t>) AND IF YOU HAVE NOT AGREED TO THE TERMS OF THE USE AGREEMENT, YOU DO NOT HAVE THE RIGHT TO USE, COPY OR DISTRIBUTE THIS DOCUMENT.</a:t>
            </a:r>
          </a:p>
          <a:p>
            <a:pPr>
              <a:spcBef>
                <a:spcPct val="35000"/>
              </a:spcBef>
            </a:pPr>
            <a:r>
              <a:rPr lang="en-US" altLang="zh-CN" sz="900">
                <a:ea typeface="宋体" charset="-122"/>
                <a:cs typeface="Times New Roman" charset="0"/>
              </a:rPr>
              <a:t>THIS DOCUMENT IS PROVIDED ON AN "AS IS" "AS AVAILABLE" AND "WITH ALL FAULTS" BASIS.</a:t>
            </a:r>
          </a:p>
        </p:txBody>
      </p:sp>
      <p:sp>
        <p:nvSpPr>
          <p:cNvPr id="2058"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35000"/>
              </a:spcBef>
            </a:pPr>
            <a:r>
              <a:rPr lang="en-US" altLang="zh-CN" sz="900" b="1">
                <a:ea typeface="宋体" charset="-122"/>
                <a:cs typeface="Times New Roman" charset="0"/>
              </a:rPr>
              <a:t>Intellectual Property Rights</a:t>
            </a:r>
          </a:p>
          <a:p>
            <a:pPr>
              <a:spcBef>
                <a:spcPct val="35000"/>
              </a:spcBef>
            </a:pPr>
            <a:r>
              <a:rPr lang="en-US" altLang="zh-CN" sz="900">
                <a:ea typeface="宋体" charset="-122"/>
                <a:cs typeface="Times New Roman"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Grp="1" noChangeArrowheads="1"/>
          </p:cNvSpPr>
          <p:nvPr>
            <p:ph type="title"/>
          </p:nvPr>
        </p:nvSpPr>
        <p:spPr/>
        <p:txBody>
          <a:bodyPr/>
          <a:lstStyle/>
          <a:p>
            <a:r>
              <a:rPr lang="en-GB" altLang="zh-CN" dirty="0" smtClean="0">
                <a:ea typeface="宋体" charset="-122"/>
              </a:rPr>
              <a:t>Introduction</a:t>
            </a:r>
          </a:p>
        </p:txBody>
      </p:sp>
      <p:sp>
        <p:nvSpPr>
          <p:cNvPr id="3075" name="Rectangle 5"/>
          <p:cNvSpPr>
            <a:spLocks noGrp="1" noChangeArrowheads="1"/>
          </p:cNvSpPr>
          <p:nvPr>
            <p:ph type="body" idx="1"/>
          </p:nvPr>
        </p:nvSpPr>
        <p:spPr/>
        <p:txBody>
          <a:bodyPr/>
          <a:lstStyle/>
          <a:p>
            <a:pPr>
              <a:buClr>
                <a:srgbClr val="000000"/>
              </a:buClr>
            </a:pPr>
            <a:r>
              <a:rPr lang="en-GB" altLang="zh-CN" dirty="0" smtClean="0">
                <a:ea typeface="宋体" charset="-122"/>
                <a:hlinkClick r:id="rId2"/>
              </a:rPr>
              <a:t>https://github.com/OpenMobileAlliance/OMA_LwM2M_for_Developers/issues/221</a:t>
            </a:r>
            <a:r>
              <a:rPr lang="en-GB" altLang="zh-CN" dirty="0" smtClean="0">
                <a:ea typeface="宋体" charset="-122"/>
              </a:rPr>
              <a:t> proposes </a:t>
            </a:r>
            <a:r>
              <a:rPr lang="en-GB" altLang="zh-CN" dirty="0">
                <a:ea typeface="宋体" charset="-122"/>
              </a:rPr>
              <a:t>to change </a:t>
            </a:r>
            <a:r>
              <a:rPr lang="en-GB" altLang="zh-CN" dirty="0" smtClean="0">
                <a:ea typeface="宋体" charset="-122"/>
              </a:rPr>
              <a:t>LWM2M.xsd</a:t>
            </a:r>
            <a:endParaRPr lang="en-GB" altLang="zh-CN" dirty="0" smtClean="0">
              <a:ea typeface="宋体" charset="-122"/>
              <a:hlinkClick r:id="rId3"/>
            </a:endParaRPr>
          </a:p>
          <a:p>
            <a:pPr lvl="1"/>
            <a:r>
              <a:rPr lang="en-GB" altLang="zh-CN" dirty="0" smtClean="0">
                <a:ea typeface="宋体" charset="-122"/>
              </a:rPr>
              <a:t>LWM2M.xsd </a:t>
            </a:r>
            <a:r>
              <a:rPr lang="en-GB" altLang="zh-CN" dirty="0">
                <a:ea typeface="宋体" charset="-122"/>
              </a:rPr>
              <a:t>line 74 “&lt;</a:t>
            </a:r>
            <a:r>
              <a:rPr lang="en-GB" altLang="zh-CN" dirty="0" err="1">
                <a:ea typeface="宋体" charset="-122"/>
              </a:rPr>
              <a:t>xs:sequence</a:t>
            </a:r>
            <a:r>
              <a:rPr lang="en-GB" altLang="zh-CN" dirty="0">
                <a:ea typeface="宋体" charset="-122"/>
              </a:rPr>
              <a:t>&gt;” </a:t>
            </a:r>
            <a:r>
              <a:rPr lang="en-GB" altLang="zh-CN" dirty="0" smtClean="0">
                <a:ea typeface="宋体" charset="-122"/>
              </a:rPr>
              <a:t>proposed to be </a:t>
            </a:r>
            <a:r>
              <a:rPr lang="en-GB" altLang="zh-CN" dirty="0">
                <a:ea typeface="宋体" charset="-122"/>
              </a:rPr>
              <a:t>changed to &lt;</a:t>
            </a:r>
            <a:r>
              <a:rPr lang="en-GB" altLang="zh-CN" dirty="0" err="1">
                <a:ea typeface="宋体" charset="-122"/>
              </a:rPr>
              <a:t>xs:all</a:t>
            </a:r>
            <a:r>
              <a:rPr lang="en-GB" altLang="zh-CN" dirty="0">
                <a:ea typeface="宋体" charset="-122"/>
              </a:rPr>
              <a:t>&gt; (together with the corresponding close tag</a:t>
            </a:r>
            <a:r>
              <a:rPr lang="en-GB" altLang="zh-CN" dirty="0" smtClean="0">
                <a:ea typeface="宋体" charset="-122"/>
              </a:rPr>
              <a:t>)</a:t>
            </a:r>
          </a:p>
          <a:p>
            <a:r>
              <a:rPr lang="en-GB" altLang="zh-CN" dirty="0" smtClean="0">
                <a:ea typeface="宋体" charset="-122"/>
              </a:rPr>
              <a:t>LwM2M </a:t>
            </a:r>
            <a:r>
              <a:rPr lang="en-GB" altLang="zh-CN" dirty="0">
                <a:ea typeface="宋体" charset="-122"/>
              </a:rPr>
              <a:t>Objects Registered with </a:t>
            </a:r>
            <a:r>
              <a:rPr lang="en-GB" altLang="zh-CN" dirty="0" smtClean="0">
                <a:ea typeface="宋体" charset="-122"/>
              </a:rPr>
              <a:t>OMNA were validated on 6 Sep 2017 against</a:t>
            </a:r>
          </a:p>
          <a:p>
            <a:pPr lvl="1"/>
            <a:r>
              <a:rPr lang="en-GB" altLang="zh-CN" dirty="0" smtClean="0">
                <a:ea typeface="宋体" charset="-122"/>
              </a:rPr>
              <a:t>Existing LWM2M.xsd (</a:t>
            </a:r>
            <a:r>
              <a:rPr lang="en-GB" dirty="0">
                <a:hlinkClick r:id="rId4"/>
              </a:rPr>
              <a:t>http://</a:t>
            </a:r>
            <a:r>
              <a:rPr lang="en-GB" dirty="0" smtClean="0">
                <a:hlinkClick r:id="rId4"/>
              </a:rPr>
              <a:t>openmobilealliance.org/tech/profiles/LWM2M.xsd</a:t>
            </a:r>
            <a:r>
              <a:rPr lang="en-GB" altLang="zh-CN" dirty="0" smtClean="0">
                <a:ea typeface="宋体" charset="-122"/>
              </a:rPr>
              <a:t>)</a:t>
            </a:r>
          </a:p>
          <a:p>
            <a:pPr lvl="2"/>
            <a:r>
              <a:rPr lang="en-GB" altLang="zh-CN" dirty="0" smtClean="0">
                <a:ea typeface="宋体" charset="-122"/>
              </a:rPr>
              <a:t>Order of elements is fixed</a:t>
            </a:r>
            <a:endParaRPr lang="en-GB" altLang="zh-CN" dirty="0">
              <a:ea typeface="宋体" charset="-122"/>
            </a:endParaRPr>
          </a:p>
          <a:p>
            <a:pPr lvl="1"/>
            <a:r>
              <a:rPr lang="en-GB" altLang="zh-CN" dirty="0" smtClean="0">
                <a:ea typeface="宋体" charset="-122"/>
              </a:rPr>
              <a:t>Revised LWM2M.xsd</a:t>
            </a:r>
          </a:p>
          <a:p>
            <a:pPr lvl="2"/>
            <a:r>
              <a:rPr lang="en-GB" altLang="zh-CN" dirty="0" smtClean="0">
                <a:ea typeface="宋体" charset="-122"/>
              </a:rPr>
              <a:t>Some elements can be listed in any order</a:t>
            </a:r>
          </a:p>
          <a:p>
            <a:r>
              <a:rPr lang="en-GB" altLang="zh-CN" dirty="0" smtClean="0">
                <a:ea typeface="宋体" charset="-122"/>
              </a:rPr>
              <a:t>Results are displayed on following slides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zh-CN" dirty="0" smtClean="0">
                <a:ea typeface="宋体" charset="-122"/>
              </a:rPr>
              <a:t>Validation errors found</a:t>
            </a:r>
            <a:endParaRPr lang="en-GB" dirty="0"/>
          </a:p>
        </p:txBody>
      </p:sp>
      <p:sp>
        <p:nvSpPr>
          <p:cNvPr id="3" name="Content Placeholder 2"/>
          <p:cNvSpPr>
            <a:spLocks noGrp="1"/>
          </p:cNvSpPr>
          <p:nvPr>
            <p:ph idx="1"/>
          </p:nvPr>
        </p:nvSpPr>
        <p:spPr/>
        <p:txBody>
          <a:bodyPr/>
          <a:lstStyle/>
          <a:p>
            <a:pPr marL="0" indent="0">
              <a:buNone/>
            </a:pPr>
            <a:r>
              <a:rPr lang="en-GB" b="1" dirty="0" smtClean="0"/>
              <a:t>Issue A</a:t>
            </a:r>
          </a:p>
          <a:p>
            <a:r>
              <a:rPr lang="en-GB" dirty="0" smtClean="0"/>
              <a:t>Following 5 </a:t>
            </a:r>
            <a:r>
              <a:rPr lang="en-GB" dirty="0"/>
              <a:t>object definitions failed XML </a:t>
            </a:r>
            <a:r>
              <a:rPr lang="en-GB" dirty="0" smtClean="0"/>
              <a:t>validation as there is </a:t>
            </a:r>
            <a:r>
              <a:rPr lang="en-GB" dirty="0"/>
              <a:t>no </a:t>
            </a:r>
            <a:r>
              <a:rPr lang="en-GB" dirty="0" smtClean="0"/>
              <a:t>schema associated </a:t>
            </a:r>
            <a:r>
              <a:rPr lang="en-GB" dirty="0"/>
              <a:t>with the </a:t>
            </a:r>
            <a:r>
              <a:rPr lang="en-GB" dirty="0" smtClean="0"/>
              <a:t>document and the order of the elements is incorrect:</a:t>
            </a:r>
          </a:p>
          <a:p>
            <a:pPr lvl="1"/>
            <a:r>
              <a:rPr lang="en-GB" dirty="0" smtClean="0"/>
              <a:t>10245.xml</a:t>
            </a:r>
            <a:endParaRPr lang="en-GB" dirty="0"/>
          </a:p>
          <a:p>
            <a:pPr lvl="1"/>
            <a:r>
              <a:rPr lang="en-GB" dirty="0" smtClean="0"/>
              <a:t>10246</a:t>
            </a:r>
            <a:r>
              <a:rPr lang="en-GB" dirty="0"/>
              <a:t>.xml</a:t>
            </a:r>
          </a:p>
          <a:p>
            <a:pPr lvl="1"/>
            <a:r>
              <a:rPr lang="en-GB" dirty="0" smtClean="0"/>
              <a:t>10247</a:t>
            </a:r>
            <a:r>
              <a:rPr lang="en-GB" dirty="0"/>
              <a:t>.xml</a:t>
            </a:r>
          </a:p>
          <a:p>
            <a:pPr lvl="1"/>
            <a:r>
              <a:rPr lang="en-GB" dirty="0" smtClean="0"/>
              <a:t>10248</a:t>
            </a:r>
            <a:r>
              <a:rPr lang="en-GB" dirty="0"/>
              <a:t>.xml</a:t>
            </a:r>
          </a:p>
          <a:p>
            <a:pPr lvl="1"/>
            <a:r>
              <a:rPr lang="en-GB" dirty="0" smtClean="0"/>
              <a:t>10249.xml</a:t>
            </a:r>
          </a:p>
          <a:p>
            <a:pPr marL="0" indent="0">
              <a:buNone/>
            </a:pPr>
            <a:r>
              <a:rPr lang="en-GB" b="1" dirty="0" smtClean="0"/>
              <a:t>Issue B</a:t>
            </a:r>
          </a:p>
          <a:p>
            <a:r>
              <a:rPr lang="en-GB" dirty="0" smtClean="0">
                <a:hlinkClick r:id="rId2"/>
              </a:rPr>
              <a:t>10251.xml</a:t>
            </a:r>
            <a:r>
              <a:rPr lang="en-GB" dirty="0" smtClean="0"/>
              <a:t> failed as </a:t>
            </a:r>
            <a:r>
              <a:rPr lang="en-GB" dirty="0"/>
              <a:t>line </a:t>
            </a:r>
            <a:r>
              <a:rPr lang="en-GB" dirty="0" smtClean="0"/>
              <a:t>100 has an invalid newline</a:t>
            </a:r>
            <a:endParaRPr lang="en-GB" dirty="0"/>
          </a:p>
          <a:p>
            <a:pPr marL="0" indent="0">
              <a:buNone/>
            </a:pPr>
            <a:r>
              <a:rPr lang="en-GB" dirty="0" smtClean="0"/>
              <a:t>.</a:t>
            </a:r>
          </a:p>
        </p:txBody>
      </p:sp>
    </p:spTree>
    <p:extLst>
      <p:ext uri="{BB962C8B-B14F-4D97-AF65-F5344CB8AC3E}">
        <p14:creationId xmlns:p14="http://schemas.microsoft.com/office/powerpoint/2010/main" val="6673010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Options and proposals</a:t>
            </a:r>
            <a:endParaRPr lang="en-GB" dirty="0"/>
          </a:p>
        </p:txBody>
      </p:sp>
      <p:sp>
        <p:nvSpPr>
          <p:cNvPr id="3" name="Content Placeholder 2"/>
          <p:cNvSpPr>
            <a:spLocks noGrp="1"/>
          </p:cNvSpPr>
          <p:nvPr>
            <p:ph idx="1"/>
          </p:nvPr>
        </p:nvSpPr>
        <p:spPr/>
        <p:txBody>
          <a:bodyPr/>
          <a:lstStyle/>
          <a:p>
            <a:pPr marL="0" indent="0">
              <a:buNone/>
            </a:pPr>
            <a:r>
              <a:rPr lang="en-GB" b="1" dirty="0" smtClean="0"/>
              <a:t>Issue A</a:t>
            </a:r>
          </a:p>
          <a:p>
            <a:r>
              <a:rPr lang="en-GB" dirty="0" smtClean="0"/>
              <a:t>Option 1</a:t>
            </a:r>
          </a:p>
          <a:p>
            <a:pPr lvl="1"/>
            <a:r>
              <a:rPr lang="en-GB" dirty="0" smtClean="0"/>
              <a:t>Revise object definitions (add schema association and change element ordering)</a:t>
            </a:r>
          </a:p>
          <a:p>
            <a:pPr lvl="2"/>
            <a:r>
              <a:rPr lang="en-GB" dirty="0" smtClean="0">
                <a:solidFill>
                  <a:srgbClr val="FF0000"/>
                </a:solidFill>
              </a:rPr>
              <a:t>Staff recommended action</a:t>
            </a:r>
          </a:p>
          <a:p>
            <a:r>
              <a:rPr lang="en-GB" dirty="0" smtClean="0"/>
              <a:t>Option 2</a:t>
            </a:r>
          </a:p>
          <a:p>
            <a:pPr lvl="1"/>
            <a:r>
              <a:rPr lang="en-GB" dirty="0"/>
              <a:t>Revise object </a:t>
            </a:r>
            <a:r>
              <a:rPr lang="en-GB" dirty="0" smtClean="0"/>
              <a:t>definitions </a:t>
            </a:r>
            <a:r>
              <a:rPr lang="en-GB" dirty="0"/>
              <a:t>(add schema </a:t>
            </a:r>
            <a:r>
              <a:rPr lang="en-GB" dirty="0" smtClean="0"/>
              <a:t>association)</a:t>
            </a:r>
          </a:p>
          <a:p>
            <a:pPr lvl="1"/>
            <a:r>
              <a:rPr lang="en-GB" altLang="zh-CN" dirty="0" smtClean="0">
                <a:ea typeface="宋体" charset="-122"/>
              </a:rPr>
              <a:t>LWM2M.xsd </a:t>
            </a:r>
            <a:r>
              <a:rPr lang="en-GB" altLang="zh-CN" dirty="0">
                <a:ea typeface="宋体" charset="-122"/>
              </a:rPr>
              <a:t>line 74 “&lt;</a:t>
            </a:r>
            <a:r>
              <a:rPr lang="en-GB" altLang="zh-CN" dirty="0" err="1">
                <a:ea typeface="宋体" charset="-122"/>
              </a:rPr>
              <a:t>xs:sequence</a:t>
            </a:r>
            <a:r>
              <a:rPr lang="en-GB" altLang="zh-CN" dirty="0">
                <a:ea typeface="宋体" charset="-122"/>
              </a:rPr>
              <a:t>&gt;” </a:t>
            </a:r>
            <a:r>
              <a:rPr lang="en-GB" altLang="zh-CN" dirty="0" smtClean="0">
                <a:ea typeface="宋体" charset="-122"/>
              </a:rPr>
              <a:t>change </a:t>
            </a:r>
            <a:r>
              <a:rPr lang="en-GB" altLang="zh-CN" dirty="0">
                <a:ea typeface="宋体" charset="-122"/>
              </a:rPr>
              <a:t>to </a:t>
            </a:r>
            <a:r>
              <a:rPr lang="en-GB" altLang="zh-CN" dirty="0" smtClean="0">
                <a:ea typeface="宋体" charset="-122"/>
              </a:rPr>
              <a:t>“&lt;</a:t>
            </a:r>
            <a:r>
              <a:rPr lang="en-GB" altLang="zh-CN" dirty="0" err="1">
                <a:ea typeface="宋体" charset="-122"/>
              </a:rPr>
              <a:t>xs:all</a:t>
            </a:r>
            <a:r>
              <a:rPr lang="en-GB" altLang="zh-CN" dirty="0" smtClean="0">
                <a:ea typeface="宋体" charset="-122"/>
              </a:rPr>
              <a:t>&gt;”</a:t>
            </a:r>
          </a:p>
          <a:p>
            <a:pPr lvl="1"/>
            <a:r>
              <a:rPr lang="en-GB" altLang="zh-CN" dirty="0" smtClean="0">
                <a:ea typeface="宋体" charset="-122"/>
              </a:rPr>
              <a:t>LWM2M.xsd contains 4 </a:t>
            </a:r>
            <a:r>
              <a:rPr lang="en-GB" altLang="zh-CN" dirty="0">
                <a:ea typeface="宋体" charset="-122"/>
              </a:rPr>
              <a:t>“&lt;</a:t>
            </a:r>
            <a:r>
              <a:rPr lang="en-GB" altLang="zh-CN" dirty="0" err="1">
                <a:ea typeface="宋体" charset="-122"/>
              </a:rPr>
              <a:t>xs:sequence</a:t>
            </a:r>
            <a:r>
              <a:rPr lang="en-GB" altLang="zh-CN" dirty="0" smtClean="0">
                <a:ea typeface="宋体" charset="-122"/>
              </a:rPr>
              <a:t>&gt;” why change one only</a:t>
            </a:r>
            <a:r>
              <a:rPr lang="en-GB" altLang="zh-CN" dirty="0" smtClean="0">
                <a:ea typeface="宋体" charset="-122"/>
              </a:rPr>
              <a:t>?</a:t>
            </a:r>
            <a:endParaRPr lang="en-GB" altLang="zh-CN" dirty="0" smtClean="0">
              <a:ea typeface="宋体" charset="-122"/>
            </a:endParaRPr>
          </a:p>
          <a:p>
            <a:r>
              <a:rPr lang="en-GB" altLang="zh-CN" b="1" dirty="0" smtClean="0">
                <a:ea typeface="宋体" charset="-122"/>
              </a:rPr>
              <a:t>Issue B</a:t>
            </a:r>
          </a:p>
          <a:p>
            <a:pPr lvl="1"/>
            <a:r>
              <a:rPr lang="en-GB" altLang="zh-CN" dirty="0" smtClean="0">
                <a:ea typeface="宋体" charset="-122"/>
              </a:rPr>
              <a:t>Revise object definition by removing the incorrect newline</a:t>
            </a:r>
          </a:p>
          <a:p>
            <a:pPr lvl="2"/>
            <a:r>
              <a:rPr lang="en-GB" dirty="0">
                <a:solidFill>
                  <a:srgbClr val="FF0000"/>
                </a:solidFill>
              </a:rPr>
              <a:t>Staff recommended </a:t>
            </a:r>
            <a:r>
              <a:rPr lang="en-GB" dirty="0" smtClean="0">
                <a:solidFill>
                  <a:srgbClr val="FF0000"/>
                </a:solidFill>
              </a:rPr>
              <a:t>action</a:t>
            </a:r>
          </a:p>
          <a:p>
            <a:pPr marL="0" indent="-3175">
              <a:buNone/>
            </a:pPr>
            <a:r>
              <a:rPr lang="en-GB" dirty="0" smtClean="0">
                <a:solidFill>
                  <a:srgbClr val="FF0000"/>
                </a:solidFill>
              </a:rPr>
              <a:t>Note: submitter will be notified of the changes.</a:t>
            </a:r>
            <a:endParaRPr lang="en-GB" dirty="0"/>
          </a:p>
          <a:p>
            <a:endParaRPr lang="en-GB" dirty="0" smtClean="0"/>
          </a:p>
          <a:p>
            <a:pPr marL="0" indent="0">
              <a:buNone/>
            </a:pPr>
            <a:endParaRPr lang="en-GB" dirty="0"/>
          </a:p>
        </p:txBody>
      </p:sp>
    </p:spTree>
    <p:extLst>
      <p:ext uri="{BB962C8B-B14F-4D97-AF65-F5344CB8AC3E}">
        <p14:creationId xmlns:p14="http://schemas.microsoft.com/office/powerpoint/2010/main" val="15038609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Other GitHub Issues</a:t>
            </a:r>
            <a:endParaRPr lang="en-GB" dirty="0"/>
          </a:p>
        </p:txBody>
      </p:sp>
      <p:sp>
        <p:nvSpPr>
          <p:cNvPr id="3" name="Content Placeholder 2"/>
          <p:cNvSpPr>
            <a:spLocks noGrp="1"/>
          </p:cNvSpPr>
          <p:nvPr>
            <p:ph idx="1"/>
          </p:nvPr>
        </p:nvSpPr>
        <p:spPr/>
        <p:txBody>
          <a:bodyPr/>
          <a:lstStyle/>
          <a:p>
            <a:pPr marL="0" indent="0">
              <a:buNone/>
            </a:pPr>
            <a:r>
              <a:rPr lang="en-GB" sz="2000" b="1" dirty="0"/>
              <a:t>Missing value in “</a:t>
            </a:r>
            <a:r>
              <a:rPr lang="en-GB" sz="2000" b="1" dirty="0" err="1" smtClean="0"/>
              <a:t>MultipleInstances</a:t>
            </a:r>
            <a:r>
              <a:rPr lang="en-GB" sz="2000" b="1" dirty="0" smtClean="0"/>
              <a:t>” </a:t>
            </a:r>
            <a:r>
              <a:rPr lang="en-GB" sz="2000" b="1" dirty="0"/>
              <a:t>element in Common.xml </a:t>
            </a:r>
            <a:r>
              <a:rPr lang="en-GB" sz="2000" b="1" dirty="0" smtClean="0"/>
              <a:t>file </a:t>
            </a:r>
            <a:endParaRPr lang="en-GB" sz="2000" b="1" dirty="0"/>
          </a:p>
          <a:p>
            <a:r>
              <a:rPr lang="en-GB" sz="2000" dirty="0" smtClean="0">
                <a:hlinkClick r:id="rId2"/>
              </a:rPr>
              <a:t>https</a:t>
            </a:r>
            <a:r>
              <a:rPr lang="en-GB" sz="2000" dirty="0">
                <a:hlinkClick r:id="rId2"/>
              </a:rPr>
              <a:t>://</a:t>
            </a:r>
            <a:r>
              <a:rPr lang="en-GB" sz="2000" dirty="0" smtClean="0">
                <a:hlinkClick r:id="rId2"/>
              </a:rPr>
              <a:t>github.com/OpenMobileAlliance/OMA_LwM2M_for_Developers/issues/222</a:t>
            </a:r>
            <a:endParaRPr lang="en-GB" sz="2000" dirty="0" smtClean="0"/>
          </a:p>
          <a:p>
            <a:pPr lvl="1"/>
            <a:r>
              <a:rPr lang="en-GB" sz="1600" dirty="0" smtClean="0"/>
              <a:t>Common.xml file is used in the Registry to store all the Reusable Resources. This file was not defined to be used externally outside of OMA.</a:t>
            </a:r>
          </a:p>
          <a:p>
            <a:pPr lvl="1"/>
            <a:r>
              <a:rPr lang="en-GB" sz="1600" dirty="0" smtClean="0"/>
              <a:t>The new plan is to store this information in a database. In this case a new schema will be created to provide a valid and well-formed Common.xml file .</a:t>
            </a:r>
          </a:p>
          <a:p>
            <a:pPr marL="0" indent="0">
              <a:buNone/>
            </a:pPr>
            <a:endParaRPr lang="en-GB" sz="2000" b="1" dirty="0" smtClean="0"/>
          </a:p>
          <a:p>
            <a:pPr marL="0" indent="0">
              <a:buNone/>
            </a:pPr>
            <a:r>
              <a:rPr lang="en-GB" sz="2000" b="1" dirty="0" smtClean="0"/>
              <a:t>Missing value in “Mandatory” element in </a:t>
            </a:r>
            <a:r>
              <a:rPr lang="en-GB" sz="2000" b="1" dirty="0"/>
              <a:t>Common.xml file, </a:t>
            </a:r>
            <a:endParaRPr lang="en-GB" sz="2000" b="1" dirty="0" smtClean="0"/>
          </a:p>
          <a:p>
            <a:r>
              <a:rPr lang="en-GB" sz="2000" dirty="0"/>
              <a:t>https://github.com/OpenMobileAlliance/OMA_LwM2M_for_Developers/issues/224 </a:t>
            </a:r>
            <a:endParaRPr lang="en-GB" sz="2000" dirty="0" smtClean="0"/>
          </a:p>
          <a:p>
            <a:pPr lvl="1"/>
            <a:r>
              <a:rPr lang="en-GB" sz="1600" dirty="0" smtClean="0"/>
              <a:t>See comment above</a:t>
            </a:r>
            <a:endParaRPr lang="en-GB" sz="1600" dirty="0"/>
          </a:p>
          <a:p>
            <a:pPr marL="0" indent="0">
              <a:buNone/>
            </a:pPr>
            <a:r>
              <a:rPr lang="en-GB" sz="2000" b="1" dirty="0" smtClean="0"/>
              <a:t>Automatic XML Validation</a:t>
            </a:r>
            <a:endParaRPr lang="en-GB" sz="2000" b="1" dirty="0">
              <a:hlinkClick r:id="rId2"/>
            </a:endParaRPr>
          </a:p>
          <a:p>
            <a:r>
              <a:rPr lang="en-GB" sz="2000" dirty="0">
                <a:hlinkClick r:id="rId3"/>
              </a:rPr>
              <a:t>https://</a:t>
            </a:r>
            <a:r>
              <a:rPr lang="en-GB" sz="2000" dirty="0" smtClean="0">
                <a:hlinkClick r:id="rId3"/>
              </a:rPr>
              <a:t>github.com/OpenMobileAlliance/OMA_LwM2M_for_Developers/issues/225</a:t>
            </a:r>
            <a:endParaRPr lang="en-GB" sz="2000" dirty="0"/>
          </a:p>
          <a:p>
            <a:r>
              <a:rPr lang="en-GB" dirty="0" smtClean="0"/>
              <a:t>DDF.xml and Common.xml were defined to store information </a:t>
            </a:r>
            <a:r>
              <a:rPr lang="en-GB" dirty="0" smtClean="0"/>
              <a:t>internally</a:t>
            </a:r>
          </a:p>
          <a:p>
            <a:pPr lvl="1"/>
            <a:r>
              <a:rPr lang="en-GB" altLang="zh-CN" dirty="0" smtClean="0">
                <a:ea typeface="宋体" charset="-122"/>
              </a:rPr>
              <a:t>Staff will validate ALL the objects against LwM2M, even if they are submitted by the OMA LwM2M Editor Tool.</a:t>
            </a:r>
            <a:endParaRPr lang="en-GB" altLang="zh-CN" dirty="0">
              <a:ea typeface="宋体" charset="-122"/>
            </a:endParaRPr>
          </a:p>
          <a:p>
            <a:pPr lvl="2"/>
            <a:endParaRPr lang="en-GB" dirty="0"/>
          </a:p>
        </p:txBody>
      </p:sp>
    </p:spTree>
    <p:extLst>
      <p:ext uri="{BB962C8B-B14F-4D97-AF65-F5344CB8AC3E}">
        <p14:creationId xmlns:p14="http://schemas.microsoft.com/office/powerpoint/2010/main" val="3242323819"/>
      </p:ext>
    </p:extLst>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5712</TotalTime>
  <Pages>15</Pages>
  <Words>514</Words>
  <Application>Microsoft Office PowerPoint</Application>
  <PresentationFormat>Custom</PresentationFormat>
  <Paragraphs>57</Paragraphs>
  <Slides>5</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vt:i4>
      </vt:variant>
    </vt:vector>
  </HeadingPairs>
  <TitlesOfParts>
    <vt:vector size="11" baseType="lpstr">
      <vt:lpstr>宋体</vt:lpstr>
      <vt:lpstr>Arial</vt:lpstr>
      <vt:lpstr>Arial Narrow</vt:lpstr>
      <vt:lpstr>Tahoma</vt:lpstr>
      <vt:lpstr>Times New Roman</vt:lpstr>
      <vt:lpstr>OMA Template</vt:lpstr>
      <vt:lpstr>OMA-DM-2017-0092-INP_Problems_with_LwM2M_Schema_DDF_Common_files  Problems with LwM2 Schema, DDF and Common files </vt:lpstr>
      <vt:lpstr>Introduction</vt:lpstr>
      <vt:lpstr>Validation errors found</vt:lpstr>
      <vt:lpstr>Options and proposals</vt:lpstr>
      <vt:lpstr>Other GitHub Issues</vt:lpstr>
    </vt:vector>
  </TitlesOfParts>
  <Company>OMA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Joaquin Prado</cp:lastModifiedBy>
  <cp:revision>265</cp:revision>
  <cp:lastPrinted>1999-04-27T06:51:51Z</cp:lastPrinted>
  <dcterms:created xsi:type="dcterms:W3CDTF">2002-03-19T14:05:12Z</dcterms:created>
  <dcterms:modified xsi:type="dcterms:W3CDTF">2017-09-12T00:19:23Z</dcterms:modified>
</cp:coreProperties>
</file>