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374" r:id="rId2"/>
    <p:sldId id="375" r:id="rId3"/>
    <p:sldId id="376" r:id="rId4"/>
    <p:sldId id="377"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A93FA"/>
    <a:srgbClr val="608CFA"/>
    <a:srgbClr val="3A70F8"/>
    <a:srgbClr val="799EFB"/>
    <a:srgbClr val="9AB6FC"/>
    <a:srgbClr val="B5CAFD"/>
    <a:srgbClr val="88A9FC"/>
    <a:srgbClr val="FFCC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28" autoAdjust="0"/>
    <p:restoredTop sz="94746" autoAdjust="0"/>
  </p:normalViewPr>
  <p:slideViewPr>
    <p:cSldViewPr>
      <p:cViewPr>
        <p:scale>
          <a:sx n="90" d="100"/>
          <a:sy n="90" d="100"/>
        </p:scale>
        <p:origin x="-726" y="-150"/>
      </p:cViewPr>
      <p:guideLst>
        <p:guide orient="horz" pos="2208"/>
        <p:guide pos="261"/>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217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charts/_rels/chart1.xml.rels><?xml version="1.0" encoding="UTF-8" standalone="yes"?>
<Relationships xmlns="http://schemas.openxmlformats.org/package/2006/relationships"><Relationship Id="rId1" Type="http://schemas.openxmlformats.org/officeDocument/2006/relationships/oleObject" Target="file:///C:\Users\ZhangYong\Dropbox\01-LightweightM2M&#26631;&#20934;&#21270;&#24037;&#20316;\&#27493;&#39588;9-OMA-DM-LightweightM2M-TS%20Review&#38454;&#27573;\CONR&#27491;&#24335;&#30340;&#36807;&#31243;\OMA-WISPR_TPApproval-LightweightM2M_1_0-20130730074656.xls"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zh-CN"/>
  <c:chart>
    <c:plotArea>
      <c:layout>
        <c:manualLayout>
          <c:layoutTarget val="inner"/>
          <c:xMode val="edge"/>
          <c:yMode val="edge"/>
          <c:x val="9.4106463878327037E-2"/>
          <c:y val="1.3966480446927382E-2"/>
          <c:w val="0.90114068441064643"/>
          <c:h val="0.90502793296089412"/>
        </c:manualLayout>
      </c:layout>
      <c:barChart>
        <c:barDir val="bar"/>
        <c:grouping val="clustered"/>
        <c:ser>
          <c:idx val="4"/>
          <c:order val="0"/>
          <c:tx>
            <c:strRef>
              <c:f>Data!$D$1</c:f>
              <c:strCache>
                <c:ptCount val="1"/>
                <c:pt idx="0">
                  <c:v>Proposed</c:v>
                </c:pt>
              </c:strCache>
            </c:strRef>
          </c:tx>
          <c:spPr>
            <a:solidFill>
              <a:srgbClr val="4BACC6"/>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zh-CN"/>
              </a:p>
            </c:txPr>
            <c:showVal val="1"/>
            <c:showSerName val="1"/>
          </c:dLbls>
          <c:cat>
            <c:strRef>
              <c:f>Data!$A$2:$A$8</c:f>
              <c:strCache>
                <c:ptCount val="7"/>
                <c:pt idx="0">
                  <c:v>Release approved as candidate</c:v>
                </c:pt>
                <c:pt idx="1">
                  <c:v>Architecture - Approved as Candidate</c:v>
                </c:pt>
                <c:pt idx="2">
                  <c:v>RD Approved as Candidate</c:v>
                </c:pt>
                <c:pt idx="6">
                  <c:v>Too many review comments about the TS, DM can not address all these comments in two weeks. It is recommended to have a comprehensive discussion on Bangkok meeting during Sep23-Sep26 to close the consistency review.</c:v>
                </c:pt>
              </c:strCache>
            </c:strRef>
          </c:cat>
          <c:val>
            <c:numRef>
              <c:f>Data!$D$2:$D$4</c:f>
              <c:numCache>
                <c:formatCode>yyyy\-mm\-dd;@</c:formatCode>
                <c:ptCount val="3"/>
                <c:pt idx="0">
                  <c:v>41562</c:v>
                </c:pt>
              </c:numCache>
            </c:numRef>
          </c:val>
        </c:ser>
        <c:ser>
          <c:idx val="0"/>
          <c:order val="1"/>
          <c:tx>
            <c:strRef>
              <c:f>Data!$C$1</c:f>
              <c:strCache>
                <c:ptCount val="1"/>
                <c:pt idx="0">
                  <c:v>Current</c:v>
                </c:pt>
              </c:strCache>
            </c:strRef>
          </c:tx>
          <c:spPr>
            <a:solidFill>
              <a:srgbClr val="FFFF99"/>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zh-CN"/>
              </a:p>
            </c:txPr>
            <c:showVal val="1"/>
            <c:showSerName val="1"/>
            <c:separator> </c:separator>
          </c:dLbls>
          <c:cat>
            <c:strRef>
              <c:f>Data!$A$2:$A$8</c:f>
              <c:strCache>
                <c:ptCount val="7"/>
                <c:pt idx="0">
                  <c:v>Release approved as candidate</c:v>
                </c:pt>
                <c:pt idx="1">
                  <c:v>Architecture - Approved as Candidate</c:v>
                </c:pt>
                <c:pt idx="2">
                  <c:v>RD Approved as Candidate</c:v>
                </c:pt>
                <c:pt idx="6">
                  <c:v>Too many review comments about the TS, DM can not address all these comments in two weeks. It is recommended to have a comprehensive discussion on Bangkok meeting during Sep23-Sep26 to close the consistency review.</c:v>
                </c:pt>
              </c:strCache>
            </c:strRef>
          </c:cat>
          <c:val>
            <c:numRef>
              <c:f>Data!$C$2:$C$4</c:f>
              <c:numCache>
                <c:formatCode>yyyy\-mm\-dd;@</c:formatCode>
                <c:ptCount val="3"/>
                <c:pt idx="0">
                  <c:v>41485</c:v>
                </c:pt>
                <c:pt idx="1">
                  <c:v>41182</c:v>
                </c:pt>
                <c:pt idx="2">
                  <c:v>41152</c:v>
                </c:pt>
              </c:numCache>
            </c:numRef>
          </c:val>
        </c:ser>
        <c:ser>
          <c:idx val="1"/>
          <c:order val="2"/>
          <c:tx>
            <c:strRef>
              <c:f>Data!$B$1</c:f>
              <c:strCache>
                <c:ptCount val="1"/>
                <c:pt idx="0">
                  <c:v>Original</c:v>
                </c:pt>
              </c:strCache>
            </c:strRef>
          </c:tx>
          <c:spPr>
            <a:solidFill>
              <a:srgbClr val="FF9900"/>
            </a:solidFill>
            <a:ln w="12700">
              <a:solidFill>
                <a:srgbClr val="000000"/>
              </a:solidFill>
              <a:prstDash val="solid"/>
            </a:ln>
            <a:effectLst>
              <a:outerShdw dist="35921" dir="2700000" algn="br">
                <a:srgbClr val="000000"/>
              </a:outerShdw>
            </a:effectLst>
          </c:spPr>
          <c:dLbls>
            <c:spPr>
              <a:noFill/>
              <a:ln w="25400">
                <a:noFill/>
              </a:ln>
            </c:spPr>
            <c:txPr>
              <a:bodyPr/>
              <a:lstStyle/>
              <a:p>
                <a:pPr>
                  <a:defRPr sz="850" b="1" i="0" u="none" strike="noStrike" baseline="0">
                    <a:solidFill>
                      <a:srgbClr val="000000"/>
                    </a:solidFill>
                    <a:latin typeface="Verdana"/>
                    <a:ea typeface="Verdana"/>
                    <a:cs typeface="Verdana"/>
                  </a:defRPr>
                </a:pPr>
                <a:endParaRPr lang="zh-CN"/>
              </a:p>
            </c:txPr>
            <c:showVal val="1"/>
            <c:showSerName val="1"/>
          </c:dLbls>
          <c:cat>
            <c:strRef>
              <c:f>Data!$A$2:$A$8</c:f>
              <c:strCache>
                <c:ptCount val="7"/>
                <c:pt idx="0">
                  <c:v>Release approved as candidate</c:v>
                </c:pt>
                <c:pt idx="1">
                  <c:v>Architecture - Approved as Candidate</c:v>
                </c:pt>
                <c:pt idx="2">
                  <c:v>RD Approved as Candidate</c:v>
                </c:pt>
                <c:pt idx="6">
                  <c:v>Too many review comments about the TS, DM can not address all these comments in two weeks. It is recommended to have a comprehensive discussion on Bangkok meeting during Sep23-Sep26 to close the consistency review.</c:v>
                </c:pt>
              </c:strCache>
            </c:strRef>
          </c:cat>
          <c:val>
            <c:numRef>
              <c:f>Data!$B$2:$B$4</c:f>
              <c:numCache>
                <c:formatCode>yyyy\-mm\-dd;@</c:formatCode>
                <c:ptCount val="3"/>
                <c:pt idx="0">
                  <c:v>41306</c:v>
                </c:pt>
                <c:pt idx="1">
                  <c:v>41168</c:v>
                </c:pt>
                <c:pt idx="2">
                  <c:v>41106</c:v>
                </c:pt>
              </c:numCache>
            </c:numRef>
          </c:val>
        </c:ser>
        <c:dLbls>
          <c:showSerName val="1"/>
        </c:dLbls>
        <c:axId val="81858944"/>
        <c:axId val="81862016"/>
      </c:barChart>
      <c:scatterChart>
        <c:scatterStyle val="lineMarker"/>
        <c:ser>
          <c:idx val="3"/>
          <c:order val="3"/>
          <c:tx>
            <c:strRef>
              <c:f>Data!$F$1</c:f>
              <c:strCache>
                <c:ptCount val="1"/>
                <c:pt idx="0">
                  <c:v>2013-07-30</c:v>
                </c:pt>
              </c:strCache>
            </c:strRef>
          </c:tx>
          <c:spPr>
            <a:ln w="22225">
              <a:solidFill>
                <a:srgbClr val="FF0000"/>
              </a:solidFill>
            </a:ln>
          </c:spPr>
          <c:marker>
            <c:symbol val="none"/>
          </c:marker>
          <c:dLbls>
            <c:delete val="1"/>
          </c:dLbls>
          <c:xVal>
            <c:numRef>
              <c:f>Data!$F$2:$F$3</c:f>
              <c:numCache>
                <c:formatCode>yyyy\-mm\-dd\ hh:mm</c:formatCode>
                <c:ptCount val="2"/>
                <c:pt idx="0">
                  <c:v>41485.65816770833</c:v>
                </c:pt>
                <c:pt idx="1">
                  <c:v>41485.65816770833</c:v>
                </c:pt>
              </c:numCache>
            </c:numRef>
          </c:xVal>
          <c:yVal>
            <c:numRef>
              <c:f>Data!$G$2:$G$3</c:f>
              <c:numCache>
                <c:formatCode>General</c:formatCode>
                <c:ptCount val="2"/>
                <c:pt idx="0">
                  <c:v>0</c:v>
                </c:pt>
                <c:pt idx="1">
                  <c:v>1</c:v>
                </c:pt>
              </c:numCache>
            </c:numRef>
          </c:yVal>
        </c:ser>
        <c:dLbls>
          <c:showSerName val="1"/>
        </c:dLbls>
        <c:axId val="83540608"/>
        <c:axId val="83556224"/>
      </c:scatterChart>
      <c:catAx>
        <c:axId val="81858944"/>
        <c:scaling>
          <c:orientation val="minMax"/>
        </c:scaling>
        <c:axPos val="l"/>
        <c:numFmt formatCode="yyyy/m/d" sourceLinked="0"/>
        <c:tickLblPos val="nextTo"/>
        <c:spPr>
          <a:ln w="3175">
            <a:solidFill>
              <a:srgbClr val="000000"/>
            </a:solidFill>
            <a:prstDash val="solid"/>
          </a:ln>
        </c:spPr>
        <c:txPr>
          <a:bodyPr rot="0" vert="horz"/>
          <a:lstStyle/>
          <a:p>
            <a:pPr>
              <a:defRPr sz="850" b="1" i="0" u="none" strike="noStrike" baseline="0">
                <a:solidFill>
                  <a:srgbClr val="000000"/>
                </a:solidFill>
                <a:latin typeface="Verdana"/>
                <a:ea typeface="Verdana"/>
                <a:cs typeface="Verdana"/>
              </a:defRPr>
            </a:pPr>
            <a:endParaRPr lang="zh-CN"/>
          </a:p>
        </c:txPr>
        <c:crossAx val="81862016"/>
        <c:crossesAt val="40909"/>
        <c:auto val="1"/>
        <c:lblAlgn val="ctr"/>
        <c:lblOffset val="100"/>
        <c:tickLblSkip val="1"/>
        <c:tickMarkSkip val="1"/>
      </c:catAx>
      <c:valAx>
        <c:axId val="81862016"/>
        <c:scaling>
          <c:orientation val="minMax"/>
          <c:max val="41639"/>
          <c:min val="40909"/>
        </c:scaling>
        <c:delete val="1"/>
        <c:axPos val="b"/>
        <c:numFmt formatCode="yyyy\-mm\-dd;@" sourceLinked="1"/>
        <c:tickLblPos val="none"/>
        <c:crossAx val="81858944"/>
        <c:crosses val="autoZero"/>
        <c:crossBetween val="between"/>
      </c:valAx>
      <c:valAx>
        <c:axId val="83540608"/>
        <c:scaling>
          <c:orientation val="minMax"/>
        </c:scaling>
        <c:delete val="1"/>
        <c:axPos val="b"/>
        <c:numFmt formatCode="yyyy\-mm\-dd\ hh:mm" sourceLinked="1"/>
        <c:tickLblPos val="none"/>
        <c:crossAx val="83556224"/>
        <c:crosses val="autoZero"/>
        <c:crossBetween val="midCat"/>
      </c:valAx>
      <c:valAx>
        <c:axId val="83556224"/>
        <c:scaling>
          <c:orientation val="minMax"/>
          <c:max val="1"/>
          <c:min val="0"/>
        </c:scaling>
        <c:delete val="1"/>
        <c:axPos val="r"/>
        <c:numFmt formatCode="General" sourceLinked="1"/>
        <c:tickLblPos val="none"/>
        <c:crossAx val="83540608"/>
        <c:crosses val="max"/>
        <c:crossBetween val="midCat"/>
      </c:valAx>
      <c:spPr>
        <a:solidFill>
          <a:srgbClr val="C0C0C0"/>
        </a:solidFill>
        <a:ln w="12700">
          <a:solidFill>
            <a:srgbClr val="808080"/>
          </a:solidFill>
          <a:prstDash val="solid"/>
        </a:ln>
      </c:spPr>
    </c:plotArea>
    <c:legend>
      <c:legendPos val="r"/>
      <c:layout>
        <c:manualLayout>
          <c:xMode val="edge"/>
          <c:yMode val="edge"/>
          <c:x val="0.2234535892138958"/>
          <c:y val="0.93133887593659759"/>
          <c:w val="0.53277975709310144"/>
          <c:h val="3.6971803105617443E-2"/>
        </c:manualLayout>
      </c:layout>
      <c:txPr>
        <a:bodyPr/>
        <a:lstStyle/>
        <a:p>
          <a:pPr>
            <a:defRPr sz="780" b="1" i="0" u="none" strike="noStrike" baseline="0">
              <a:solidFill>
                <a:srgbClr val="000000"/>
              </a:solidFill>
              <a:latin typeface="Verdana"/>
              <a:ea typeface="Verdana"/>
              <a:cs typeface="Verdana"/>
            </a:defRPr>
          </a:pPr>
          <a:endParaRPr lang="zh-CN"/>
        </a:p>
      </c:txPr>
    </c:legend>
    <c:plotVisOnly val="1"/>
    <c:dispBlanksAs val="gap"/>
  </c:chart>
  <c:spPr>
    <a:solidFill>
      <a:srgbClr val="FFFFFF"/>
    </a:solidFill>
    <a:ln w="3175">
      <a:solidFill>
        <a:srgbClr val="000000"/>
      </a:solidFill>
      <a:prstDash val="solid"/>
    </a:ln>
  </c:spPr>
  <c:txPr>
    <a:bodyPr/>
    <a:lstStyle/>
    <a:p>
      <a:pPr>
        <a:defRPr sz="850" b="1" i="0" u="none" strike="noStrike" baseline="0">
          <a:solidFill>
            <a:srgbClr val="000000"/>
          </a:solidFill>
          <a:latin typeface="Verdana"/>
          <a:ea typeface="Verdana"/>
          <a:cs typeface="Verdana"/>
        </a:defRPr>
      </a:pPr>
      <a:endParaRPr lang="zh-CN"/>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5929503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xmlns="" val="2935124950"/>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zh-CN" sz="1000" b="1" dirty="0">
                <a:ea typeface="宋体" charset="-122"/>
                <a:cs typeface="Times New Roman" pitchFamily="18" charset="0"/>
              </a:rPr>
              <a:t>© </a:t>
            </a:r>
            <a:r>
              <a:rPr lang="en-GB" altLang="zh-CN" sz="1000" b="1" dirty="0" smtClean="0">
                <a:ea typeface="宋体" charset="-122"/>
                <a:cs typeface="Times New Roman" pitchFamily="18" charset="0"/>
              </a:rPr>
              <a:t>2012 </a:t>
            </a:r>
            <a:r>
              <a:rPr lang="en-GB" altLang="zh-CN" sz="1000" b="1" dirty="0">
                <a:ea typeface="宋体" charset="-122"/>
                <a:cs typeface="Times New Roman" pitchFamily="18" charset="0"/>
              </a:rPr>
              <a:t>Open Mobile Alliance Ltd.  All Rights Reserved.</a:t>
            </a:r>
            <a:endParaRPr lang="en-US" altLang="zh-CN" sz="1000" b="1" dirty="0">
              <a:ea typeface="宋体" charset="-122"/>
              <a:cs typeface="Times New Roman" pitchFamily="18" charset="0"/>
            </a:endParaRPr>
          </a:p>
          <a:p>
            <a:pPr defTabSz="403225">
              <a:tabLst>
                <a:tab pos="5372100" algn="ctr"/>
                <a:tab pos="9182100" algn="r"/>
              </a:tabLst>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cs typeface="Times New Roman" pitchFamily="18" charset="0"/>
            </a:endParaRPr>
          </a:p>
        </p:txBody>
      </p:sp>
      <p:sp>
        <p:nvSpPr>
          <p:cNvPr id="186392" name="Rectangle 24"/>
          <p:cNvSpPr>
            <a:spLocks noChangeArrowheads="1"/>
          </p:cNvSpPr>
          <p:nvPr userDrawn="1"/>
        </p:nvSpPr>
        <p:spPr bwMode="auto">
          <a:xfrm>
            <a:off x="4724400" y="6619875"/>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US" altLang="zh-CN" sz="1800" b="1" dirty="0" smtClean="0">
                <a:latin typeface="Arial Narrow" pitchFamily="34" charset="0"/>
                <a:ea typeface="宋体" charset="-122"/>
              </a:rPr>
              <a:t>OMA-TP-2012-0415</a:t>
            </a:r>
            <a:endParaRPr lang="en-US" altLang="zh-CN" sz="1800" b="1" dirty="0">
              <a:latin typeface="Arial Narrow" pitchFamily="34" charset="0"/>
              <a:ea typeface="宋体" charset="-122"/>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dirty="0">
                <a:latin typeface="Arial Narrow" pitchFamily="34" charset="0"/>
                <a:ea typeface="宋体" charset="-122"/>
              </a:rPr>
              <a:t>Slide #</a:t>
            </a:r>
            <a:fld id="{8B97EA87-F88A-45C1-B743-9B7F1188B242}" type="slidenum">
              <a:rPr lang="en-US" altLang="zh-CN" sz="1800" b="1">
                <a:latin typeface="Arial Narrow" pitchFamily="34" charset="0"/>
                <a:ea typeface="宋体" charset="-122"/>
              </a:rPr>
              <a:pPr algn="r" defTabSz="403225">
                <a:tabLst>
                  <a:tab pos="5372100" algn="ctr"/>
                  <a:tab pos="9182100" algn="r"/>
                </a:tabLst>
              </a:pP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OMA-Template-TPslides-20120101-I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altLang="zh-CN"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altLang="zh-CN" dirty="0" smtClean="0"/>
              <a:t>1st Level Bullet</a:t>
            </a:r>
          </a:p>
          <a:p>
            <a:pPr lvl="1"/>
            <a:r>
              <a:rPr lang="en-GB" altLang="zh-CN" dirty="0" smtClean="0"/>
              <a:t>2nd Level Bullet</a:t>
            </a:r>
          </a:p>
          <a:p>
            <a:pPr lvl="2"/>
            <a:r>
              <a:rPr lang="en-GB" altLang="zh-CN" dirty="0" smtClean="0"/>
              <a:t>3rd Level Bullet</a:t>
            </a:r>
          </a:p>
          <a:p>
            <a:pPr lvl="3"/>
            <a:r>
              <a:rPr lang="en-GB" altLang="zh-CN" dirty="0" smtClean="0"/>
              <a:t>4th Level Bullet</a:t>
            </a:r>
          </a:p>
          <a:p>
            <a:pPr lvl="4"/>
            <a:r>
              <a:rPr lang="en-GB" altLang="zh-CN" dirty="0"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zh-CN">
              <a:ea typeface="宋体"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3"/>
          <p:cNvSpPr>
            <a:spLocks noChangeArrowheads="1"/>
          </p:cNvSpPr>
          <p:nvPr/>
        </p:nvSpPr>
        <p:spPr bwMode="auto">
          <a:xfrm>
            <a:off x="642938" y="2444750"/>
            <a:ext cx="8077200" cy="21399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Submitted To:	TP</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Date:	</a:t>
            </a:r>
            <a:r>
              <a:rPr lang="en-US" altLang="zh-CN" sz="2000" b="1" dirty="0" smtClean="0">
                <a:latin typeface="Tahoma" pitchFamily="34" charset="0"/>
                <a:ea typeface="宋体" charset="-122"/>
              </a:rPr>
              <a:t>30</a:t>
            </a:r>
            <a:r>
              <a:rPr lang="en-US" altLang="zh-CN" sz="2000" b="1" dirty="0" smtClean="0">
                <a:latin typeface="Tahoma" pitchFamily="34" charset="0"/>
                <a:ea typeface="宋体" charset="-122"/>
              </a:rPr>
              <a:t> </a:t>
            </a:r>
            <a:r>
              <a:rPr lang="en-US" altLang="zh-CN" sz="2000" b="1" dirty="0" smtClean="0">
                <a:latin typeface="Tahoma" pitchFamily="34" charset="0"/>
                <a:ea typeface="宋体" charset="-122"/>
              </a:rPr>
              <a:t>July </a:t>
            </a:r>
            <a:r>
              <a:rPr lang="en-US" altLang="zh-CN" sz="2000" b="1" dirty="0" smtClean="0">
                <a:latin typeface="Tahoma" pitchFamily="34" charset="0"/>
                <a:ea typeface="宋体" charset="-122"/>
              </a:rPr>
              <a:t>2013</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Contact:	</a:t>
            </a:r>
            <a:r>
              <a:rPr lang="en-US" altLang="zh-CN" sz="2000" b="1" dirty="0" smtClean="0">
                <a:latin typeface="Tahoma" pitchFamily="34" charset="0"/>
                <a:ea typeface="宋体" charset="-122"/>
              </a:rPr>
              <a:t>Yong Zhang, CMCC</a:t>
            </a:r>
            <a:endParaRPr lang="en-US" altLang="zh-CN" sz="2000"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sz="2000" b="1" dirty="0">
                <a:latin typeface="Tahoma" pitchFamily="34" charset="0"/>
                <a:ea typeface="宋体" charset="-122"/>
              </a:rPr>
              <a:t>	Source:	DM WG</a:t>
            </a:r>
          </a:p>
        </p:txBody>
      </p:sp>
      <p:sp>
        <p:nvSpPr>
          <p:cNvPr id="2052" name="Rectangle 4"/>
          <p:cNvSpPr>
            <a:spLocks noGrp="1" noChangeArrowheads="1"/>
          </p:cNvSpPr>
          <p:nvPr>
            <p:ph type="ctrTitle"/>
          </p:nvPr>
        </p:nvSpPr>
        <p:spPr>
          <a:xfrm>
            <a:off x="414337" y="228600"/>
            <a:ext cx="8458200" cy="2139950"/>
          </a:xfrm>
          <a:noFill/>
        </p:spPr>
        <p:txBody>
          <a:bodyPr anchor="t"/>
          <a:lstStyle/>
          <a:p>
            <a:r>
              <a:rPr lang="en-US" altLang="zh-CN" sz="2000" dirty="0" smtClean="0">
                <a:ea typeface="宋体" charset="-122"/>
              </a:rPr>
              <a:t>OMA-TP-2013-0226-INP_LightweightM2M_V1_0_Slip_Request </a:t>
            </a:r>
            <a:r>
              <a:rPr lang="en-US" altLang="zh-CN" sz="2400" dirty="0" smtClean="0">
                <a:ea typeface="宋体" charset="-122"/>
              </a:rPr>
              <a:t/>
            </a:r>
            <a:br>
              <a:rPr lang="en-US" altLang="zh-CN" sz="2400" dirty="0" smtClean="0">
                <a:ea typeface="宋体" charset="-122"/>
              </a:rPr>
            </a:br>
            <a:r>
              <a:rPr lang="en-US" altLang="zh-CN" sz="2400" dirty="0" smtClean="0">
                <a:ea typeface="宋体" charset="-122"/>
              </a:rPr>
              <a:t/>
            </a:r>
            <a:br>
              <a:rPr lang="en-US" altLang="zh-CN" sz="2400" dirty="0" smtClean="0">
                <a:ea typeface="宋体" charset="-122"/>
              </a:rPr>
            </a:br>
            <a:r>
              <a:rPr lang="en-US" altLang="zh-CN" dirty="0" smtClean="0">
                <a:ea typeface="宋体" charset="-122"/>
              </a:rPr>
              <a:t>LightweightM2M v1.0 Slip Request</a:t>
            </a:r>
            <a:br>
              <a:rPr lang="en-US" altLang="zh-CN"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r>
              <a:rPr lang="en-US" altLang="zh-CN" sz="600" dirty="0" smtClean="0">
                <a:ea typeface="宋体" charset="-122"/>
              </a:rPr>
              <a:t/>
            </a:r>
            <a:br>
              <a:rPr lang="en-US" altLang="zh-CN" sz="600" dirty="0" smtClean="0">
                <a:ea typeface="宋体" charset="-122"/>
              </a:rPr>
            </a:br>
            <a:endParaRPr lang="en-US" altLang="zh-CN" dirty="0" smtClean="0">
              <a:ea typeface="宋体" charset="-122"/>
            </a:endParaRPr>
          </a:p>
        </p:txBody>
      </p:sp>
      <p:sp>
        <p:nvSpPr>
          <p:cNvPr id="2053" name="Text Box 5"/>
          <p:cNvSpPr txBox="1">
            <a:spLocks noChangeArrowheads="1"/>
          </p:cNvSpPr>
          <p:nvPr/>
        </p:nvSpPr>
        <p:spPr bwMode="auto">
          <a:xfrm>
            <a:off x="2743200" y="323850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2054" name="Text Box 6"/>
          <p:cNvSpPr txBox="1">
            <a:spLocks noChangeArrowheads="1"/>
          </p:cNvSpPr>
          <p:nvPr/>
        </p:nvSpPr>
        <p:spPr bwMode="auto">
          <a:xfrm>
            <a:off x="4398963" y="323850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GB" altLang="zh-CN" sz="1800" b="1" dirty="0">
                <a:solidFill>
                  <a:srgbClr val="800000"/>
                </a:solidFill>
                <a:latin typeface="Tahoma" pitchFamily="34" charset="0"/>
                <a:ea typeface="宋体" charset="-122"/>
              </a:rPr>
              <a:t>X</a:t>
            </a: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pitchFamily="18" charset="0"/>
              </a:rPr>
              <a:t>USE OF THIS DOCUMENT BY NON-OMA MEMBERS IS SUBJECT TO ALL OF THE TERMS AND CONDITIONS OF THE USE AGREEMENT (located at </a:t>
            </a:r>
            <a:r>
              <a:rPr lang="en-US" altLang="zh-CN" sz="900">
                <a:ea typeface="宋体" charset="-122"/>
                <a:cs typeface="Times New Roman" pitchFamily="18" charset="0"/>
                <a:hlinkClick r:id="rId4"/>
              </a:rPr>
              <a:t>http://www.openmobilealliance.org/UseAgreement.html</a:t>
            </a:r>
            <a:r>
              <a:rPr lang="en-US"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pitchFamily="18" charset="0"/>
              </a:rPr>
              <a:t>THIS DOCUMENT IS PROVIDED ON AN "AS IS" "AS AVAILABLE" AND "WITH ALL FAULTS" BASIS.</a:t>
            </a:r>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pitchFamily="18" charset="0"/>
              </a:rPr>
              <a:t>Intellectual Property Rights</a:t>
            </a:r>
          </a:p>
          <a:p>
            <a:pPr defTabSz="762000">
              <a:spcBef>
                <a:spcPct val="35000"/>
              </a:spcBef>
            </a:pPr>
            <a:r>
              <a:rPr lang="en-US"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GB" altLang="ko-KR" smtClean="0">
                <a:ea typeface="굴림" pitchFamily="34" charset="-127"/>
              </a:rPr>
              <a:t>WISPR date slips</a:t>
            </a:r>
            <a:r>
              <a:rPr lang="en-GB" altLang="zh-CN" smtClean="0">
                <a:ea typeface="宋体" charset="-122"/>
              </a:rPr>
              <a:t> for approval</a:t>
            </a:r>
          </a:p>
        </p:txBody>
      </p:sp>
      <p:sp>
        <p:nvSpPr>
          <p:cNvPr id="3075" name="Rectangle 2"/>
          <p:cNvSpPr>
            <a:spLocks noGrp="1" noChangeArrowheads="1"/>
          </p:cNvSpPr>
          <p:nvPr>
            <p:ph type="body" idx="1"/>
          </p:nvPr>
        </p:nvSpPr>
        <p:spPr>
          <a:xfrm>
            <a:off x="292100" y="1011238"/>
            <a:ext cx="8778875" cy="5853112"/>
          </a:xfrm>
        </p:spPr>
        <p:txBody>
          <a:bodyPr/>
          <a:lstStyle/>
          <a:p>
            <a:pPr>
              <a:lnSpc>
                <a:spcPct val="90000"/>
              </a:lnSpc>
            </a:pPr>
            <a:r>
              <a:rPr lang="en-CA" altLang="zh-CN" sz="2000" dirty="0" smtClean="0">
                <a:ea typeface="宋体" charset="-122"/>
              </a:rPr>
              <a:t>New </a:t>
            </a:r>
            <a:r>
              <a:rPr lang="en-CA" altLang="zh-CN" sz="2000" dirty="0" smtClean="0">
                <a:ea typeface="宋体" charset="-122"/>
              </a:rPr>
              <a:t>Candidate </a:t>
            </a:r>
            <a:r>
              <a:rPr lang="en-CA" altLang="zh-CN" sz="2000" dirty="0" smtClean="0">
                <a:ea typeface="宋体" charset="-122"/>
              </a:rPr>
              <a:t>A</a:t>
            </a:r>
            <a:r>
              <a:rPr lang="en-CA" altLang="ko-KR" sz="2000" dirty="0" smtClean="0">
                <a:ea typeface="굴림" pitchFamily="34" charset="-127"/>
              </a:rPr>
              <a:t>pproval</a:t>
            </a:r>
            <a:r>
              <a:rPr lang="en-CA" altLang="zh-CN" sz="2000" dirty="0" smtClean="0">
                <a:ea typeface="宋体" charset="-122"/>
              </a:rPr>
              <a:t> Date</a:t>
            </a:r>
            <a:r>
              <a:rPr lang="en-CA" altLang="ko-KR" sz="2000" dirty="0" smtClean="0">
                <a:ea typeface="굴림" pitchFamily="34" charset="-127"/>
              </a:rPr>
              <a:t>s</a:t>
            </a:r>
            <a:r>
              <a:rPr lang="en-CA" altLang="zh-CN" sz="2000" dirty="0" smtClean="0">
                <a:ea typeface="宋体" charset="-122"/>
              </a:rPr>
              <a:t> Request</a:t>
            </a:r>
            <a:r>
              <a:rPr lang="en-CA" altLang="ko-KR" sz="2000" dirty="0" smtClean="0">
                <a:ea typeface="굴림" pitchFamily="34" charset="-127"/>
              </a:rPr>
              <a:t> for </a:t>
            </a:r>
            <a:r>
              <a:rPr lang="en-US" altLang="ko-KR" sz="2000" dirty="0" smtClean="0">
                <a:ea typeface="굴림" pitchFamily="34" charset="-127"/>
              </a:rPr>
              <a:t>WI </a:t>
            </a:r>
            <a:r>
              <a:rPr lang="en-US" altLang="ko-KR" sz="2000" dirty="0" smtClean="0">
                <a:solidFill>
                  <a:srgbClr val="FF0000"/>
                </a:solidFill>
                <a:ea typeface="굴림" pitchFamily="34" charset="-127"/>
              </a:rPr>
              <a:t>0246</a:t>
            </a:r>
            <a:r>
              <a:rPr lang="en-US" altLang="ko-KR" sz="2000" dirty="0" smtClean="0">
                <a:ea typeface="굴림" pitchFamily="34" charset="-127"/>
              </a:rPr>
              <a:t> LightweightM2M v1.0</a:t>
            </a:r>
          </a:p>
          <a:p>
            <a:pPr>
              <a:lnSpc>
                <a:spcPct val="90000"/>
              </a:lnSpc>
            </a:pPr>
            <a:r>
              <a:rPr lang="en-CA" altLang="ko-KR" sz="2000" dirty="0" smtClean="0">
                <a:ea typeface="굴림" pitchFamily="34" charset="-127"/>
              </a:rPr>
              <a:t>Justification</a:t>
            </a:r>
            <a:r>
              <a:rPr lang="en-CA" altLang="zh-CN" sz="2000" dirty="0" smtClean="0">
                <a:ea typeface="宋体" charset="-122"/>
              </a:rPr>
              <a:t>:</a:t>
            </a:r>
            <a:endParaRPr lang="en-US" altLang="zh-CN" sz="2000" dirty="0" smtClean="0">
              <a:ea typeface="宋体" charset="-122"/>
            </a:endParaRPr>
          </a:p>
          <a:p>
            <a:pPr lvl="1">
              <a:lnSpc>
                <a:spcPct val="90000"/>
              </a:lnSpc>
            </a:pPr>
            <a:r>
              <a:rPr lang="en-US" altLang="zh-CN" sz="1800" dirty="0" smtClean="0">
                <a:ea typeface="宋体" charset="-122"/>
              </a:rPr>
              <a:t>The CONR has started at 2013-06-30, however there are lots of review comments about the TS, DM group can not address all these comments in two weeks. It is recommended to have a comprehensive discussion on Bangkok meeting during Sep23-Sep26 to close the consistency review. </a:t>
            </a:r>
            <a:endParaRPr lang="en-US" altLang="zh-CN" sz="1800" dirty="0" smtClean="0">
              <a:ea typeface="宋体" charset="-122"/>
            </a:endParaRPr>
          </a:p>
          <a:p>
            <a:pPr>
              <a:lnSpc>
                <a:spcPct val="90000"/>
              </a:lnSpc>
            </a:pPr>
            <a:r>
              <a:rPr lang="en-CA" altLang="ko-KR" sz="2000" dirty="0" smtClean="0">
                <a:ea typeface="굴림" pitchFamily="34" charset="-127"/>
              </a:rPr>
              <a:t>“Hard” WISPR dates affected: </a:t>
            </a:r>
          </a:p>
          <a:p>
            <a:pPr lvl="1">
              <a:lnSpc>
                <a:spcPct val="90000"/>
              </a:lnSpc>
            </a:pPr>
            <a:r>
              <a:rPr lang="en-CA" altLang="ko-KR" sz="1600" dirty="0" smtClean="0">
                <a:ea typeface="굴림" pitchFamily="34" charset="-127"/>
              </a:rPr>
              <a:t>TS</a:t>
            </a:r>
            <a:r>
              <a:rPr lang="en-CA" altLang="ko-KR" sz="1600" dirty="0" smtClean="0">
                <a:ea typeface="굴림" pitchFamily="34" charset="-127"/>
              </a:rPr>
              <a:t> </a:t>
            </a:r>
            <a:r>
              <a:rPr lang="en-CA" altLang="ko-KR" sz="1600" dirty="0" smtClean="0">
                <a:ea typeface="굴림" pitchFamily="34" charset="-127"/>
              </a:rPr>
              <a:t>doc approved as candidate: Existing Date: </a:t>
            </a:r>
            <a:r>
              <a:rPr lang="en-CA" altLang="ko-KR" sz="1600" dirty="0" smtClean="0">
                <a:solidFill>
                  <a:srgbClr val="FF0000"/>
                </a:solidFill>
                <a:ea typeface="굴림" pitchFamily="34" charset="-127"/>
              </a:rPr>
              <a:t>2013-07-30</a:t>
            </a:r>
            <a:r>
              <a:rPr lang="en-CA" altLang="ko-KR" sz="1600" dirty="0" smtClean="0">
                <a:solidFill>
                  <a:schemeClr val="hlink"/>
                </a:solidFill>
                <a:ea typeface="굴림" pitchFamily="34" charset="-127"/>
              </a:rPr>
              <a:t> </a:t>
            </a:r>
            <a:r>
              <a:rPr lang="en-CA" altLang="ko-KR" sz="1600" dirty="0" smtClean="0">
                <a:ea typeface="굴림" pitchFamily="34" charset="-127"/>
              </a:rPr>
              <a:t>-&gt;  New Dates: </a:t>
            </a:r>
            <a:r>
              <a:rPr lang="en-CA" altLang="ko-KR" sz="1600" dirty="0" smtClean="0">
                <a:solidFill>
                  <a:srgbClr val="FF0000"/>
                </a:solidFill>
                <a:ea typeface="굴림" pitchFamily="34" charset="-127"/>
              </a:rPr>
              <a:t>2013-1</a:t>
            </a:r>
            <a:r>
              <a:rPr lang="en-US" altLang="ko-KR" sz="1600" dirty="0" smtClean="0">
                <a:solidFill>
                  <a:srgbClr val="FF0000"/>
                </a:solidFill>
                <a:ea typeface="굴림" pitchFamily="34" charset="-127"/>
              </a:rPr>
              <a:t>0</a:t>
            </a:r>
            <a:r>
              <a:rPr lang="en-CA" altLang="ko-KR" sz="1600" dirty="0" smtClean="0">
                <a:solidFill>
                  <a:srgbClr val="FF0000"/>
                </a:solidFill>
                <a:ea typeface="굴림" pitchFamily="34" charset="-127"/>
              </a:rPr>
              <a:t>-</a:t>
            </a:r>
            <a:r>
              <a:rPr lang="en-US" altLang="ko-KR" sz="1600" dirty="0" smtClean="0">
                <a:solidFill>
                  <a:srgbClr val="FF0000"/>
                </a:solidFill>
                <a:ea typeface="굴림" pitchFamily="34" charset="-127"/>
              </a:rPr>
              <a:t>15</a:t>
            </a:r>
            <a:endParaRPr lang="en-CA" altLang="ko-KR" sz="1600" dirty="0" smtClean="0">
              <a:ea typeface="굴림" pitchFamily="34" charset="-127"/>
            </a:endParaRPr>
          </a:p>
          <a:p>
            <a:pPr lvl="1">
              <a:lnSpc>
                <a:spcPct val="90000"/>
              </a:lnSpc>
            </a:pPr>
            <a:r>
              <a:rPr lang="en-CA" altLang="ko-KR" sz="1600" dirty="0" smtClean="0">
                <a:ea typeface="굴림" pitchFamily="34" charset="-127"/>
              </a:rPr>
              <a:t>Release package approval date</a:t>
            </a:r>
            <a:r>
              <a:rPr lang="en-CA" altLang="ko-KR" sz="1600" dirty="0" smtClean="0">
                <a:ea typeface="굴림" pitchFamily="34" charset="-127"/>
              </a:rPr>
              <a:t>: Existing Date: </a:t>
            </a:r>
            <a:r>
              <a:rPr lang="en-CA" altLang="ko-KR" sz="1600" dirty="0" smtClean="0">
                <a:solidFill>
                  <a:srgbClr val="FF0000"/>
                </a:solidFill>
                <a:ea typeface="굴림" pitchFamily="34" charset="-127"/>
              </a:rPr>
              <a:t>2016-12-30 </a:t>
            </a:r>
            <a:r>
              <a:rPr lang="en-CA" altLang="ko-KR" sz="1600" dirty="0" smtClean="0">
                <a:ea typeface="굴림" pitchFamily="34" charset="-127"/>
              </a:rPr>
              <a:t>-&gt;  New Dates: </a:t>
            </a:r>
            <a:r>
              <a:rPr lang="en-CA" altLang="ko-KR" sz="1600" dirty="0" smtClean="0">
                <a:solidFill>
                  <a:srgbClr val="FF0000"/>
                </a:solidFill>
                <a:ea typeface="굴림" pitchFamily="34" charset="-127"/>
              </a:rPr>
              <a:t>2017-0</a:t>
            </a:r>
            <a:r>
              <a:rPr lang="en-US" altLang="zh-CN" sz="1600" dirty="0" smtClean="0">
                <a:solidFill>
                  <a:srgbClr val="FF0000"/>
                </a:solidFill>
                <a:ea typeface="굴림" pitchFamily="34" charset="-127"/>
              </a:rPr>
              <a:t>3</a:t>
            </a:r>
            <a:r>
              <a:rPr lang="en-CA" altLang="ko-KR" sz="1600" dirty="0" smtClean="0">
                <a:solidFill>
                  <a:srgbClr val="FF0000"/>
                </a:solidFill>
                <a:ea typeface="굴림" pitchFamily="34" charset="-127"/>
              </a:rPr>
              <a:t>-</a:t>
            </a:r>
            <a:r>
              <a:rPr lang="en-US" altLang="ko-KR" sz="1600" dirty="0" smtClean="0">
                <a:solidFill>
                  <a:srgbClr val="FF0000"/>
                </a:solidFill>
                <a:ea typeface="굴림" pitchFamily="34" charset="-127"/>
              </a:rPr>
              <a:t>30</a:t>
            </a:r>
            <a:endParaRPr lang="en-CA" altLang="ko-KR" sz="1600" dirty="0" smtClean="0">
              <a:ea typeface="굴림" pitchFamily="34" charset="-127"/>
            </a:endParaRPr>
          </a:p>
          <a:p>
            <a:pPr lvl="2">
              <a:lnSpc>
                <a:spcPct val="90000"/>
              </a:lnSpc>
            </a:pPr>
            <a:endParaRPr lang="en-US" altLang="ja-JP" sz="1600" dirty="0" smtClean="0">
              <a:ea typeface="MS PGothic" pitchFamily="34" charset="-128"/>
            </a:endParaRPr>
          </a:p>
          <a:p>
            <a:pPr lvl="2">
              <a:lnSpc>
                <a:spcPct val="90000"/>
              </a:lnSpc>
            </a:pPr>
            <a:endParaRPr lang="en-US" altLang="ja-JP" sz="1600" dirty="0" smtClean="0">
              <a:ea typeface="MS PGothic" pitchFamily="34" charset="-128"/>
            </a:endParaRPr>
          </a:p>
          <a:p>
            <a:pPr lvl="2">
              <a:lnSpc>
                <a:spcPct val="90000"/>
              </a:lnSpc>
            </a:pPr>
            <a:endParaRPr lang="en-CA" altLang="ko-KR" sz="1600" dirty="0" smtClean="0">
              <a:ea typeface="굴림" pitchFamily="34" charset="-127"/>
            </a:endParaRPr>
          </a:p>
          <a:p>
            <a:pPr lvl="2">
              <a:lnSpc>
                <a:spcPct val="90000"/>
              </a:lnSpc>
            </a:pPr>
            <a:endParaRPr lang="en-CA" altLang="zh-CN" sz="1600" dirty="0" smtClean="0">
              <a:ea typeface="宋体"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p:txBody>
          <a:bodyPr/>
          <a:lstStyle/>
          <a:p>
            <a:r>
              <a:rPr lang="en-GB" altLang="ko-KR" smtClean="0">
                <a:ea typeface="굴림" pitchFamily="34" charset="-127"/>
              </a:rPr>
              <a:t>Slip Report </a:t>
            </a:r>
            <a:endParaRPr lang="en-GB" altLang="zh-CN" smtClean="0">
              <a:ea typeface="宋体" charset="-122"/>
            </a:endParaRPr>
          </a:p>
        </p:txBody>
      </p:sp>
      <p:graphicFrame>
        <p:nvGraphicFramePr>
          <p:cNvPr id="5" name="Chart 4"/>
          <p:cNvGraphicFramePr>
            <a:graphicFrameLocks/>
          </p:cNvGraphicFramePr>
          <p:nvPr/>
        </p:nvGraphicFramePr>
        <p:xfrm>
          <a:off x="261937" y="1073150"/>
          <a:ext cx="8763000" cy="34099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表格 5"/>
          <p:cNvGraphicFramePr>
            <a:graphicFrameLocks noGrp="1"/>
          </p:cNvGraphicFramePr>
          <p:nvPr/>
        </p:nvGraphicFramePr>
        <p:xfrm>
          <a:off x="1633537" y="4654550"/>
          <a:ext cx="6242049" cy="1857947"/>
        </p:xfrm>
        <a:graphic>
          <a:graphicData uri="http://schemas.openxmlformats.org/drawingml/2006/table">
            <a:tbl>
              <a:tblPr/>
              <a:tblGrid>
                <a:gridCol w="1776193"/>
                <a:gridCol w="964219"/>
                <a:gridCol w="1146913"/>
                <a:gridCol w="1207811"/>
                <a:gridCol w="1146913"/>
              </a:tblGrid>
              <a:tr h="152245">
                <a:tc>
                  <a:txBody>
                    <a:bodyPr/>
                    <a:lstStyle/>
                    <a:p>
                      <a:pPr algn="l" fontAlgn="b"/>
                      <a:r>
                        <a:rPr lang="en-US" sz="900" b="1" i="0" u="none" strike="noStrike">
                          <a:latin typeface="Verdana"/>
                        </a:rPr>
                        <a:t>Milestone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US" sz="900" b="1" i="0" u="none" strike="noStrike">
                          <a:latin typeface="Verdana"/>
                        </a:rPr>
                        <a:t>Original 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US" sz="900" b="1" i="0" u="none" strike="noStrike">
                          <a:latin typeface="Verdana"/>
                        </a:rPr>
                        <a:t>Current Target</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US" sz="900" b="1" i="0" u="none" strike="noStrike">
                          <a:latin typeface="Verdana"/>
                        </a:rPr>
                        <a:t>Proposed Target</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l" fontAlgn="b"/>
                      <a:r>
                        <a:rPr lang="en-US" sz="900" b="1" i="0" u="none" strike="noStrike">
                          <a:latin typeface="Verdana"/>
                        </a:rPr>
                        <a:t>Slippage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152245">
                <a:tc>
                  <a:txBody>
                    <a:bodyPr/>
                    <a:lstStyle/>
                    <a:p>
                      <a:pPr algn="l" fontAlgn="b"/>
                      <a:r>
                        <a:rPr lang="en-US" sz="900" b="1" i="0" u="none" strike="noStrike">
                          <a:latin typeface="Verdana"/>
                        </a:rPr>
                        <a:t>RD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US" altLang="zh-CN" sz="900" b="0" i="0" u="none" strike="noStrike">
                          <a:latin typeface="Verdana"/>
                        </a:rPr>
                        <a:t>2012-07-16</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zh-CN" altLang="en-US"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zh-CN" altLang="en-US"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zh-CN" altLang="en-US"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152245">
                <a:tc>
                  <a:txBody>
                    <a:bodyPr/>
                    <a:lstStyle/>
                    <a:p>
                      <a:pPr algn="l" fontAlgn="b"/>
                      <a:r>
                        <a:rPr lang="en-US" sz="900" b="1" i="0" u="none" strike="noStrike">
                          <a:latin typeface="Verdana"/>
                        </a:rPr>
                        <a:t>AD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US" altLang="zh-CN" sz="900" b="0" i="0" u="none" strike="noStrike">
                          <a:latin typeface="Verdana"/>
                        </a:rPr>
                        <a:t>2012-09-16</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US" altLang="zh-CN" sz="900" b="0" i="0" u="none" strike="noStrike">
                          <a:latin typeface="Verdana"/>
                        </a:rPr>
                        <a:t>2012-09-30</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zh-CN" altLang="en-US"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zh-CN" altLang="en-US" sz="900" b="0" i="0" u="none" strike="noStrike">
                          <a:latin typeface="Verdana"/>
                        </a:rPr>
                        <a:t>　</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152245">
                <a:tc>
                  <a:txBody>
                    <a:bodyPr/>
                    <a:lstStyle/>
                    <a:p>
                      <a:pPr algn="l" fontAlgn="b"/>
                      <a:r>
                        <a:rPr lang="en-US" sz="900" b="1" i="0" u="none" strike="noStrike">
                          <a:latin typeface="Verdana"/>
                        </a:rPr>
                        <a:t>ERP/RRP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a:txBody>
                    <a:bodyPr/>
                    <a:lstStyle/>
                    <a:p>
                      <a:pPr algn="ctr" fontAlgn="b"/>
                      <a:r>
                        <a:rPr lang="en-US" altLang="zh-CN" sz="900" b="0" i="0" u="none" strike="noStrike">
                          <a:latin typeface="Verdana"/>
                        </a:rPr>
                        <a:t>2013-02-01</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US" altLang="zh-CN" sz="900" b="0" i="0" u="none" strike="noStrike">
                          <a:latin typeface="Verdana"/>
                        </a:rPr>
                        <a:t>2013-07-30</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US" altLang="zh-CN" sz="900" b="0" i="0" u="none" strike="noStrike">
                          <a:latin typeface="Verdana"/>
                        </a:rPr>
                        <a:t>2013-10-15</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a:txBody>
                    <a:bodyPr/>
                    <a:lstStyle/>
                    <a:p>
                      <a:pPr algn="ctr" fontAlgn="b"/>
                      <a:r>
                        <a:rPr lang="en-US" sz="900" b="0" i="0" u="none" strike="noStrike">
                          <a:latin typeface="Verdana"/>
                        </a:rPr>
                        <a:t>2 months</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r>
              <a:tr h="129408">
                <a:tc>
                  <a:txBody>
                    <a:bodyPr/>
                    <a:lstStyle/>
                    <a:p>
                      <a:pPr algn="ctr" fontAlgn="b"/>
                      <a:endParaRPr lang="zh-CN" altLang="en-US" sz="800" b="1"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zh-CN" altLang="en-US" sz="800" b="1"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zh-CN" altLang="en-US" sz="800" b="0"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zh-CN" altLang="en-US" sz="800" b="0"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c>
                  <a:txBody>
                    <a:bodyPr/>
                    <a:lstStyle/>
                    <a:p>
                      <a:pPr algn="ctr" fontAlgn="b"/>
                      <a:endParaRPr lang="zh-CN" altLang="en-US" sz="800" b="1" i="0" u="none" strike="noStrike">
                        <a:latin typeface="Verdana"/>
                      </a:endParaRPr>
                    </a:p>
                  </a:txBody>
                  <a:tcPr marL="0" marR="0" marT="0" marB="0" anchor="b">
                    <a:lnL>
                      <a:noFill/>
                    </a:lnL>
                    <a:lnR>
                      <a:noFill/>
                    </a:lnR>
                    <a:lnT w="12700" cap="flat" cmpd="sng" algn="ctr">
                      <a:solidFill>
                        <a:srgbClr val="C0C0C0"/>
                      </a:solidFill>
                      <a:prstDash val="solid"/>
                      <a:round/>
                      <a:headEnd type="none" w="med" len="med"/>
                      <a:tailEnd type="none" w="med" len="med"/>
                    </a:lnT>
                    <a:lnB>
                      <a:noFill/>
                    </a:lnB>
                  </a:tcPr>
                </a:tc>
              </a:tr>
              <a:tr h="129408">
                <a:tc>
                  <a:txBody>
                    <a:bodyPr/>
                    <a:lstStyle/>
                    <a:p>
                      <a:pPr algn="ctr" fontAlgn="b"/>
                      <a:endParaRPr lang="zh-CN" altLang="en-US" sz="8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800" b="1"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8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800" b="0" i="0" u="none" strike="noStrike">
                        <a:latin typeface="Verdana"/>
                      </a:endParaRPr>
                    </a:p>
                  </a:txBody>
                  <a:tcPr marL="0" marR="0" marT="0" marB="0" anchor="b">
                    <a:lnL>
                      <a:noFill/>
                    </a:lnL>
                    <a:lnR>
                      <a:noFill/>
                    </a:lnR>
                    <a:lnT>
                      <a:noFill/>
                    </a:lnT>
                    <a:lnB>
                      <a:noFill/>
                    </a:lnB>
                  </a:tcPr>
                </a:tc>
                <a:tc>
                  <a:txBody>
                    <a:bodyPr/>
                    <a:lstStyle/>
                    <a:p>
                      <a:pPr algn="ctr" fontAlgn="b"/>
                      <a:endParaRPr lang="zh-CN" altLang="en-US" sz="800" b="1" i="0" u="none" strike="noStrike">
                        <a:latin typeface="Verdana"/>
                      </a:endParaRPr>
                    </a:p>
                  </a:txBody>
                  <a:tcPr marL="0" marR="0" marT="0" marB="0" anchor="b">
                    <a:lnL>
                      <a:noFill/>
                    </a:lnL>
                    <a:lnR>
                      <a:noFill/>
                    </a:lnR>
                    <a:lnT>
                      <a:noFill/>
                    </a:lnT>
                    <a:lnB>
                      <a:noFill/>
                    </a:lnB>
                  </a:tcPr>
                </a:tc>
              </a:tr>
              <a:tr h="137021">
                <a:tc>
                  <a:txBody>
                    <a:bodyPr/>
                    <a:lstStyle/>
                    <a:p>
                      <a:pPr algn="ctr" fontAlgn="b"/>
                      <a:endParaRPr lang="zh-CN" altLang="en-US" sz="800" b="1"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zh-CN" altLang="en-US" sz="800" b="1"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zh-CN" altLang="en-US" sz="800" b="0"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zh-CN" altLang="en-US" sz="800" b="0"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c>
                  <a:txBody>
                    <a:bodyPr/>
                    <a:lstStyle/>
                    <a:p>
                      <a:pPr algn="ctr" fontAlgn="b"/>
                      <a:endParaRPr lang="zh-CN" altLang="en-US" sz="800" b="1" i="0" u="none" strike="noStrike">
                        <a:latin typeface="Verdana"/>
                      </a:endParaRPr>
                    </a:p>
                  </a:txBody>
                  <a:tcPr marL="0" marR="0" marT="0" marB="0" anchor="b">
                    <a:lnL>
                      <a:noFill/>
                    </a:lnL>
                    <a:lnR>
                      <a:noFill/>
                    </a:lnR>
                    <a:lnT>
                      <a:noFill/>
                    </a:lnT>
                    <a:lnB w="12700" cap="flat" cmpd="sng" algn="ctr">
                      <a:solidFill>
                        <a:srgbClr val="C0C0C0"/>
                      </a:solidFill>
                      <a:prstDash val="solid"/>
                      <a:round/>
                      <a:headEnd type="none" w="med" len="med"/>
                      <a:tailEnd type="none" w="med" len="med"/>
                    </a:lnB>
                  </a:tcPr>
                </a:tc>
              </a:tr>
              <a:tr h="535903">
                <a:tc>
                  <a:txBody>
                    <a:bodyPr/>
                    <a:lstStyle/>
                    <a:p>
                      <a:pPr algn="l" fontAlgn="b"/>
                      <a:r>
                        <a:rPr lang="en-US" sz="900" b="1" i="0" u="none" strike="noStrike">
                          <a:latin typeface="Verdana"/>
                        </a:rPr>
                        <a:t>Reason for delayed milestones</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gridSpan="4">
                  <a:txBody>
                    <a:bodyPr/>
                    <a:lstStyle/>
                    <a:p>
                      <a:pPr algn="l" fontAlgn="b"/>
                      <a:r>
                        <a:rPr lang="en-US" sz="900" b="0" i="0" u="none" strike="noStrike">
                          <a:latin typeface="Verdana"/>
                        </a:rPr>
                        <a:t>Too many review comments about the TS, DM can not address all these comments in two weeks. It is recommended to have a comprehensive discussion on Bangkok meeting during Sep23-Sep26 to close the consistency review.</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4490">
                <a:tc>
                  <a:txBody>
                    <a:bodyPr/>
                    <a:lstStyle/>
                    <a:p>
                      <a:pPr algn="l" fontAlgn="b"/>
                      <a:r>
                        <a:rPr lang="en-US" sz="900" b="1" i="0" u="none" strike="noStrike">
                          <a:latin typeface="Verdana"/>
                        </a:rPr>
                        <a:t>Corrective action</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solidFill>
                      <a:srgbClr val="FFFFFF"/>
                    </a:solidFill>
                  </a:tcPr>
                </a:tc>
                <a:tc gridSpan="4">
                  <a:txBody>
                    <a:bodyPr/>
                    <a:lstStyle/>
                    <a:p>
                      <a:pPr algn="l" fontAlgn="b"/>
                      <a:r>
                        <a:rPr lang="en-US" sz="900" b="0" i="0" u="none" strike="noStrike" dirty="0">
                          <a:latin typeface="Verdana"/>
                        </a:rPr>
                        <a:t>change the date for release approved as candidate.</a:t>
                      </a:r>
                    </a:p>
                  </a:txBody>
                  <a:tcPr marL="0" marR="0" marT="0" marB="0" anchor="b">
                    <a:lnL w="12700" cap="flat" cmpd="sng" algn="ctr">
                      <a:solidFill>
                        <a:srgbClr val="C0C0C0"/>
                      </a:solidFill>
                      <a:prstDash val="solid"/>
                      <a:round/>
                      <a:headEnd type="none" w="med" len="med"/>
                      <a:tailEnd type="none" w="med" len="med"/>
                    </a:lnL>
                    <a:lnR w="12700" cap="flat" cmpd="sng" algn="ctr">
                      <a:solidFill>
                        <a:srgbClr val="C0C0C0"/>
                      </a:solidFill>
                      <a:prstDash val="solid"/>
                      <a:round/>
                      <a:headEnd type="none" w="med" len="med"/>
                      <a:tailEnd type="none" w="med" len="med"/>
                    </a:lnR>
                    <a:lnT w="12700" cap="flat" cmpd="sng" algn="ctr">
                      <a:solidFill>
                        <a:srgbClr val="C0C0C0"/>
                      </a:solidFill>
                      <a:prstDash val="solid"/>
                      <a:round/>
                      <a:headEnd type="none" w="med" len="med"/>
                      <a:tailEnd type="none" w="med" len="med"/>
                    </a:lnT>
                    <a:lnB w="12700" cap="flat" cmpd="sng" algn="ctr">
                      <a:solidFill>
                        <a:srgbClr val="C0C0C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ko-KR" smtClean="0">
                <a:ea typeface="굴림" pitchFamily="34" charset="-127"/>
              </a:rPr>
              <a:t>Recommendation</a:t>
            </a:r>
            <a:endParaRPr lang="en-GB" altLang="zh-CN" smtClean="0">
              <a:ea typeface="宋体" charset="-122"/>
            </a:endParaRPr>
          </a:p>
        </p:txBody>
      </p:sp>
      <p:sp>
        <p:nvSpPr>
          <p:cNvPr id="5123" name="Rectangle 5"/>
          <p:cNvSpPr>
            <a:spLocks noGrp="1" noChangeArrowheads="1"/>
          </p:cNvSpPr>
          <p:nvPr>
            <p:ph type="body" idx="1"/>
          </p:nvPr>
        </p:nvSpPr>
        <p:spPr/>
        <p:txBody>
          <a:bodyPr/>
          <a:lstStyle/>
          <a:p>
            <a:pPr marL="0" indent="0">
              <a:buFontTx/>
              <a:buNone/>
            </a:pPr>
            <a:r>
              <a:rPr lang="en-GB" altLang="ko-KR" sz="2400" dirty="0" smtClean="0">
                <a:solidFill>
                  <a:srgbClr val="01186C"/>
                </a:solidFill>
                <a:ea typeface="굴림" pitchFamily="34" charset="-127"/>
              </a:rPr>
              <a:t>TP is kindly requested to agree on the new WISPR dates for the </a:t>
            </a:r>
            <a:r>
              <a:rPr lang="en-US" altLang="ko-KR" sz="2400" dirty="0" smtClean="0">
                <a:solidFill>
                  <a:srgbClr val="01186C"/>
                </a:solidFill>
                <a:ea typeface="굴림" pitchFamily="34" charset="-127"/>
              </a:rPr>
              <a:t>LightweightM2M v1.0 </a:t>
            </a:r>
            <a:r>
              <a:rPr lang="en-GB" altLang="ko-KR" sz="2400" dirty="0" smtClean="0">
                <a:solidFill>
                  <a:srgbClr val="01186C"/>
                </a:solidFill>
                <a:ea typeface="굴림" pitchFamily="34" charset="-127"/>
              </a:rPr>
              <a:t>work item.</a:t>
            </a:r>
          </a:p>
          <a:p>
            <a:pPr marL="0" indent="0">
              <a:buFontTx/>
              <a:buNone/>
            </a:pPr>
            <a:endParaRPr lang="en-GB" altLang="zh-CN" sz="2400" dirty="0" smtClean="0">
              <a:solidFill>
                <a:srgbClr val="01186C"/>
              </a:solidFill>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242</TotalTime>
  <Pages>15</Pages>
  <Words>401</Words>
  <Application>Microsoft Office PowerPoint</Application>
  <PresentationFormat>自定义</PresentationFormat>
  <Paragraphs>47</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OMA Template</vt:lpstr>
      <vt:lpstr>OMA-TP-2013-0226-INP_LightweightM2M_V1_0_Slip_Request   LightweightM2M v1.0 Slip Request    </vt:lpstr>
      <vt:lpstr>WISPR date slips for approval</vt:lpstr>
      <vt:lpstr>Slip Report </vt:lpstr>
      <vt:lpstr>Recommendation</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ZhangYong-CMCC</cp:lastModifiedBy>
  <cp:revision>518</cp:revision>
  <cp:lastPrinted>1999-04-27T06:51:51Z</cp:lastPrinted>
  <dcterms:created xsi:type="dcterms:W3CDTF">2002-03-19T14:05:12Z</dcterms:created>
  <dcterms:modified xsi:type="dcterms:W3CDTF">2013-07-30T07:49:00Z</dcterms:modified>
</cp:coreProperties>
</file>