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293" r:id="rId2"/>
    <p:sldId id="326" r:id="rId3"/>
    <p:sldId id="319" r:id="rId4"/>
    <p:sldId id="327" r:id="rId5"/>
    <p:sldId id="331" r:id="rId6"/>
    <p:sldId id="328" r:id="rId7"/>
    <p:sldId id="322" r:id="rId8"/>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00"/>
    <a:srgbClr val="EAEAEA"/>
    <a:srgbClr val="860043"/>
    <a:srgbClr val="330066"/>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24" autoAdjust="0"/>
    <p:restoredTop sz="94624" autoAdjust="0"/>
  </p:normalViewPr>
  <p:slideViewPr>
    <p:cSldViewPr>
      <p:cViewPr varScale="1">
        <p:scale>
          <a:sx n="69" d="100"/>
          <a:sy n="69" d="100"/>
        </p:scale>
        <p:origin x="84" y="55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222" y="-175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ct val="120000"/>
              </a:lnSpc>
              <a:spcBef>
                <a:spcPct val="0"/>
              </a:spcBef>
            </a:pPr>
            <a:endParaRPr lang="en-US" altLang="en-US" smtClean="0">
              <a:latin typeface="Arial" panose="020B0604020202020204" pitchFamily="34" charset="0"/>
            </a:endParaRPr>
          </a:p>
        </p:txBody>
      </p:sp>
      <p:sp>
        <p:nvSpPr>
          <p:cNvPr id="18436" name="Slide Number Placeholder 3"/>
          <p:cNvSpPr>
            <a:spLocks noGrp="1"/>
          </p:cNvSpPr>
          <p:nvPr>
            <p:ph type="sldNum" sz="quarter" idx="5"/>
          </p:nvPr>
        </p:nvSpPr>
        <p:spPr bwMode="auto">
          <a:xfrm>
            <a:off x="3850443" y="9430093"/>
            <a:ext cx="2945660" cy="496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EB0DEA-0872-42EB-A8B1-A59D3A5781A1}" type="slidenum">
              <a:rPr lang="en-US" altLang="en-US" smtClean="0"/>
              <a:pPr/>
              <a:t>2</a:t>
            </a:fld>
            <a:endParaRPr lang="en-US" altLang="en-US" smtClean="0"/>
          </a:p>
        </p:txBody>
      </p:sp>
    </p:spTree>
    <p:extLst>
      <p:ext uri="{BB962C8B-B14F-4D97-AF65-F5344CB8AC3E}">
        <p14:creationId xmlns:p14="http://schemas.microsoft.com/office/powerpoint/2010/main" val="2889411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069082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435922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734735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778775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2" name="Rubrik 1"/>
          <p:cNvSpPr>
            <a:spLocks noGrp="1"/>
          </p:cNvSpPr>
          <p:nvPr>
            <p:ph type="title" hasCustomPrompt="1"/>
          </p:nvPr>
        </p:nvSpPr>
        <p:spPr/>
        <p:txBody>
          <a:bodyPr/>
          <a:lstStyle/>
          <a:p>
            <a:r>
              <a:rPr lang="sv-SE" dirty="0" err="1" smtClean="0"/>
              <a:t>Click</a:t>
            </a:r>
            <a:r>
              <a:rPr lang="sv-SE" dirty="0" smtClean="0"/>
              <a:t> </a:t>
            </a:r>
            <a:r>
              <a:rPr lang="sv-SE" dirty="0" err="1" smtClean="0"/>
              <a:t>to</a:t>
            </a:r>
            <a:r>
              <a:rPr lang="sv-SE" dirty="0" smtClean="0"/>
              <a:t> </a:t>
            </a:r>
            <a:r>
              <a:rPr lang="sv-SE" dirty="0" err="1" smtClean="0"/>
              <a:t>add</a:t>
            </a:r>
            <a:r>
              <a:rPr lang="sv-SE" dirty="0" smtClean="0"/>
              <a:t> text</a:t>
            </a:r>
            <a:endParaRPr lang="en-US" dirty="0"/>
          </a:p>
        </p:txBody>
      </p:sp>
      <p:sp>
        <p:nvSpPr>
          <p:cNvPr id="10" name="Platshållare för sidfot 13"/>
          <p:cNvSpPr>
            <a:spLocks noGrp="1"/>
          </p:cNvSpPr>
          <p:nvPr>
            <p:ph type="ftr" sz="quarter" idx="3"/>
          </p:nvPr>
        </p:nvSpPr>
        <p:spPr>
          <a:xfrm>
            <a:off x="799794" y="6602541"/>
            <a:ext cx="2881182" cy="157593"/>
          </a:xfrm>
          <a:prstGeom prst="rect">
            <a:avLst/>
          </a:prstGeom>
        </p:spPr>
        <p:txBody>
          <a:bodyPr vert="horz" wrap="square" lIns="0" tIns="0" rIns="0" bIns="0" rtlCol="0" anchor="ctr">
            <a:spAutoFit/>
          </a:bodyPr>
          <a:lstStyle>
            <a:lvl1pPr algn="l">
              <a:defRPr sz="1024">
                <a:solidFill>
                  <a:schemeClr val="tx1">
                    <a:tint val="75000"/>
                  </a:schemeClr>
                </a:solidFill>
                <a:latin typeface="Arial"/>
                <a:cs typeface="Arial"/>
              </a:defRPr>
            </a:lvl1pPr>
          </a:lstStyle>
          <a:p>
            <a:r>
              <a:rPr lang="en-US" dirty="0" smtClean="0"/>
              <a:t>Footer, 20xx-xx-xx</a:t>
            </a:r>
            <a:endParaRPr lang="en-US" dirty="0"/>
          </a:p>
        </p:txBody>
      </p:sp>
      <p:sp>
        <p:nvSpPr>
          <p:cNvPr id="11" name="Platshållare för bildnummer 5"/>
          <p:cNvSpPr>
            <a:spLocks noGrp="1"/>
          </p:cNvSpPr>
          <p:nvPr>
            <p:ph type="sldNum" sz="quarter" idx="4"/>
          </p:nvPr>
        </p:nvSpPr>
        <p:spPr>
          <a:xfrm>
            <a:off x="396178" y="6603623"/>
            <a:ext cx="273090" cy="161708"/>
          </a:xfrm>
          <a:prstGeom prst="rect">
            <a:avLst/>
          </a:prstGeom>
        </p:spPr>
        <p:txBody>
          <a:bodyPr vert="horz" wrap="square" lIns="0" tIns="0" rIns="0" bIns="0" rtlCol="0" anchor="ctr">
            <a:spAutoFit/>
          </a:bodyPr>
          <a:lstStyle>
            <a:lvl1pPr algn="r">
              <a:defRPr lang="en-GB" sz="1024" smtClean="0">
                <a:solidFill>
                  <a:schemeClr val="tx1">
                    <a:tint val="75000"/>
                  </a:schemeClr>
                </a:solidFill>
              </a:defRPr>
            </a:lvl1pPr>
          </a:lstStyle>
          <a:p>
            <a:fld id="{21DD069B-AC54-4A5D-8190-A1CB62E1E50C}" type="slidenum">
              <a:rPr lang="en-GB" smtClean="0"/>
              <a:pPr/>
              <a:t>‹#›</a:t>
            </a:fld>
            <a:endParaRPr lang="en-GB" dirty="0"/>
          </a:p>
        </p:txBody>
      </p:sp>
      <p:sp>
        <p:nvSpPr>
          <p:cNvPr id="8" name="Platshållare för text 2"/>
          <p:cNvSpPr>
            <a:spLocks noGrp="1"/>
          </p:cNvSpPr>
          <p:nvPr>
            <p:ph idx="1"/>
          </p:nvPr>
        </p:nvSpPr>
        <p:spPr>
          <a:xfrm>
            <a:off x="773755" y="1238181"/>
            <a:ext cx="7818818" cy="4769301"/>
          </a:xfrm>
          <a:prstGeom prst="rect">
            <a:avLst/>
          </a:prstGeom>
        </p:spPr>
        <p:txBody>
          <a:bodyPr vert="horz" lIns="0" tIns="0" rIns="0" bIns="0" rtlCol="0">
            <a:normAutofit/>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sv-SE" dirty="0" smtClean="0"/>
          </a:p>
        </p:txBody>
      </p:sp>
    </p:spTree>
    <p:extLst>
      <p:ext uri="{BB962C8B-B14F-4D97-AF65-F5344CB8AC3E}">
        <p14:creationId xmlns:p14="http://schemas.microsoft.com/office/powerpoint/2010/main" val="406199150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2016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smtClean="0">
                <a:ea typeface="ＭＳ Ｐゴシック" panose="020B0600070205080204" pitchFamily="34" charset="-128"/>
              </a:rPr>
              <a:t>OMA-LWM2M-2016-0147-INP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8.gif"/><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2016 October 14th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Gemalto N.V</a:t>
            </a:r>
          </a:p>
        </p:txBody>
      </p:sp>
      <p:sp>
        <p:nvSpPr>
          <p:cNvPr id="4100" name="Rectangle 26"/>
          <p:cNvSpPr>
            <a:spLocks noGrp="1" noChangeArrowheads="1"/>
          </p:cNvSpPr>
          <p:nvPr>
            <p:ph type="title"/>
          </p:nvPr>
        </p:nvSpPr>
        <p:spPr>
          <a:noFill/>
        </p:spPr>
        <p:txBody>
          <a:bodyPr anchor="t"/>
          <a:lstStyle/>
          <a:p>
            <a:r>
              <a:rPr lang="en-US" altLang="ja-JP" sz="2800" dirty="0" smtClean="0">
                <a:ea typeface="ＭＳ Ｐゴシック" panose="020B0600070205080204" pitchFamily="34" charset="-128"/>
              </a:rPr>
              <a:t>OMA-DM-LightweightM2M-2016-0147-INP</a:t>
            </a: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Bootstrap &amp; Multi-Servers related &amp; unrelated Issues</a:t>
            </a:r>
            <a:br>
              <a:rPr lang="en-US" altLang="ja-JP" sz="2800" dirty="0" smtClean="0">
                <a:ea typeface="ＭＳ Ｐゴシック" panose="020B0600070205080204" pitchFamily="34" charset="-128"/>
              </a:rPr>
            </a:br>
            <a:endParaRPr lang="en-US" altLang="en-US" sz="2800" dirty="0" smtClean="0"/>
          </a:p>
        </p:txBody>
      </p:sp>
      <p:sp>
        <p:nvSpPr>
          <p:cNvPr id="2" name="Content Placeholder 1"/>
          <p:cNvSpPr>
            <a:spLocks noGrp="1"/>
          </p:cNvSpPr>
          <p:nvPr>
            <p:ph idx="1"/>
          </p:nvPr>
        </p:nvSpPr>
        <p:spPr/>
        <p:txBody>
          <a:bodyPr/>
          <a:lstStyle/>
          <a:p>
            <a:pPr marL="0" indent="0">
              <a:buNone/>
            </a:pPr>
            <a:r>
              <a:rPr lang="en-US" dirty="0" smtClean="0"/>
              <a:t>7</a:t>
            </a:r>
            <a:endParaRPr lang="en-US"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dirty="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6"/>
          <p:cNvSpPr>
            <a:spLocks noChangeArrowheads="1"/>
          </p:cNvSpPr>
          <p:nvPr/>
        </p:nvSpPr>
        <p:spPr bwMode="gray">
          <a:xfrm rot="5400000">
            <a:off x="-1843355" y="1089505"/>
            <a:ext cx="4536865" cy="4536865"/>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hlink"/>
              </a:gs>
              <a:gs pos="50000">
                <a:schemeClr val="bg1">
                  <a:alpha val="0"/>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a:defRPr/>
            </a:pPr>
            <a:endParaRPr lang="en-US" sz="2048"/>
          </a:p>
        </p:txBody>
      </p:sp>
      <p:sp>
        <p:nvSpPr>
          <p:cNvPr id="17411" name="Title 1"/>
          <p:cNvSpPr>
            <a:spLocks noGrp="1"/>
          </p:cNvSpPr>
          <p:nvPr>
            <p:ph type="title"/>
          </p:nvPr>
        </p:nvSpPr>
        <p:spPr/>
        <p:txBody>
          <a:bodyPr/>
          <a:lstStyle/>
          <a:p>
            <a:r>
              <a:rPr lang="en-US" altLang="en-US" dirty="0" err="1" smtClean="0">
                <a:latin typeface="Arial" panose="020B0604020202020204" pitchFamily="34" charset="0"/>
              </a:rPr>
              <a:t>BootStrap</a:t>
            </a:r>
            <a:r>
              <a:rPr lang="en-US" altLang="en-US" dirty="0" smtClean="0">
                <a:latin typeface="Arial" panose="020B0604020202020204" pitchFamily="34" charset="0"/>
              </a:rPr>
              <a:t> &amp; </a:t>
            </a:r>
            <a:r>
              <a:rPr lang="en-US" altLang="en-US" dirty="0" err="1" smtClean="0">
                <a:latin typeface="Arial" panose="020B0604020202020204" pitchFamily="34" charset="0"/>
              </a:rPr>
              <a:t>MultiServers</a:t>
            </a:r>
            <a:r>
              <a:rPr lang="en-US" altLang="en-US" dirty="0" smtClean="0">
                <a:latin typeface="Arial" panose="020B0604020202020204" pitchFamily="34" charset="0"/>
              </a:rPr>
              <a:t> issues</a:t>
            </a:r>
          </a:p>
        </p:txBody>
      </p:sp>
      <p:sp>
        <p:nvSpPr>
          <p:cNvPr id="17413" name="Slide Number Placeholder 4"/>
          <p:cNvSpPr>
            <a:spLocks noGrp="1"/>
          </p:cNvSpPr>
          <p:nvPr>
            <p:ph type="sldNum" sz="quarter" idx="4294967295"/>
          </p:nvPr>
        </p:nvSpPr>
        <p:spPr bwMode="auto">
          <a:xfrm>
            <a:off x="396630" y="6603316"/>
            <a:ext cx="273090" cy="1609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E93329-BE75-4F42-972E-7AB22D859EE0}" type="slidenum">
              <a:rPr lang="en-GB" altLang="en-US" smtClean="0">
                <a:solidFill>
                  <a:srgbClr val="8E8E8E"/>
                </a:solidFill>
              </a:rPr>
              <a:pPr/>
              <a:t>2</a:t>
            </a:fld>
            <a:endParaRPr lang="en-GB" altLang="en-US" smtClean="0">
              <a:solidFill>
                <a:srgbClr val="8E8E8E"/>
              </a:solidFill>
            </a:endParaRPr>
          </a:p>
        </p:txBody>
      </p:sp>
      <p:sp>
        <p:nvSpPr>
          <p:cNvPr id="10" name="AutoShape 5"/>
          <p:cNvSpPr>
            <a:spLocks noChangeArrowheads="1"/>
          </p:cNvSpPr>
          <p:nvPr/>
        </p:nvSpPr>
        <p:spPr bwMode="ltGray">
          <a:xfrm rot="5400000">
            <a:off x="-1458104" y="1513769"/>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rgbClr val="FFC000"/>
              </a:gs>
              <a:gs pos="100000">
                <a:schemeClr val="accent1">
                  <a:gamma/>
                  <a:tint val="45490"/>
                  <a:invGamma/>
                </a:schemeClr>
              </a:gs>
            </a:gsLst>
            <a:lin ang="5400000" scaled="1"/>
          </a:gradFill>
          <a:ln>
            <a:noFill/>
          </a:ln>
          <a:effectLst/>
          <a:extLst/>
        </p:spPr>
        <p:txBody>
          <a:bodyPr wrap="none" anchor="ctr"/>
          <a:lstStyle/>
          <a:p>
            <a:pPr>
              <a:defRPr/>
            </a:pPr>
            <a:endParaRPr lang="en-US" sz="2048"/>
          </a:p>
        </p:txBody>
      </p:sp>
      <p:sp>
        <p:nvSpPr>
          <p:cNvPr id="12" name="Text Box 7"/>
          <p:cNvSpPr txBox="1">
            <a:spLocks noChangeArrowheads="1"/>
          </p:cNvSpPr>
          <p:nvPr/>
        </p:nvSpPr>
        <p:spPr bwMode="white">
          <a:xfrm>
            <a:off x="295253" y="3038747"/>
            <a:ext cx="1859805" cy="72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defRPr/>
            </a:pPr>
            <a:r>
              <a:rPr lang="fr-FR" altLang="en-US" sz="2048" b="1" dirty="0" smtClean="0">
                <a:solidFill>
                  <a:srgbClr val="FFFFFF"/>
                </a:solidFill>
                <a:effectLst>
                  <a:outerShdw blurRad="38100" dist="38100" dir="2700000" algn="tl">
                    <a:srgbClr val="C0C0C0"/>
                  </a:outerShdw>
                </a:effectLst>
              </a:rPr>
              <a:t>OMA-LWM2M</a:t>
            </a:r>
          </a:p>
          <a:p>
            <a:pPr algn="ctr">
              <a:defRPr/>
            </a:pPr>
            <a:r>
              <a:rPr lang="fr-FR" altLang="en-US" sz="2048" b="1" dirty="0" smtClean="0">
                <a:solidFill>
                  <a:srgbClr val="FFFFFF"/>
                </a:solidFill>
                <a:effectLst>
                  <a:outerShdw blurRad="38100" dist="38100" dir="2700000" algn="tl">
                    <a:srgbClr val="C0C0C0"/>
                  </a:outerShdw>
                </a:effectLst>
              </a:rPr>
              <a:t>TS 1.0</a:t>
            </a:r>
            <a:endParaRPr lang="en-US" altLang="en-US" sz="2048" b="1" dirty="0">
              <a:solidFill>
                <a:srgbClr val="FFFFFF"/>
              </a:solidFill>
              <a:effectLst>
                <a:outerShdw blurRad="38100" dist="38100" dir="2700000" algn="tl">
                  <a:srgbClr val="C0C0C0"/>
                </a:outerShdw>
              </a:effectLst>
            </a:endParaRPr>
          </a:p>
        </p:txBody>
      </p:sp>
      <p:grpSp>
        <p:nvGrpSpPr>
          <p:cNvPr id="17417" name="Group 1"/>
          <p:cNvGrpSpPr>
            <a:grpSpLocks/>
          </p:cNvGrpSpPr>
          <p:nvPr/>
        </p:nvGrpSpPr>
        <p:grpSpPr bwMode="auto">
          <a:xfrm>
            <a:off x="2375235" y="3663950"/>
            <a:ext cx="5373004" cy="525048"/>
            <a:chOff x="2212976" y="2324315"/>
            <a:chExt cx="5248274" cy="512548"/>
          </a:xfrm>
        </p:grpSpPr>
        <p:sp>
          <p:nvSpPr>
            <p:cNvPr id="17452" name="AutoShape 9"/>
            <p:cNvSpPr>
              <a:spLocks noChangeArrowheads="1"/>
            </p:cNvSpPr>
            <p:nvPr/>
          </p:nvSpPr>
          <p:spPr bwMode="ltGray">
            <a:xfrm>
              <a:off x="2635250" y="2324315"/>
              <a:ext cx="4826000" cy="457008"/>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38" b="1" dirty="0"/>
                <a:t> </a:t>
              </a:r>
              <a:r>
                <a:rPr lang="en-US" altLang="en-US" sz="1638" b="1" dirty="0" smtClean="0"/>
                <a:t> (reserved)</a:t>
              </a:r>
              <a:endParaRPr lang="en-US" altLang="en-US" sz="1638" b="1" dirty="0"/>
            </a:p>
          </p:txBody>
        </p:sp>
        <p:grpSp>
          <p:nvGrpSpPr>
            <p:cNvPr id="17453" name="Group 18"/>
            <p:cNvGrpSpPr>
              <a:grpSpLocks/>
            </p:cNvGrpSpPr>
            <p:nvPr/>
          </p:nvGrpSpPr>
          <p:grpSpPr bwMode="auto">
            <a:xfrm>
              <a:off x="2212976" y="2335213"/>
              <a:ext cx="501650" cy="501650"/>
              <a:chOff x="1658" y="1569"/>
              <a:chExt cx="316" cy="316"/>
            </a:xfrm>
          </p:grpSpPr>
          <p:grpSp>
            <p:nvGrpSpPr>
              <p:cNvPr id="17455" name="Group 20"/>
              <p:cNvGrpSpPr>
                <a:grpSpLocks/>
              </p:cNvGrpSpPr>
              <p:nvPr/>
            </p:nvGrpSpPr>
            <p:grpSpPr bwMode="auto">
              <a:xfrm>
                <a:off x="1658" y="1569"/>
                <a:ext cx="316" cy="316"/>
                <a:chOff x="1583" y="1495"/>
                <a:chExt cx="526" cy="527"/>
              </a:xfrm>
            </p:grpSpPr>
            <p:sp>
              <p:nvSpPr>
                <p:cNvPr id="17457" name="Oval 21"/>
                <p:cNvSpPr>
                  <a:spLocks noChangeArrowheads="1"/>
                </p:cNvSpPr>
                <p:nvPr/>
              </p:nvSpPr>
              <p:spPr bwMode="gray">
                <a:xfrm>
                  <a:off x="1583" y="1495"/>
                  <a:ext cx="526" cy="527"/>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8" name="Oval 2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9" name="Oval 2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60" name="Oval 2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61" name="Oval 2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56" name="Text Box 26"/>
              <p:cNvSpPr txBox="1">
                <a:spLocks noChangeArrowheads="1"/>
              </p:cNvSpPr>
              <p:nvPr/>
            </p:nvSpPr>
            <p:spPr bwMode="auto">
              <a:xfrm>
                <a:off x="1708" y="1614"/>
                <a:ext cx="208"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4</a:t>
                </a:r>
                <a:endParaRPr lang="en-US" altLang="en-US" sz="2048" b="1">
                  <a:solidFill>
                    <a:srgbClr val="000000"/>
                  </a:solidFill>
                </a:endParaRPr>
              </a:p>
            </p:txBody>
          </p:sp>
        </p:grpSp>
      </p:grpSp>
      <p:grpSp>
        <p:nvGrpSpPr>
          <p:cNvPr id="17418" name="Group 2"/>
          <p:cNvGrpSpPr>
            <a:grpSpLocks/>
          </p:cNvGrpSpPr>
          <p:nvPr/>
        </p:nvGrpSpPr>
        <p:grpSpPr bwMode="auto">
          <a:xfrm>
            <a:off x="1851484" y="1463376"/>
            <a:ext cx="5471821" cy="508503"/>
            <a:chOff x="2298700" y="3023005"/>
            <a:chExt cx="5343527" cy="604436"/>
          </a:xfrm>
        </p:grpSpPr>
        <p:sp>
          <p:nvSpPr>
            <p:cNvPr id="17442" name="AutoShape 9"/>
            <p:cNvSpPr>
              <a:spLocks noChangeArrowheads="1"/>
            </p:cNvSpPr>
            <p:nvPr/>
          </p:nvSpPr>
          <p:spPr bwMode="ltGray">
            <a:xfrm>
              <a:off x="2816227" y="3023005"/>
              <a:ext cx="4826000" cy="579343"/>
            </a:xfrm>
            <a:prstGeom prst="roundRect">
              <a:avLst>
                <a:gd name="adj" fmla="val 50000"/>
              </a:avLst>
            </a:prstGeom>
            <a:gradFill flip="none" rotWithShape="1">
              <a:gsLst>
                <a:gs pos="0">
                  <a:srgbClr val="FFC000"/>
                </a:gs>
                <a:gs pos="100000">
                  <a:schemeClr val="bg1">
                    <a:alpha val="0"/>
                  </a:schemeClr>
                </a:gs>
              </a:gsLst>
              <a:lin ang="0" scaled="1"/>
              <a:tileRect/>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638" b="1" dirty="0" err="1" smtClean="0"/>
                <a:t>Recap</a:t>
              </a:r>
              <a:r>
                <a:rPr lang="fr-FR" altLang="en-US" sz="1638" b="1" dirty="0" smtClean="0"/>
                <a:t> on Server Short ID usage  in LwM2M 1.0  </a:t>
              </a:r>
              <a:endParaRPr lang="en-US" altLang="en-US" sz="1638" b="1" dirty="0"/>
            </a:p>
          </p:txBody>
        </p:sp>
        <p:grpSp>
          <p:nvGrpSpPr>
            <p:cNvPr id="17443" name="Group 28"/>
            <p:cNvGrpSpPr>
              <a:grpSpLocks/>
            </p:cNvGrpSpPr>
            <p:nvPr/>
          </p:nvGrpSpPr>
          <p:grpSpPr bwMode="auto">
            <a:xfrm>
              <a:off x="2298700" y="3063878"/>
              <a:ext cx="501650" cy="563563"/>
              <a:chOff x="1712" y="2028"/>
              <a:chExt cx="316" cy="355"/>
            </a:xfrm>
          </p:grpSpPr>
          <p:grpSp>
            <p:nvGrpSpPr>
              <p:cNvPr id="17445" name="Group 30"/>
              <p:cNvGrpSpPr>
                <a:grpSpLocks/>
              </p:cNvGrpSpPr>
              <p:nvPr/>
            </p:nvGrpSpPr>
            <p:grpSpPr bwMode="auto">
              <a:xfrm>
                <a:off x="1712" y="2028"/>
                <a:ext cx="316" cy="316"/>
                <a:chOff x="1583" y="1494"/>
                <a:chExt cx="526" cy="526"/>
              </a:xfrm>
            </p:grpSpPr>
            <p:sp>
              <p:nvSpPr>
                <p:cNvPr id="17447" name="Oval 3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8" name="Oval 3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9" name="Oval 3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0" name="Oval 3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1" name="Oval 3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46" name="Text Box 36"/>
              <p:cNvSpPr txBox="1">
                <a:spLocks noChangeArrowheads="1"/>
              </p:cNvSpPr>
              <p:nvPr/>
            </p:nvSpPr>
            <p:spPr bwMode="auto">
              <a:xfrm>
                <a:off x="1763" y="2071"/>
                <a:ext cx="208" cy="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1</a:t>
                </a:r>
                <a:endParaRPr lang="en-US" altLang="en-US" sz="2048" b="1">
                  <a:solidFill>
                    <a:srgbClr val="000000"/>
                  </a:solidFill>
                </a:endParaRPr>
              </a:p>
            </p:txBody>
          </p:sp>
        </p:grpSp>
      </p:grpSp>
      <p:grpSp>
        <p:nvGrpSpPr>
          <p:cNvPr id="17419" name="Group 1"/>
          <p:cNvGrpSpPr>
            <a:grpSpLocks/>
          </p:cNvGrpSpPr>
          <p:nvPr/>
        </p:nvGrpSpPr>
        <p:grpSpPr bwMode="auto">
          <a:xfrm>
            <a:off x="2272518" y="2168767"/>
            <a:ext cx="6744775" cy="533108"/>
            <a:chOff x="1809750" y="1520618"/>
            <a:chExt cx="6585907" cy="518787"/>
          </a:xfrm>
        </p:grpSpPr>
        <p:grpSp>
          <p:nvGrpSpPr>
            <p:cNvPr id="17431" name="Group 8"/>
            <p:cNvGrpSpPr>
              <a:grpSpLocks/>
            </p:cNvGrpSpPr>
            <p:nvPr/>
          </p:nvGrpSpPr>
          <p:grpSpPr bwMode="auto">
            <a:xfrm>
              <a:off x="1809750" y="1520618"/>
              <a:ext cx="5275607" cy="518787"/>
              <a:chOff x="1404" y="1063"/>
              <a:chExt cx="3371" cy="376"/>
            </a:xfrm>
          </p:grpSpPr>
          <p:sp>
            <p:nvSpPr>
              <p:cNvPr id="17433" name="AutoShape 9"/>
              <p:cNvSpPr>
                <a:spLocks noChangeArrowheads="1"/>
              </p:cNvSpPr>
              <p:nvPr/>
            </p:nvSpPr>
            <p:spPr bwMode="ltGray">
              <a:xfrm>
                <a:off x="1735" y="1063"/>
                <a:ext cx="3040" cy="344"/>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nvGrpSpPr>
              <p:cNvPr id="17434" name="Group 10"/>
              <p:cNvGrpSpPr>
                <a:grpSpLocks/>
              </p:cNvGrpSpPr>
              <p:nvPr/>
            </p:nvGrpSpPr>
            <p:grpSpPr bwMode="auto">
              <a:xfrm>
                <a:off x="1404" y="1111"/>
                <a:ext cx="316" cy="316"/>
                <a:chOff x="1583" y="1494"/>
                <a:chExt cx="526" cy="526"/>
              </a:xfrm>
            </p:grpSpPr>
            <p:sp>
              <p:nvSpPr>
                <p:cNvPr id="17437" name="Oval 1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38" name="Oval 1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39" name="Oval 1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0" name="Oval 1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1" name="Oval 1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35" name="Text Box 16"/>
              <p:cNvSpPr txBox="1">
                <a:spLocks noChangeArrowheads="1"/>
              </p:cNvSpPr>
              <p:nvPr/>
            </p:nvSpPr>
            <p:spPr bwMode="auto">
              <a:xfrm>
                <a:off x="1446" y="1145"/>
                <a:ext cx="211" cy="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2</a:t>
                </a:r>
                <a:endParaRPr lang="en-US" altLang="en-US" sz="2048" b="1">
                  <a:solidFill>
                    <a:srgbClr val="000000"/>
                  </a:solidFill>
                </a:endParaRPr>
              </a:p>
            </p:txBody>
          </p:sp>
        </p:grpSp>
        <p:sp>
          <p:nvSpPr>
            <p:cNvPr id="17432" name="Rectangle 33"/>
            <p:cNvSpPr>
              <a:spLocks noChangeArrowheads="1"/>
            </p:cNvSpPr>
            <p:nvPr/>
          </p:nvSpPr>
          <p:spPr bwMode="auto">
            <a:xfrm>
              <a:off x="2381759" y="1609028"/>
              <a:ext cx="6013898" cy="34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38" b="1" dirty="0" smtClean="0"/>
                <a:t> Bootstrap  Sections</a:t>
              </a:r>
              <a:endParaRPr lang="en-US" altLang="en-US" sz="1638" b="1" dirty="0"/>
            </a:p>
          </p:txBody>
        </p:sp>
      </p:grpSp>
      <p:grpSp>
        <p:nvGrpSpPr>
          <p:cNvPr id="17420" name="Group 1"/>
          <p:cNvGrpSpPr>
            <a:grpSpLocks/>
          </p:cNvGrpSpPr>
          <p:nvPr/>
        </p:nvGrpSpPr>
        <p:grpSpPr bwMode="auto">
          <a:xfrm>
            <a:off x="2381436" y="2831235"/>
            <a:ext cx="5452622" cy="513669"/>
            <a:chOff x="2212976" y="2335213"/>
            <a:chExt cx="5324663" cy="501650"/>
          </a:xfrm>
        </p:grpSpPr>
        <p:sp>
          <p:nvSpPr>
            <p:cNvPr id="17421" name="AutoShape 9"/>
            <p:cNvSpPr>
              <a:spLocks noChangeArrowheads="1"/>
            </p:cNvSpPr>
            <p:nvPr/>
          </p:nvSpPr>
          <p:spPr bwMode="ltGray">
            <a:xfrm>
              <a:off x="2711639" y="2368585"/>
              <a:ext cx="4826000" cy="457007"/>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638" b="1" dirty="0" smtClean="0"/>
                <a:t>Single &amp; </a:t>
              </a:r>
              <a:r>
                <a:rPr lang="en-US" altLang="en-US" sz="1600" b="1" dirty="0" smtClean="0"/>
                <a:t>Multi-Servers Context</a:t>
              </a:r>
              <a:endParaRPr lang="en-US" altLang="en-US" sz="1600" b="1" dirty="0"/>
            </a:p>
          </p:txBody>
        </p:sp>
        <p:grpSp>
          <p:nvGrpSpPr>
            <p:cNvPr id="17422" name="Group 18"/>
            <p:cNvGrpSpPr>
              <a:grpSpLocks/>
            </p:cNvGrpSpPr>
            <p:nvPr/>
          </p:nvGrpSpPr>
          <p:grpSpPr bwMode="auto">
            <a:xfrm>
              <a:off x="2212976" y="2335213"/>
              <a:ext cx="501650" cy="501650"/>
              <a:chOff x="1658" y="1569"/>
              <a:chExt cx="316" cy="316"/>
            </a:xfrm>
          </p:grpSpPr>
          <p:grpSp>
            <p:nvGrpSpPr>
              <p:cNvPr id="17424" name="Group 20"/>
              <p:cNvGrpSpPr>
                <a:grpSpLocks/>
              </p:cNvGrpSpPr>
              <p:nvPr/>
            </p:nvGrpSpPr>
            <p:grpSpPr bwMode="auto">
              <a:xfrm>
                <a:off x="1658" y="1569"/>
                <a:ext cx="316" cy="316"/>
                <a:chOff x="1583" y="1495"/>
                <a:chExt cx="526" cy="527"/>
              </a:xfrm>
            </p:grpSpPr>
            <p:sp>
              <p:nvSpPr>
                <p:cNvPr id="17426" name="Oval 21"/>
                <p:cNvSpPr>
                  <a:spLocks noChangeArrowheads="1"/>
                </p:cNvSpPr>
                <p:nvPr/>
              </p:nvSpPr>
              <p:spPr bwMode="gray">
                <a:xfrm>
                  <a:off x="1583" y="1495"/>
                  <a:ext cx="526" cy="527"/>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27" name="Oval 2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28" name="Oval 2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29" name="Oval 2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30" name="Oval 2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25" name="Text Box 26"/>
              <p:cNvSpPr txBox="1">
                <a:spLocks noChangeArrowheads="1"/>
              </p:cNvSpPr>
              <p:nvPr/>
            </p:nvSpPr>
            <p:spPr bwMode="auto">
              <a:xfrm>
                <a:off x="1709" y="1614"/>
                <a:ext cx="208"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a:solidFill>
                      <a:srgbClr val="000000"/>
                    </a:solidFill>
                  </a:rPr>
                  <a:t>3</a:t>
                </a:r>
                <a:endParaRPr lang="en-US" altLang="en-US" sz="2048" b="1">
                  <a:solidFill>
                    <a:srgbClr val="000000"/>
                  </a:solidFill>
                </a:endParaRPr>
              </a:p>
            </p:txBody>
          </p:sp>
        </p:grpSp>
      </p:grpSp>
      <p:grpSp>
        <p:nvGrpSpPr>
          <p:cNvPr id="77" name="Group 2"/>
          <p:cNvGrpSpPr>
            <a:grpSpLocks/>
          </p:cNvGrpSpPr>
          <p:nvPr/>
        </p:nvGrpSpPr>
        <p:grpSpPr bwMode="auto">
          <a:xfrm>
            <a:off x="1495836" y="5029149"/>
            <a:ext cx="6680965" cy="515294"/>
            <a:chOff x="2255689" y="3673021"/>
            <a:chExt cx="6524626" cy="502058"/>
          </a:xfrm>
        </p:grpSpPr>
        <p:grpSp>
          <p:nvGrpSpPr>
            <p:cNvPr id="78" name="Group 48"/>
            <p:cNvGrpSpPr>
              <a:grpSpLocks/>
            </p:cNvGrpSpPr>
            <p:nvPr/>
          </p:nvGrpSpPr>
          <p:grpSpPr bwMode="auto">
            <a:xfrm>
              <a:off x="2255689" y="3673021"/>
              <a:ext cx="501650" cy="502058"/>
              <a:chOff x="1658" y="2486"/>
              <a:chExt cx="316" cy="316"/>
            </a:xfrm>
          </p:grpSpPr>
          <p:grpSp>
            <p:nvGrpSpPr>
              <p:cNvPr id="82" name="Group 50"/>
              <p:cNvGrpSpPr>
                <a:grpSpLocks/>
              </p:cNvGrpSpPr>
              <p:nvPr/>
            </p:nvGrpSpPr>
            <p:grpSpPr bwMode="auto">
              <a:xfrm>
                <a:off x="1658" y="2486"/>
                <a:ext cx="316" cy="316"/>
                <a:chOff x="1583" y="1494"/>
                <a:chExt cx="526" cy="526"/>
              </a:xfrm>
            </p:grpSpPr>
            <p:sp>
              <p:nvSpPr>
                <p:cNvPr id="84" name="Oval 5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5" name="Oval 5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6" name="Oval 5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7" name="Oval 5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88" name="Oval 5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83" name="Text Box 56"/>
              <p:cNvSpPr txBox="1">
                <a:spLocks noChangeArrowheads="1"/>
              </p:cNvSpPr>
              <p:nvPr/>
            </p:nvSpPr>
            <p:spPr bwMode="auto">
              <a:xfrm>
                <a:off x="1709" y="2530"/>
                <a:ext cx="20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fr-FR" altLang="en-US" sz="2048" b="1" dirty="0">
                    <a:solidFill>
                      <a:srgbClr val="000000"/>
                    </a:solidFill>
                  </a:rPr>
                  <a:t>5</a:t>
                </a:r>
                <a:endParaRPr lang="en-US" altLang="en-US" sz="2048" b="1" dirty="0">
                  <a:solidFill>
                    <a:srgbClr val="000000"/>
                  </a:solidFill>
                </a:endParaRPr>
              </a:p>
            </p:txBody>
          </p:sp>
        </p:grpSp>
        <p:sp>
          <p:nvSpPr>
            <p:cNvPr id="79" name="AutoShape 9"/>
            <p:cNvSpPr>
              <a:spLocks noChangeArrowheads="1"/>
            </p:cNvSpPr>
            <p:nvPr/>
          </p:nvSpPr>
          <p:spPr bwMode="ltGray">
            <a:xfrm>
              <a:off x="2731201" y="3719257"/>
              <a:ext cx="4826000" cy="447653"/>
            </a:xfrm>
            <a:prstGeom prst="roundRect">
              <a:avLst>
                <a:gd name="adj" fmla="val 50000"/>
              </a:avLst>
            </a:prstGeom>
            <a:gradFill rotWithShape="1">
              <a:gsLst>
                <a:gs pos="0">
                  <a:srgbClr val="FFC000"/>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FR" altLang="en-US" sz="1600" b="1" dirty="0" err="1"/>
                <a:t>Next</a:t>
              </a:r>
              <a:r>
                <a:rPr lang="fr-FR" altLang="en-US" sz="1600" b="1" dirty="0"/>
                <a:t> </a:t>
              </a:r>
              <a:r>
                <a:rPr lang="fr-FR" altLang="en-US" sz="1600" b="1" dirty="0" err="1" smtClean="0"/>
                <a:t>Steps</a:t>
              </a:r>
              <a:r>
                <a:rPr lang="fr-FR" altLang="en-US" sz="1600" b="1" dirty="0" smtClean="0"/>
                <a:t> :  provision for </a:t>
              </a:r>
              <a:r>
                <a:rPr lang="fr-FR" altLang="en-US" sz="1600" b="1" dirty="0" err="1" smtClean="0"/>
                <a:t>CRs</a:t>
              </a:r>
              <a:endParaRPr lang="en-US" altLang="en-US" sz="1600" b="1" dirty="0"/>
            </a:p>
          </p:txBody>
        </p:sp>
        <p:sp>
          <p:nvSpPr>
            <p:cNvPr id="81" name="Rectangle 59"/>
            <p:cNvSpPr>
              <a:spLocks noChangeArrowheads="1"/>
            </p:cNvSpPr>
            <p:nvPr/>
          </p:nvSpPr>
          <p:spPr bwMode="auto">
            <a:xfrm>
              <a:off x="2874422" y="3801712"/>
              <a:ext cx="5905893" cy="343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dirty="0"/>
            </a:p>
          </p:txBody>
        </p:sp>
      </p:grpSp>
    </p:spTree>
    <p:extLst>
      <p:ext uri="{BB962C8B-B14F-4D97-AF65-F5344CB8AC3E}">
        <p14:creationId xmlns:p14="http://schemas.microsoft.com/office/powerpoint/2010/main" val="11155330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GB" altLang="en-US" sz="2800" dirty="0"/>
              <a:t>Recap on Short Server ID </a:t>
            </a:r>
            <a:r>
              <a:rPr lang="en-GB" altLang="en-US" sz="2800" dirty="0" smtClean="0"/>
              <a:t>usage                         </a:t>
            </a:r>
            <a:r>
              <a:rPr lang="en-GB" altLang="en-US" sz="2800" dirty="0"/>
              <a:t>in LwM2M TS </a:t>
            </a:r>
            <a:r>
              <a:rPr lang="en-GB" altLang="en-US" sz="2800" dirty="0" smtClean="0"/>
              <a:t>1.0</a:t>
            </a:r>
          </a:p>
        </p:txBody>
      </p:sp>
      <p:sp>
        <p:nvSpPr>
          <p:cNvPr id="8195" name="Rectangle 5"/>
          <p:cNvSpPr>
            <a:spLocks noGrp="1" noChangeArrowheads="1"/>
          </p:cNvSpPr>
          <p:nvPr>
            <p:ph type="body" idx="1"/>
          </p:nvPr>
        </p:nvSpPr>
        <p:spPr>
          <a:xfrm>
            <a:off x="299919" y="1073150"/>
            <a:ext cx="8885237" cy="5410200"/>
          </a:xfrm>
        </p:spPr>
        <p:txBody>
          <a:bodyPr/>
          <a:lstStyle/>
          <a:p>
            <a:pPr>
              <a:buClr>
                <a:srgbClr val="C00000"/>
              </a:buClr>
              <a:buFont typeface="Wingdings" panose="05000000000000000000" pitchFamily="2" charset="2"/>
              <a:buChar char="q"/>
            </a:pPr>
            <a:r>
              <a:rPr lang="en-GB" altLang="en-US" sz="2000" b="1" dirty="0" smtClean="0"/>
              <a:t>   </a:t>
            </a:r>
            <a:r>
              <a:rPr lang="en-GB" altLang="en-US" sz="1600" dirty="0"/>
              <a:t>D</a:t>
            </a:r>
            <a:r>
              <a:rPr lang="en-GB" altLang="en-US" sz="1600" dirty="0" smtClean="0"/>
              <a:t>efinition :  Short Server ID is one of the LWM2M Identifier (6.3)  :  it </a:t>
            </a:r>
            <a:r>
              <a:rPr lang="en-GB" altLang="en-US" sz="1600" dirty="0"/>
              <a:t>u</a:t>
            </a:r>
            <a:r>
              <a:rPr lang="en-GB" sz="1600" dirty="0" smtClean="0"/>
              <a:t>niquely </a:t>
            </a:r>
            <a:r>
              <a:rPr lang="en-GB" sz="1600" dirty="0"/>
              <a:t>identifies </a:t>
            </a:r>
            <a:r>
              <a:rPr lang="en-GB" sz="1600" dirty="0" smtClean="0"/>
              <a:t>each </a:t>
            </a:r>
            <a:r>
              <a:rPr lang="en-GB" sz="1600" dirty="0"/>
              <a:t>LWM2M Server configured for the LWM2M Client</a:t>
            </a:r>
            <a:r>
              <a:rPr lang="en-GB" sz="1400" dirty="0"/>
              <a:t>. </a:t>
            </a:r>
            <a:r>
              <a:rPr lang="en-GB" sz="1400" dirty="0" smtClean="0"/>
              <a:t>    </a:t>
            </a:r>
          </a:p>
          <a:p>
            <a:pPr>
              <a:buClr>
                <a:srgbClr val="C00000"/>
              </a:buClr>
              <a:buFont typeface="Wingdings" panose="05000000000000000000" pitchFamily="2" charset="2"/>
              <a:buChar char="q"/>
            </a:pPr>
            <a:endParaRPr lang="en-GB" altLang="en-US" sz="1400" b="1" dirty="0" smtClean="0"/>
          </a:p>
          <a:p>
            <a:pPr lvl="1">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Several features around</a:t>
            </a:r>
          </a:p>
          <a:p>
            <a:pPr lvl="3">
              <a:buClr>
                <a:srgbClr val="C00000"/>
              </a:buClr>
              <a:buFont typeface="Courier New" panose="02070309020205020404" pitchFamily="49" charset="0"/>
              <a:buChar char="o"/>
            </a:pPr>
            <a:r>
              <a:rPr lang="en-GB" sz="1600" dirty="0">
                <a:solidFill>
                  <a:schemeClr val="accent5">
                    <a:lumMod val="25000"/>
                  </a:schemeClr>
                </a:solidFill>
              </a:rPr>
              <a:t>The identifier is assigned during the Bootstrap </a:t>
            </a:r>
            <a:r>
              <a:rPr lang="en-GB" sz="1600" dirty="0" smtClean="0">
                <a:solidFill>
                  <a:schemeClr val="accent5">
                    <a:lumMod val="25000"/>
                  </a:schemeClr>
                </a:solidFill>
              </a:rPr>
              <a:t>procedure :  TS doesn’t specify if it is allocated by the Bootstrap Server or the Client</a:t>
            </a:r>
          </a:p>
          <a:p>
            <a:pPr lvl="4">
              <a:buClr>
                <a:srgbClr val="C00000"/>
              </a:buClr>
              <a:buFont typeface="Courier New" panose="02070309020205020404" pitchFamily="49" charset="0"/>
              <a:buChar char="o"/>
            </a:pPr>
            <a:r>
              <a:rPr lang="en-GB" dirty="0" smtClean="0">
                <a:solidFill>
                  <a:schemeClr val="accent5">
                    <a:lumMod val="25000"/>
                  </a:schemeClr>
                </a:solidFill>
              </a:rPr>
              <a:t> if determined by the  Bootstrap Server : adding new LWM2M Server means the Bootstrap server keep trace of the allocated Short ID </a:t>
            </a:r>
          </a:p>
          <a:p>
            <a:pPr lvl="4">
              <a:buClr>
                <a:srgbClr val="C00000"/>
              </a:buClr>
              <a:buFont typeface="Courier New" panose="02070309020205020404" pitchFamily="49" charset="0"/>
              <a:buChar char="o"/>
            </a:pPr>
            <a:r>
              <a:rPr lang="en-GB" dirty="0" smtClean="0">
                <a:solidFill>
                  <a:schemeClr val="accent5">
                    <a:lumMod val="25000"/>
                  </a:schemeClr>
                </a:solidFill>
              </a:rPr>
              <a:t>If </a:t>
            </a:r>
            <a:r>
              <a:rPr lang="en-GB" dirty="0" smtClean="0">
                <a:solidFill>
                  <a:schemeClr val="accent5">
                    <a:lumMod val="25000"/>
                  </a:schemeClr>
                </a:solidFill>
              </a:rPr>
              <a:t>determined </a:t>
            </a:r>
            <a:r>
              <a:rPr lang="en-GB" dirty="0" smtClean="0">
                <a:solidFill>
                  <a:schemeClr val="accent5">
                    <a:lumMod val="25000"/>
                  </a:schemeClr>
                </a:solidFill>
              </a:rPr>
              <a:t>by the Client : </a:t>
            </a:r>
            <a:r>
              <a:rPr lang="en-GB" dirty="0" smtClean="0">
                <a:solidFill>
                  <a:schemeClr val="accent5">
                    <a:lumMod val="25000"/>
                  </a:schemeClr>
                </a:solidFill>
              </a:rPr>
              <a:t>it’s more </a:t>
            </a:r>
            <a:r>
              <a:rPr lang="en-GB" dirty="0" smtClean="0">
                <a:solidFill>
                  <a:schemeClr val="accent5">
                    <a:lumMod val="25000"/>
                  </a:schemeClr>
                </a:solidFill>
              </a:rPr>
              <a:t>flexible </a:t>
            </a:r>
            <a:r>
              <a:rPr lang="en-GB" dirty="0" smtClean="0">
                <a:solidFill>
                  <a:schemeClr val="accent5">
                    <a:lumMod val="25000"/>
                  </a:schemeClr>
                </a:solidFill>
              </a:rPr>
              <a:t>to add a  </a:t>
            </a:r>
            <a:r>
              <a:rPr lang="en-GB" dirty="0" smtClean="0">
                <a:solidFill>
                  <a:schemeClr val="accent5">
                    <a:lumMod val="25000"/>
                  </a:schemeClr>
                </a:solidFill>
              </a:rPr>
              <a:t>new Server without </a:t>
            </a:r>
            <a:r>
              <a:rPr lang="en-GB" dirty="0" smtClean="0">
                <a:solidFill>
                  <a:schemeClr val="accent5">
                    <a:lumMod val="25000"/>
                  </a:schemeClr>
                </a:solidFill>
              </a:rPr>
              <a:t>having to maintain history (Bootstrap </a:t>
            </a:r>
            <a:r>
              <a:rPr lang="en-GB" dirty="0" smtClean="0">
                <a:solidFill>
                  <a:schemeClr val="accent5">
                    <a:lumMod val="25000"/>
                  </a:schemeClr>
                </a:solidFill>
              </a:rPr>
              <a:t>Server Replacement, Server  addition) but a  way to </a:t>
            </a:r>
            <a:r>
              <a:rPr lang="en-GB" dirty="0" smtClean="0">
                <a:solidFill>
                  <a:schemeClr val="accent5">
                    <a:lumMod val="25000"/>
                  </a:schemeClr>
                </a:solidFill>
              </a:rPr>
              <a:t>pair</a:t>
            </a:r>
            <a:r>
              <a:rPr lang="en-GB" dirty="0" smtClean="0">
                <a:solidFill>
                  <a:schemeClr val="accent5">
                    <a:lumMod val="25000"/>
                  </a:schemeClr>
                </a:solidFill>
              </a:rPr>
              <a:t> a </a:t>
            </a:r>
            <a:r>
              <a:rPr lang="en-GB" dirty="0" smtClean="0">
                <a:solidFill>
                  <a:schemeClr val="accent5">
                    <a:lumMod val="25000"/>
                  </a:schemeClr>
                </a:solidFill>
              </a:rPr>
              <a:t>Security Object </a:t>
            </a:r>
            <a:r>
              <a:rPr lang="en-GB" dirty="0" smtClean="0">
                <a:solidFill>
                  <a:schemeClr val="accent5">
                    <a:lumMod val="25000"/>
                  </a:schemeClr>
                </a:solidFill>
              </a:rPr>
              <a:t>Instance and  </a:t>
            </a:r>
            <a:r>
              <a:rPr lang="en-GB" dirty="0" smtClean="0">
                <a:solidFill>
                  <a:schemeClr val="accent5">
                    <a:lumMod val="25000"/>
                  </a:schemeClr>
                </a:solidFill>
              </a:rPr>
              <a:t>the Server Object </a:t>
            </a:r>
            <a:r>
              <a:rPr lang="en-GB" dirty="0" smtClean="0">
                <a:solidFill>
                  <a:schemeClr val="accent5">
                    <a:lumMod val="25000"/>
                  </a:schemeClr>
                </a:solidFill>
              </a:rPr>
              <a:t>Instance must </a:t>
            </a:r>
            <a:r>
              <a:rPr lang="en-GB" dirty="0" smtClean="0">
                <a:solidFill>
                  <a:schemeClr val="accent5">
                    <a:lumMod val="25000"/>
                  </a:schemeClr>
                </a:solidFill>
              </a:rPr>
              <a:t>be defined  </a:t>
            </a:r>
            <a:endParaRPr lang="en-US" dirty="0" smtClean="0">
              <a:solidFill>
                <a:schemeClr val="accent5">
                  <a:lumMod val="25000"/>
                </a:schemeClr>
              </a:solidFill>
            </a:endParaRPr>
          </a:p>
          <a:p>
            <a:pPr lvl="4">
              <a:buClr>
                <a:srgbClr val="C00000"/>
              </a:buClr>
              <a:buFont typeface="Courier New" panose="02070309020205020404" pitchFamily="49" charset="0"/>
              <a:buChar char="o"/>
            </a:pPr>
            <a:endParaRPr lang="en-GB"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2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specific Server Short ID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values are defined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p>
          <a:p>
            <a:pPr lvl="4">
              <a:buClr>
                <a:srgbClr val="C00000"/>
              </a:buClr>
              <a:buFont typeface="Arial" panose="020B0604020202020204" pitchFamily="34" charset="0"/>
              <a:buChar char="•"/>
            </a:pPr>
            <a:r>
              <a:rPr lang="en-GB" dirty="0" smtClean="0">
                <a:solidFill>
                  <a:schemeClr val="accent5">
                    <a:lumMod val="25000"/>
                  </a:schemeClr>
                </a:solidFill>
                <a:ea typeface="Times New Roman" panose="02020603050405020304" pitchFamily="18" charset="0"/>
                <a:cs typeface="Times New Roman" panose="02020603050405020304" pitchFamily="18" charset="0"/>
              </a:rPr>
              <a:t>Default Short Server </a:t>
            </a:r>
            <a:r>
              <a:rPr lang="en-GB" dirty="0" smtClean="0">
                <a:solidFill>
                  <a:schemeClr val="accent5">
                    <a:lumMod val="25000"/>
                  </a:schemeClr>
                </a:solidFill>
                <a:ea typeface="Times New Roman" panose="02020603050405020304" pitchFamily="18" charset="0"/>
                <a:cs typeface="Times New Roman" panose="02020603050405020304" pitchFamily="18" charset="0"/>
              </a:rPr>
              <a:t> </a:t>
            </a:r>
            <a:r>
              <a:rPr lang="en-GB" dirty="0" smtClean="0">
                <a:solidFill>
                  <a:schemeClr val="accent5">
                    <a:lumMod val="25000"/>
                  </a:schemeClr>
                </a:solidFill>
                <a:ea typeface="Times New Roman" panose="02020603050405020304" pitchFamily="18" charset="0"/>
                <a:cs typeface="Times New Roman" panose="02020603050405020304" pitchFamily="18" charset="0"/>
              </a:rPr>
              <a:t>ID : 0 </a:t>
            </a:r>
            <a:r>
              <a:rPr lang="en-GB" dirty="0" smtClean="0">
                <a:solidFill>
                  <a:schemeClr val="accent5">
                    <a:lumMod val="25000"/>
                  </a:schemeClr>
                </a:solidFill>
                <a:ea typeface="Times New Roman" panose="02020603050405020304" pitchFamily="18" charset="0"/>
                <a:cs typeface="Times New Roman" panose="02020603050405020304" pitchFamily="18" charset="0"/>
              </a:rPr>
              <a:t>  </a:t>
            </a:r>
            <a:r>
              <a:rPr lang="en-GB" dirty="0" smtClean="0">
                <a:solidFill>
                  <a:schemeClr val="accent5">
                    <a:lumMod val="25000"/>
                  </a:schemeClr>
                </a:solidFill>
                <a:ea typeface="Times New Roman" panose="02020603050405020304" pitchFamily="18" charset="0"/>
                <a:cs typeface="Times New Roman" panose="02020603050405020304" pitchFamily="18" charset="0"/>
              </a:rPr>
              <a:t>: which is definitively not an ID for a Default Server  </a:t>
            </a:r>
            <a:r>
              <a:rPr lang="en-GB" dirty="0" smtClean="0">
                <a:solidFill>
                  <a:schemeClr val="accent5">
                    <a:lumMod val="25000"/>
                  </a:schemeClr>
                </a:solidFill>
                <a:ea typeface="Times New Roman" panose="02020603050405020304" pitchFamily="18" charset="0"/>
                <a:cs typeface="Times New Roman" panose="02020603050405020304" pitchFamily="18" charset="0"/>
              </a:rPr>
              <a:t> </a:t>
            </a:r>
            <a:r>
              <a:rPr lang="en-GB" dirty="0" smtClean="0">
                <a:solidFill>
                  <a:schemeClr val="accent5">
                    <a:lumMod val="25000"/>
                  </a:schemeClr>
                </a:solidFill>
                <a:ea typeface="Times New Roman" panose="02020603050405020304" pitchFamily="18" charset="0"/>
                <a:cs typeface="Times New Roman" panose="02020603050405020304" pitchFamily="18" charset="0"/>
              </a:rPr>
              <a:t>!!!!!!</a:t>
            </a:r>
            <a:endParaRPr lang="en-GB" dirty="0" smtClean="0">
              <a:solidFill>
                <a:schemeClr val="accent5">
                  <a:lumMod val="25000"/>
                </a:schemeClr>
              </a:solidFill>
              <a:ea typeface="Times New Roman" panose="02020603050405020304" pitchFamily="18" charset="0"/>
              <a:cs typeface="Times New Roman" panose="02020603050405020304" pitchFamily="18" charset="0"/>
            </a:endParaRPr>
          </a:p>
          <a:p>
            <a:pPr lvl="4">
              <a:buClr>
                <a:srgbClr val="C00000"/>
              </a:buClr>
              <a:buFont typeface="Arial" panose="020B0604020202020204" pitchFamily="34" charset="0"/>
              <a:buChar char="•"/>
            </a:pPr>
            <a:r>
              <a:rPr lang="en-GB" dirty="0" smtClean="0">
                <a:solidFill>
                  <a:schemeClr val="accent5">
                    <a:lumMod val="25000"/>
                  </a:schemeClr>
                </a:solidFill>
                <a:ea typeface="Times New Roman" panose="02020603050405020304" pitchFamily="18" charset="0"/>
                <a:cs typeface="Times New Roman" panose="02020603050405020304" pitchFamily="18" charset="0"/>
              </a:rPr>
              <a:t>MAX_ID : designing the </a:t>
            </a:r>
            <a:r>
              <a:rPr lang="en-GB" dirty="0" smtClean="0">
                <a:solidFill>
                  <a:schemeClr val="accent5">
                    <a:lumMod val="25000"/>
                  </a:schemeClr>
                </a:solidFill>
                <a:ea typeface="Times New Roman" panose="02020603050405020304" pitchFamily="18" charset="0"/>
                <a:cs typeface="Times New Roman" panose="02020603050405020304" pitchFamily="18" charset="0"/>
              </a:rPr>
              <a:t>Bootstrap </a:t>
            </a:r>
            <a:r>
              <a:rPr lang="en-GB" dirty="0" smtClean="0">
                <a:solidFill>
                  <a:schemeClr val="accent5">
                    <a:lumMod val="25000"/>
                  </a:schemeClr>
                </a:solidFill>
                <a:ea typeface="Times New Roman" panose="02020603050405020304" pitchFamily="18" charset="0"/>
                <a:cs typeface="Times New Roman" panose="02020603050405020304" pitchFamily="18" charset="0"/>
              </a:rPr>
              <a:t>Server </a:t>
            </a:r>
            <a:r>
              <a:rPr lang="en-GB" dirty="0" smtClean="0">
                <a:solidFill>
                  <a:schemeClr val="accent5">
                    <a:lumMod val="25000"/>
                  </a:schemeClr>
                </a:solidFill>
                <a:ea typeface="Times New Roman" panose="02020603050405020304" pitchFamily="18" charset="0"/>
                <a:cs typeface="Times New Roman" panose="02020603050405020304" pitchFamily="18" charset="0"/>
              </a:rPr>
              <a:t>Short ID</a:t>
            </a:r>
            <a:endParaRPr lang="en-GB"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The Server Short ID is present in the Security Object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(Res ID:10)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and Server Object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(Res ID:0)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as a link between 2 instances of that objects </a:t>
            </a:r>
          </a:p>
          <a:p>
            <a:pPr lvl="3">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The Server Short ID is used as Instance ID of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the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ACL Multi-Instance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Resource (Access Control Object)</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In Multi Server Context the Server Short ID is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returned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in ep attribute in the Discover Command (!!)  </a:t>
            </a:r>
          </a:p>
          <a:p>
            <a:pPr lvl="3">
              <a:buClr>
                <a:srgbClr val="C00000"/>
              </a:buClr>
              <a:buFont typeface="Courier New" panose="02070309020205020404" pitchFamily="49" charset="0"/>
              <a:buChar char="o"/>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2" y="3100657"/>
            <a:ext cx="624284" cy="77218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456" y="4578350"/>
            <a:ext cx="486390" cy="601624"/>
          </a:xfrm>
          <a:prstGeom prst="rect">
            <a:avLst/>
          </a:prstGeom>
        </p:spPr>
      </p:pic>
      <p:sp>
        <p:nvSpPr>
          <p:cNvPr id="6" name="Rounded Rectangle 5"/>
          <p:cNvSpPr/>
          <p:nvPr/>
        </p:nvSpPr>
        <p:spPr>
          <a:xfrm>
            <a:off x="0" y="5900351"/>
            <a:ext cx="930672" cy="582999"/>
          </a:xfrm>
          <a:prstGeom prst="roundRect">
            <a:avLst>
              <a:gd name="adj" fmla="val 10000"/>
            </a:avLst>
          </a:prstGeom>
          <a:blipFill dpi="0" rotWithShape="1">
            <a:blip r:embed="rId5" cstate="print">
              <a:extLst>
                <a:ext uri="{28A0092B-C50C-407E-A947-70E740481C1C}">
                  <a14:useLocalDpi xmlns:a14="http://schemas.microsoft.com/office/drawing/2010/main" val="0"/>
                </a:ext>
              </a:extLst>
            </a:blip>
            <a:srcRect/>
            <a:stretch>
              <a:fillRect l="22890" t="7437" r="22890" b="7437"/>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534987"/>
          </a:xfrm>
        </p:spPr>
        <p:txBody>
          <a:bodyPr/>
          <a:lstStyle/>
          <a:p>
            <a:r>
              <a:rPr lang="en-GB" altLang="en-US" sz="2800" dirty="0" smtClean="0"/>
              <a:t>Bootstrap </a:t>
            </a:r>
            <a:r>
              <a:rPr lang="en-GB" altLang="en-US" sz="2800" dirty="0" smtClean="0"/>
              <a:t>Section : </a:t>
            </a:r>
            <a:r>
              <a:rPr lang="en-GB" altLang="en-US" sz="2800" dirty="0" smtClean="0"/>
              <a:t>fixes</a:t>
            </a:r>
            <a:r>
              <a:rPr lang="en-GB" altLang="en-US" sz="2800" dirty="0" smtClean="0"/>
              <a:t> to address</a:t>
            </a:r>
            <a:endParaRPr lang="en-GB" altLang="en-US" sz="2800" dirty="0" smtClean="0"/>
          </a:p>
        </p:txBody>
      </p:sp>
      <p:sp>
        <p:nvSpPr>
          <p:cNvPr id="8195" name="Rectangle 5"/>
          <p:cNvSpPr>
            <a:spLocks noGrp="1" noChangeArrowheads="1"/>
          </p:cNvSpPr>
          <p:nvPr>
            <p:ph type="body" idx="1"/>
          </p:nvPr>
        </p:nvSpPr>
        <p:spPr>
          <a:xfrm>
            <a:off x="353289" y="1149350"/>
            <a:ext cx="8885237" cy="5638800"/>
          </a:xfrm>
        </p:spPr>
        <p:txBody>
          <a:bodyPr/>
          <a:lstStyle/>
          <a:p>
            <a:pPr>
              <a:buClr>
                <a:srgbClr val="C00000"/>
              </a:buClr>
              <a:buFont typeface="Wingdings" panose="05000000000000000000" pitchFamily="2" charset="2"/>
              <a:buChar char="q"/>
            </a:pPr>
            <a:r>
              <a:rPr lang="en-GB" altLang="en-US" sz="2000" b="1" dirty="0" smtClean="0"/>
              <a:t>   </a:t>
            </a:r>
            <a:r>
              <a:rPr lang="en-GB" altLang="en-US" sz="1600" dirty="0" smtClean="0">
                <a:solidFill>
                  <a:schemeClr val="accent5">
                    <a:lumMod val="25000"/>
                  </a:schemeClr>
                </a:solidFill>
              </a:rPr>
              <a:t>Single  &amp; Multi Server Contexts</a:t>
            </a:r>
            <a:endParaRPr lang="en-GB" altLang="en-US" sz="1600" b="1" dirty="0" smtClean="0">
              <a:solidFill>
                <a:schemeClr val="accent5">
                  <a:lumMod val="25000"/>
                </a:schemeClr>
              </a:solidFill>
            </a:endParaRPr>
          </a:p>
          <a:p>
            <a:pPr lvl="1">
              <a:buClr>
                <a:srgbClr val="C00000"/>
              </a:buClr>
              <a:buFont typeface="Wingdings" panose="05000000000000000000" pitchFamily="2" charset="2"/>
              <a:buChar char="Ø"/>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Simple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Device/Client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could decide to support a single Server configuration only, and refuse to enter into </a:t>
            </a: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marL="225425" lvl="1" indent="0">
              <a:buClr>
                <a:srgbClr val="C00000"/>
              </a:buClr>
              <a:buNone/>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Multi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Server Context  (support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of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Control Access</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Objects and specific processing around</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t>
            </a:r>
          </a:p>
          <a:p>
            <a:pPr marL="225425" lvl="1" indent="0">
              <a:buClr>
                <a:srgbClr val="C00000"/>
              </a:buClr>
              <a:buNone/>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least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the current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spe</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c should define   a clean behaviour  when</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Multi-Server configuration is attempting </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marL="225425" lvl="1" indent="0">
              <a:buClr>
                <a:srgbClr val="C00000"/>
              </a:buClr>
              <a:buNone/>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to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be pushed by a Bootstrap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Server  in such a Client.</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During the Bootstrap Phase, the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process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to safety link the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different entities together to reach a successful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configuration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(Security Object, Server Object, Access Control Object) is not addressed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at all.</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In multi-server context, a current functionality should be to simply add  (or remove) a LwM2M Application Server Account  to (from) the Client in using the Bootstrap Interface</a:t>
            </a:r>
          </a:p>
          <a:p>
            <a:pPr lvl="3">
              <a:buClr>
                <a:srgbClr val="C00000"/>
              </a:buClr>
              <a:buFont typeface="Courier New" panose="02070309020205020404" pitchFamily="49" charset="0"/>
              <a:buChar char="o"/>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such functionality is  potentially available from Smartcard through the proprietary channel between the </a:t>
            </a:r>
            <a:r>
              <a:rPr lang="en-GB" sz="1600" dirty="0" err="1" smtClean="0">
                <a:solidFill>
                  <a:schemeClr val="accent5">
                    <a:lumMod val="25000"/>
                  </a:schemeClr>
                </a:solidFill>
                <a:ea typeface="Times New Roman" panose="02020603050405020304" pitchFamily="18" charset="0"/>
                <a:cs typeface="Times New Roman" panose="02020603050405020304" pitchFamily="18" charset="0"/>
              </a:rPr>
              <a:t>SmartCard</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and Device, but must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be still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better explain </a:t>
            </a:r>
          </a:p>
          <a:p>
            <a:pPr lvl="3">
              <a:buClr>
                <a:srgbClr val="C00000"/>
              </a:buClr>
              <a:buFont typeface="Courier New" panose="02070309020205020404" pitchFamily="49" charset="0"/>
              <a:buChar char="o"/>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in using the Bootstrap Server, it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should be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possible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to do it with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as less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(history) constraint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possible (Server Short ID  &amp; Control Access Management) </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endParaRPr lang="en-GB" sz="1400" dirty="0">
              <a:ea typeface="Times New Roman" panose="02020603050405020304" pitchFamily="18" charset="0"/>
              <a:cs typeface="Times New Roman" panose="02020603050405020304" pitchFamily="18" charset="0"/>
            </a:endParaRPr>
          </a:p>
          <a:p>
            <a:pPr marL="225425" lvl="1" indent="0">
              <a:buClr>
                <a:srgbClr val="C00000"/>
              </a:buClr>
              <a:buNone/>
            </a:pPr>
            <a:endParaRPr lang="en-GB" sz="1400" dirty="0" smtClean="0">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endParaRPr lang="en-GB" sz="14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4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400" dirty="0">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9063" y="1824963"/>
            <a:ext cx="624284" cy="772187"/>
          </a:xfrm>
          <a:prstGeom prst="rect">
            <a:avLst/>
          </a:prstGeom>
        </p:spPr>
      </p:pic>
      <p:sp>
        <p:nvSpPr>
          <p:cNvPr id="7" name="Rounded Rectangle 6"/>
          <p:cNvSpPr/>
          <p:nvPr/>
        </p:nvSpPr>
        <p:spPr>
          <a:xfrm>
            <a:off x="-189686" y="4654550"/>
            <a:ext cx="992147" cy="693800"/>
          </a:xfrm>
          <a:prstGeom prst="roundRect">
            <a:avLst>
              <a:gd name="adj" fmla="val 10000"/>
            </a:avLst>
          </a:prstGeom>
          <a:blipFill dpi="0" rotWithShape="1">
            <a:blip r:embed="rId4" cstate="print">
              <a:extLst>
                <a:ext uri="{28A0092B-C50C-407E-A947-70E740481C1C}">
                  <a14:useLocalDpi xmlns:a14="http://schemas.microsoft.com/office/drawing/2010/main" val="0"/>
                </a:ext>
              </a:extLst>
            </a:blip>
            <a:srcRect/>
            <a:stretch>
              <a:fillRect l="22890" t="7437" r="22890" b="7437"/>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pic>
        <p:nvPicPr>
          <p:cNvPr id="8" name="Picture 7" descr="exclamation.gif"/>
          <p:cNvPicPr>
            <a:picLocks noChangeAspect="1"/>
          </p:cNvPicPr>
          <p:nvPr/>
        </p:nvPicPr>
        <p:blipFill>
          <a:blip r:embed="rId5" cstate="print"/>
          <a:stretch>
            <a:fillRect/>
          </a:stretch>
        </p:blipFill>
        <p:spPr>
          <a:xfrm>
            <a:off x="-119063" y="3197265"/>
            <a:ext cx="556984" cy="556984"/>
          </a:xfrm>
          <a:prstGeom prst="rect">
            <a:avLst/>
          </a:prstGeom>
        </p:spPr>
      </p:pic>
    </p:spTree>
    <p:extLst>
      <p:ext uri="{BB962C8B-B14F-4D97-AF65-F5344CB8AC3E}">
        <p14:creationId xmlns:p14="http://schemas.microsoft.com/office/powerpoint/2010/main" val="28588570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534987"/>
          </a:xfrm>
        </p:spPr>
        <p:txBody>
          <a:bodyPr/>
          <a:lstStyle/>
          <a:p>
            <a:r>
              <a:rPr lang="en-GB" altLang="en-US" sz="2800" dirty="0" smtClean="0"/>
              <a:t>Bootstrap </a:t>
            </a:r>
            <a:r>
              <a:rPr lang="en-GB" altLang="en-US" sz="2800" dirty="0"/>
              <a:t>Section </a:t>
            </a:r>
            <a:r>
              <a:rPr lang="en-GB" altLang="en-US" sz="2800" dirty="0" smtClean="0"/>
              <a:t>: fixes to address</a:t>
            </a:r>
            <a:endParaRPr lang="en-GB" altLang="en-US" sz="2800" dirty="0" smtClean="0"/>
          </a:p>
        </p:txBody>
      </p:sp>
      <p:sp>
        <p:nvSpPr>
          <p:cNvPr id="8195" name="Rectangle 5"/>
          <p:cNvSpPr>
            <a:spLocks noGrp="1" noChangeArrowheads="1"/>
          </p:cNvSpPr>
          <p:nvPr>
            <p:ph type="body" idx="1"/>
          </p:nvPr>
        </p:nvSpPr>
        <p:spPr>
          <a:xfrm>
            <a:off x="873558" y="1149350"/>
            <a:ext cx="8364968" cy="5638800"/>
          </a:xfrm>
        </p:spPr>
        <p:txBody>
          <a:bodyPr/>
          <a:lstStyle/>
          <a:p>
            <a:pPr>
              <a:buClr>
                <a:srgbClr val="C00000"/>
              </a:buClr>
              <a:buFont typeface="Wingdings" panose="05000000000000000000" pitchFamily="2" charset="2"/>
              <a:buChar char="q"/>
            </a:pP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q"/>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Bootstrap Modes </a:t>
            </a:r>
          </a:p>
          <a:p>
            <a:pPr lvl="2">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Client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&amp; Server Modes : </a:t>
            </a:r>
          </a:p>
          <a:p>
            <a:pPr lvl="3">
              <a:buClr>
                <a:srgbClr val="C00000"/>
              </a:buClr>
              <a:buFont typeface="Wingdings" panose="05000000000000000000" pitchFamily="2" charset="2"/>
              <a:buChar char="§"/>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least) 50% of the text is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redundant (Client / Server Bootstrap</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and must be communalized </a:t>
            </a:r>
          </a:p>
          <a:p>
            <a:pPr lvl="3">
              <a:buClr>
                <a:srgbClr val="C00000"/>
              </a:buClr>
              <a:buFont typeface="Wingdings" panose="05000000000000000000" pitchFamily="2" charset="2"/>
              <a:buChar char="§"/>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distinction between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persistent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&amp;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non-persistent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keys (beyond the nebulous meaning) doesn’t bring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too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much  : must be simplified to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address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Bootstrap Server Account Replacement &amp; Purge functionality </a:t>
            </a: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lvl="2">
              <a:buClr>
                <a:srgbClr val="C00000"/>
              </a:buClr>
              <a:buFont typeface="Courier New" panose="02070309020205020404" pitchFamily="49" charset="0"/>
              <a:buChar char="o"/>
            </a:pPr>
            <a:r>
              <a:rPr lang="en-GB" sz="1600" dirty="0">
                <a:solidFill>
                  <a:schemeClr val="accent5">
                    <a:lumMod val="25000"/>
                  </a:schemeClr>
                </a:solidFill>
                <a:ea typeface="Times New Roman" panose="02020603050405020304" pitchFamily="18" charset="0"/>
                <a:cs typeface="Times New Roman" panose="02020603050405020304" pitchFamily="18" charset="0"/>
              </a:rPr>
              <a:t> </a:t>
            </a:r>
            <a:r>
              <a:rPr lang="en-GB" sz="1600" dirty="0" err="1">
                <a:solidFill>
                  <a:schemeClr val="accent5">
                    <a:lumMod val="25000"/>
                  </a:schemeClr>
                </a:solidFill>
                <a:ea typeface="Times New Roman" panose="02020603050405020304" pitchFamily="18" charset="0"/>
                <a:cs typeface="Times New Roman" panose="02020603050405020304" pitchFamily="18" charset="0"/>
              </a:rPr>
              <a:t>SmartCard</a:t>
            </a:r>
            <a:r>
              <a:rPr lang="en-GB" sz="1600" dirty="0">
                <a:solidFill>
                  <a:schemeClr val="accent5">
                    <a:lumMod val="25000"/>
                  </a:schemeClr>
                </a:solidFill>
                <a:ea typeface="Times New Roman" panose="02020603050405020304" pitchFamily="18" charset="0"/>
                <a:cs typeface="Times New Roman" panose="02020603050405020304" pitchFamily="18" charset="0"/>
              </a:rPr>
              <a:t> :  some points have to be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improved / clarified</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Wingdings" panose="05000000000000000000" pitchFamily="2" charset="2"/>
              <a:buChar char="§"/>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marL="455613" lvl="2" indent="0">
              <a:buClr>
                <a:srgbClr val="C00000"/>
              </a:buClr>
              <a:buNone/>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q"/>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Examples to be fixed </a:t>
            </a: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3">
              <a:buClr>
                <a:srgbClr val="C00000"/>
              </a:buClr>
              <a:buFont typeface="Courier New" panose="02070309020205020404" pitchFamily="49" charset="0"/>
              <a:buChar char="o"/>
            </a:pPr>
            <a:r>
              <a:rPr lang="en-GB" sz="1600" dirty="0" smtClean="0">
                <a:solidFill>
                  <a:schemeClr val="accent5">
                    <a:lumMod val="25000"/>
                  </a:schemeClr>
                </a:solidFill>
                <a:ea typeface="Times New Roman" panose="02020603050405020304" pitchFamily="18" charset="0"/>
                <a:cs typeface="Times New Roman" panose="02020603050405020304" pitchFamily="18" charset="0"/>
              </a:rPr>
              <a:t>   Pushing Security </a:t>
            </a:r>
            <a:r>
              <a:rPr lang="en-GB" sz="1600" smtClean="0">
                <a:solidFill>
                  <a:schemeClr val="accent5">
                    <a:lumMod val="25000"/>
                  </a:schemeClr>
                </a:solidFill>
                <a:ea typeface="Times New Roman" panose="02020603050405020304" pitchFamily="18" charset="0"/>
                <a:cs typeface="Times New Roman" panose="02020603050405020304" pitchFamily="18" charset="0"/>
              </a:rPr>
              <a:t>Object Instances </a:t>
            </a:r>
            <a:r>
              <a:rPr lang="en-GB" sz="1600" dirty="0" smtClean="0">
                <a:solidFill>
                  <a:schemeClr val="accent5">
                    <a:lumMod val="25000"/>
                  </a:schemeClr>
                </a:solidFill>
                <a:ea typeface="Times New Roman" panose="02020603050405020304" pitchFamily="18" charset="0"/>
                <a:cs typeface="Times New Roman" panose="02020603050405020304" pitchFamily="18" charset="0"/>
              </a:rPr>
              <a:t>– on Bootstrap interface – should  appear </a:t>
            </a:r>
            <a:endParaRPr lang="en-GB" sz="1600" dirty="0">
              <a:solidFill>
                <a:schemeClr val="accent5">
                  <a:lumMod val="25000"/>
                </a:schemeClr>
              </a:solidFill>
              <a:ea typeface="Times New Roman" panose="02020603050405020304" pitchFamily="18" charset="0"/>
              <a:cs typeface="Times New Roman" panose="02020603050405020304" pitchFamily="18" charset="0"/>
            </a:endParaRPr>
          </a:p>
          <a:p>
            <a:pPr marL="225425" lvl="1" indent="0">
              <a:buClr>
                <a:srgbClr val="C00000"/>
              </a:buClr>
              <a:buNone/>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5" name="Picture 8" descr="D:\Users\Thierry\Public\Standardization\Quaterly\May13\sweeping-smiley-emotic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2080396"/>
            <a:ext cx="1087438" cy="97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D:\Users\Thierry\Public\Standardization\Quaterly\May13\worker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210" y="3930650"/>
            <a:ext cx="8350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79203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en-US" altLang="en-US" dirty="0"/>
              <a:t>Single &amp; Multi-Servers Context</a:t>
            </a:r>
          </a:p>
        </p:txBody>
      </p:sp>
      <p:sp>
        <p:nvSpPr>
          <p:cNvPr id="8195" name="Rectangle 5"/>
          <p:cNvSpPr>
            <a:spLocks noGrp="1" noChangeArrowheads="1"/>
          </p:cNvSpPr>
          <p:nvPr>
            <p:ph type="body" idx="1"/>
          </p:nvPr>
        </p:nvSpPr>
        <p:spPr>
          <a:xfrm>
            <a:off x="299919" y="1530350"/>
            <a:ext cx="8885237" cy="4953000"/>
          </a:xfrm>
        </p:spPr>
        <p:txBody>
          <a:bodyPr/>
          <a:lstStyle/>
          <a:p>
            <a:pPr>
              <a:buClr>
                <a:srgbClr val="C00000"/>
              </a:buClr>
              <a:buFont typeface="Wingdings" panose="05000000000000000000" pitchFamily="2" charset="2"/>
              <a:buChar char="q"/>
            </a:pPr>
            <a:r>
              <a:rPr lang="en-GB" altLang="en-US" sz="2000" b="1" dirty="0" smtClean="0"/>
              <a:t>   </a:t>
            </a:r>
            <a:r>
              <a:rPr lang="en-GB" altLang="en-US" sz="1600" dirty="0" smtClean="0">
                <a:solidFill>
                  <a:schemeClr val="accent5">
                    <a:lumMod val="25000"/>
                  </a:schemeClr>
                </a:solidFill>
              </a:rPr>
              <a:t>Access Control Object </a:t>
            </a:r>
            <a:r>
              <a:rPr lang="en-GB" altLang="en-US" sz="1600" dirty="0" smtClean="0">
                <a:solidFill>
                  <a:schemeClr val="accent5">
                    <a:lumMod val="25000"/>
                  </a:schemeClr>
                </a:solidFill>
              </a:rPr>
              <a:t> &amp; Management</a:t>
            </a:r>
            <a:endParaRPr lang="en-GB" altLang="en-US" sz="1600" dirty="0" smtClean="0">
              <a:solidFill>
                <a:schemeClr val="accent5">
                  <a:lumMod val="25000"/>
                </a:schemeClr>
              </a:solidFill>
            </a:endParaRPr>
          </a:p>
          <a:p>
            <a:pPr>
              <a:buClr>
                <a:srgbClr val="C00000"/>
              </a:buClr>
              <a:buFont typeface="Wingdings" panose="05000000000000000000" pitchFamily="2" charset="2"/>
              <a:buChar char="q"/>
            </a:pPr>
            <a:endParaRPr lang="en-GB" altLang="en-US" sz="1400" b="1" dirty="0" smtClean="0">
              <a:solidFill>
                <a:schemeClr val="accent5">
                  <a:lumMod val="25000"/>
                </a:schemeClr>
              </a:solidFill>
            </a:endParaRPr>
          </a:p>
          <a:p>
            <a:pPr lvl="1">
              <a:buClr>
                <a:srgbClr val="C00000"/>
              </a:buClr>
              <a:buFont typeface="Wingdings" panose="05000000000000000000" pitchFamily="2" charset="2"/>
              <a:buChar char="Ø"/>
            </a:pPr>
            <a:r>
              <a:rPr lang="en-GB" sz="1600" dirty="0" smtClean="0">
                <a:solidFill>
                  <a:schemeClr val="accent5">
                    <a:lumMod val="25000"/>
                  </a:schemeClr>
                </a:solidFill>
              </a:rPr>
              <a:t>   Short Server ID </a:t>
            </a:r>
            <a:r>
              <a:rPr lang="en-GB" sz="1600" dirty="0">
                <a:solidFill>
                  <a:schemeClr val="accent5">
                    <a:lumMod val="25000"/>
                  </a:schemeClr>
                </a:solidFill>
              </a:rPr>
              <a:t> </a:t>
            </a:r>
            <a:r>
              <a:rPr lang="en-GB" sz="1600" dirty="0" smtClean="0">
                <a:solidFill>
                  <a:schemeClr val="accent5">
                    <a:lumMod val="25000"/>
                  </a:schemeClr>
                </a:solidFill>
              </a:rPr>
              <a:t>usage &amp; wording  has to be revisited for adding simplicity and clarity </a:t>
            </a:r>
            <a:endParaRPr lang="en-GB" sz="1600" dirty="0" smtClean="0">
              <a:solidFill>
                <a:schemeClr val="accent5">
                  <a:lumMod val="25000"/>
                </a:schemeClr>
              </a:solidFill>
            </a:endParaRPr>
          </a:p>
          <a:p>
            <a:pPr lvl="1">
              <a:buClr>
                <a:srgbClr val="C00000"/>
              </a:buClr>
              <a:buFont typeface="Wingdings" panose="05000000000000000000" pitchFamily="2" charset="2"/>
              <a:buChar char="Ø"/>
            </a:pPr>
            <a:r>
              <a:rPr lang="en-GB" sz="1600" dirty="0">
                <a:solidFill>
                  <a:schemeClr val="accent5">
                    <a:lumMod val="25000"/>
                  </a:schemeClr>
                </a:solidFill>
              </a:rPr>
              <a:t> </a:t>
            </a:r>
            <a:r>
              <a:rPr lang="en-GB" sz="1600" dirty="0" smtClean="0">
                <a:solidFill>
                  <a:schemeClr val="accent5">
                    <a:lumMod val="25000"/>
                  </a:schemeClr>
                </a:solidFill>
              </a:rPr>
              <a:t>  Process of allocating such Object Instances has to be revisited </a:t>
            </a:r>
          </a:p>
          <a:p>
            <a:pPr lvl="1">
              <a:buClr>
                <a:srgbClr val="C00000"/>
              </a:buClr>
              <a:buFont typeface="Wingdings" panose="05000000000000000000" pitchFamily="2" charset="2"/>
              <a:buChar char="Ø"/>
            </a:pPr>
            <a:r>
              <a:rPr lang="en-GB" sz="1600" dirty="0">
                <a:solidFill>
                  <a:schemeClr val="accent5">
                    <a:lumMod val="25000"/>
                  </a:schemeClr>
                </a:solidFill>
              </a:rPr>
              <a:t> </a:t>
            </a:r>
            <a:r>
              <a:rPr lang="en-GB" sz="1600" dirty="0" smtClean="0">
                <a:solidFill>
                  <a:schemeClr val="accent5">
                    <a:lumMod val="25000"/>
                  </a:schemeClr>
                </a:solidFill>
              </a:rPr>
              <a:t>  Some examples have still to be fixed (initial Access Control Object Instance missing)</a:t>
            </a:r>
          </a:p>
          <a:p>
            <a:pPr lvl="1">
              <a:buClr>
                <a:srgbClr val="C00000"/>
              </a:buClr>
              <a:buFont typeface="Wingdings" panose="05000000000000000000" pitchFamily="2" charset="2"/>
              <a:buChar char="Ø"/>
            </a:pPr>
            <a:r>
              <a:rPr lang="en-GB" sz="1600" dirty="0" smtClean="0">
                <a:solidFill>
                  <a:schemeClr val="accent5">
                    <a:lumMod val="25000"/>
                  </a:schemeClr>
                </a:solidFill>
              </a:rPr>
              <a:t>………..  </a:t>
            </a:r>
            <a:endParaRPr lang="en-GB" sz="1600" dirty="0" smtClean="0">
              <a:solidFill>
                <a:schemeClr val="accent5">
                  <a:lumMod val="25000"/>
                </a:schemeClr>
              </a:solidFill>
            </a:endParaRPr>
          </a:p>
          <a:p>
            <a:pPr marL="909637" lvl="4" indent="0">
              <a:buClr>
                <a:srgbClr val="C00000"/>
              </a:buClr>
              <a:buNone/>
            </a:pPr>
            <a:endParaRPr lang="en-GB" sz="1600" dirty="0" smtClean="0">
              <a:solidFill>
                <a:schemeClr val="accent5">
                  <a:lumMod val="25000"/>
                </a:schemeClr>
              </a:solidFill>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marL="225425" lvl="1" indent="0">
              <a:buClr>
                <a:srgbClr val="C00000"/>
              </a:buClr>
              <a:buNone/>
            </a:pPr>
            <a:endParaRPr lang="en-US" sz="1400" dirty="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337" y="96838"/>
            <a:ext cx="624284" cy="772187"/>
          </a:xfrm>
          <a:prstGeom prst="rect">
            <a:avLst/>
          </a:prstGeom>
        </p:spPr>
      </p:pic>
    </p:spTree>
    <p:extLst>
      <p:ext uri="{BB962C8B-B14F-4D97-AF65-F5344CB8AC3E}">
        <p14:creationId xmlns:p14="http://schemas.microsoft.com/office/powerpoint/2010/main" val="15317455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err="1" smtClean="0">
                <a:ea typeface="ＭＳ Ｐゴシック" panose="020B0600070205080204" pitchFamily="34" charset="-128"/>
              </a:rPr>
              <a:t>Next</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Steps</a:t>
            </a:r>
            <a:r>
              <a:rPr lang="fr-FR" altLang="en-US" dirty="0" smtClean="0">
                <a:ea typeface="ＭＳ Ｐゴシック" panose="020B0600070205080204" pitchFamily="34" charset="-128"/>
              </a:rPr>
              <a:t>  :  TS 1.0 </a:t>
            </a:r>
            <a:endParaRPr lang="en-GB" altLang="en-US" dirty="0" smtClean="0"/>
          </a:p>
        </p:txBody>
      </p:sp>
      <p:sp>
        <p:nvSpPr>
          <p:cNvPr id="8195" name="Rectangle 5"/>
          <p:cNvSpPr>
            <a:spLocks noGrp="1" noChangeArrowheads="1"/>
          </p:cNvSpPr>
          <p:nvPr>
            <p:ph type="body" idx="1"/>
          </p:nvPr>
        </p:nvSpPr>
        <p:spPr>
          <a:xfrm>
            <a:off x="169863" y="1288308"/>
            <a:ext cx="8885237" cy="4814042"/>
          </a:xfrm>
        </p:spPr>
        <p:txBody>
          <a:bodyPr/>
          <a:lstStyle/>
          <a:p>
            <a:pPr>
              <a:buClr>
                <a:srgbClr val="C00000"/>
              </a:buClr>
              <a:buFont typeface="Wingdings" panose="05000000000000000000" pitchFamily="2" charset="2"/>
              <a:buChar char="q"/>
            </a:pPr>
            <a:r>
              <a:rPr lang="en-GB" altLang="en-US" sz="1800" dirty="0" smtClean="0"/>
              <a:t>  Decisions &amp; List of CRs to address the previous points </a:t>
            </a:r>
          </a:p>
          <a:p>
            <a:pPr lvl="1">
              <a:buClr>
                <a:srgbClr val="C00000"/>
              </a:buClr>
              <a:buFont typeface="Wingdings" panose="05000000000000000000" pitchFamily="2" charset="2"/>
              <a:buChar char="Ø"/>
            </a:pPr>
            <a:r>
              <a:rPr lang="en-GB" altLang="en-US" sz="1600" dirty="0" smtClean="0"/>
              <a:t> …. </a:t>
            </a:r>
            <a:r>
              <a:rPr lang="en-GB" altLang="en-US" sz="1400" dirty="0" smtClean="0"/>
              <a:t>    </a:t>
            </a:r>
            <a:endParaRPr lang="en-GB" altLang="en-US" sz="1400"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grpSp>
        <p:nvGrpSpPr>
          <p:cNvPr id="16" name="Group 16"/>
          <p:cNvGrpSpPr>
            <a:grpSpLocks/>
          </p:cNvGrpSpPr>
          <p:nvPr/>
        </p:nvGrpSpPr>
        <p:grpSpPr bwMode="auto">
          <a:xfrm>
            <a:off x="7272337" y="34783"/>
            <a:ext cx="1136751" cy="1318872"/>
            <a:chOff x="364933" y="1919437"/>
            <a:chExt cx="1458932" cy="1973445"/>
          </a:xfrm>
        </p:grpSpPr>
        <p:grpSp>
          <p:nvGrpSpPr>
            <p:cNvPr id="17" name="Group 11"/>
            <p:cNvGrpSpPr>
              <a:grpSpLocks/>
            </p:cNvGrpSpPr>
            <p:nvPr/>
          </p:nvGrpSpPr>
          <p:grpSpPr bwMode="auto">
            <a:xfrm>
              <a:off x="364933" y="1919437"/>
              <a:ext cx="1458932" cy="1232765"/>
              <a:chOff x="375950" y="1721133"/>
              <a:chExt cx="1458932" cy="1232765"/>
            </a:xfrm>
          </p:grpSpPr>
          <p:pic>
            <p:nvPicPr>
              <p:cNvPr id="19" name="Picture 18" descr="gif_anime_sports_028.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950" y="1810898"/>
                <a:ext cx="1143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1156491" y="1721133"/>
                <a:ext cx="678391" cy="39998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spcAft>
                    <a:spcPts val="0"/>
                  </a:spcAft>
                  <a:defRPr/>
                </a:pPr>
                <a:r>
                  <a:rPr lang="fr-F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2016</a:t>
                </a:r>
                <a:endParaRPr lang="fr-F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grpSp>
        <p:sp>
          <p:nvSpPr>
            <p:cNvPr id="18" name="TextBox 15"/>
            <p:cNvSpPr txBox="1">
              <a:spLocks noChangeArrowheads="1"/>
            </p:cNvSpPr>
            <p:nvPr/>
          </p:nvSpPr>
          <p:spPr bwMode="auto">
            <a:xfrm>
              <a:off x="583895" y="3029635"/>
              <a:ext cx="683045" cy="86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endParaRPr lang="fr-FR" altLang="en-US" sz="4000" dirty="0">
                <a:latin typeface="Wide Latin" panose="020A0A07050505020404" pitchFamily="18" charset="0"/>
              </a:endParaRPr>
            </a:p>
          </p:txBody>
        </p:sp>
      </p:grpSp>
    </p:spTree>
    <p:extLst>
      <p:ext uri="{BB962C8B-B14F-4D97-AF65-F5344CB8AC3E}">
        <p14:creationId xmlns:p14="http://schemas.microsoft.com/office/powerpoint/2010/main" val="22137331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63491</TotalTime>
  <Pages>15</Pages>
  <Words>839</Words>
  <Application>Microsoft Office PowerPoint</Application>
  <PresentationFormat>Custom</PresentationFormat>
  <Paragraphs>161</Paragraphs>
  <Slides>7</Slides>
  <Notes>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ＭＳ Ｐゴシック</vt:lpstr>
      <vt:lpstr>Arial</vt:lpstr>
      <vt:lpstr>Arial Narrow</vt:lpstr>
      <vt:lpstr>Courier New</vt:lpstr>
      <vt:lpstr>Tahoma</vt:lpstr>
      <vt:lpstr>Times New Roman</vt:lpstr>
      <vt:lpstr>Wide Latin</vt:lpstr>
      <vt:lpstr>Wingdings</vt:lpstr>
      <vt:lpstr>OMA Template</vt:lpstr>
      <vt:lpstr>OMA-DM-LightweightM2M-2016-0147-INP  Bootstrap &amp; Multi-Servers related &amp; unrelated Issues </vt:lpstr>
      <vt:lpstr>BootStrap &amp; MultiServers issues</vt:lpstr>
      <vt:lpstr>Recap on Short Server ID usage                         in LwM2M TS 1.0</vt:lpstr>
      <vt:lpstr>Bootstrap Section : fixes to address</vt:lpstr>
      <vt:lpstr>Bootstrap Section : fixes to address</vt:lpstr>
      <vt:lpstr>Single &amp; Multi-Servers Context</vt:lpstr>
      <vt:lpstr>Next Steps  :  TS 1.0 </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ThGARNIER (GTO)</cp:lastModifiedBy>
  <cp:revision>661</cp:revision>
  <cp:lastPrinted>2016-10-17T14:55:21Z</cp:lastPrinted>
  <dcterms:created xsi:type="dcterms:W3CDTF">2002-03-19T14:05:12Z</dcterms:created>
  <dcterms:modified xsi:type="dcterms:W3CDTF">2016-10-17T15:00:23Z</dcterms:modified>
</cp:coreProperties>
</file>