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319" r:id="rId2"/>
    <p:sldId id="320" r:id="rId3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4" autoAdjust="0"/>
    <p:restoredTop sz="94624" autoAdjust="0"/>
  </p:normalViewPr>
  <p:slideViewPr>
    <p:cSldViewPr>
      <p:cViewPr varScale="1">
        <p:scale>
          <a:sx n="107" d="100"/>
          <a:sy n="107" d="100"/>
        </p:scale>
        <p:origin x="1368" y="114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669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ja-JP" sz="1800" dirty="0">
                <a:ea typeface="ＭＳ Ｐゴシック" panose="020B0600070205080204" pitchFamily="34" charset="-128"/>
              </a:rPr>
              <a:t>OMA-LWM2M-2017-0033-INP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en-US" sz="1800" b="1">
                <a:latin typeface="Arial Narrow" panose="020B0606020202030204" pitchFamily="34" charset="0"/>
              </a:rPr>
              <a:t/>
            </a:r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 smtClean="0">
                <a:ea typeface="ＭＳ Ｐゴシック" panose="020B0600070205080204" pitchFamily="34" charset="-128"/>
              </a:rPr>
              <a:t>4. Aggregation of DM and service data for data synchronization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410200"/>
          </a:xfrm>
        </p:spPr>
        <p:txBody>
          <a:bodyPr>
            <a:normAutofit lnSpcReduction="10000"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 smtClean="0"/>
              <a:t>Rationale : LwM2M 1.0 data </a:t>
            </a:r>
            <a:r>
              <a:rPr lang="fr-FR" altLang="en-US" sz="2000" b="1" dirty="0">
                <a:ea typeface="ＭＳ Ｐゴシック" panose="020B0600070205080204" pitchFamily="34" charset="-128"/>
              </a:rPr>
              <a:t>synchronization</a:t>
            </a:r>
            <a:r>
              <a:rPr lang="fr-FR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b="1" dirty="0" smtClean="0"/>
              <a:t>limitation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1600" b="1" dirty="0" smtClean="0"/>
              <a:t> </a:t>
            </a:r>
            <a:r>
              <a:rPr lang="en-GB" altLang="en-US" sz="1600" dirty="0" smtClean="0"/>
              <a:t>There’s a requirement for constrained devices to synchronize their data in a more efficient way especially when using the Cellular IoT bearers, e.g. NB-IoT, EC-MTC, LTE-M to save the battery power and the network bandwidth.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1600" dirty="0" smtClean="0"/>
              <a:t> The data synchronization mechanism from LwM2M Client to LwM2M Server is now using Get or Observe/Notify, which only support to synchronize a data within an Object or an Object Instance or a Resource, and can’t synchronize the resources that belong to different Objects.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1600" dirty="0" smtClean="0"/>
              <a:t> Usually the DM related resources and service data are defined in different objects. For example, for a smart </a:t>
            </a:r>
            <a:r>
              <a:rPr lang="en-GB" altLang="en-US" sz="1600" dirty="0"/>
              <a:t>water meter, </a:t>
            </a:r>
            <a:r>
              <a:rPr lang="en-GB" altLang="en-US" sz="1600" dirty="0" smtClean="0"/>
              <a:t>the </a:t>
            </a:r>
            <a:r>
              <a:rPr lang="en-GB" altLang="en-US" sz="1600" dirty="0"/>
              <a:t>Battery Level resource is defined in Object Device by OMA and the Total Flow Value is defined in a 3</a:t>
            </a:r>
            <a:r>
              <a:rPr lang="en-GB" altLang="en-US" sz="1600" baseline="30000" dirty="0"/>
              <a:t>rd</a:t>
            </a:r>
            <a:r>
              <a:rPr lang="en-GB" altLang="en-US" sz="1600" dirty="0"/>
              <a:t>-party </a:t>
            </a:r>
            <a:r>
              <a:rPr lang="en-GB" altLang="en-US" sz="1600" dirty="0" smtClean="0"/>
              <a:t>Object. When the meter sync its Battery Level and Total Flow Value periodically, it needs at least 2 messages exchange. This is not efficient for the network bandwidth</a:t>
            </a:r>
            <a:r>
              <a:rPr lang="en-GB" altLang="en-US" sz="1600" dirty="0"/>
              <a:t> </a:t>
            </a:r>
            <a:r>
              <a:rPr lang="en-GB" altLang="en-US" sz="1600" dirty="0" smtClean="0"/>
              <a:t>as well as the sleep cycle because of a longer wakeup.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1600" dirty="0"/>
              <a:t> </a:t>
            </a:r>
            <a:r>
              <a:rPr lang="en-GB" altLang="en-US" sz="1600" dirty="0" smtClean="0"/>
              <a:t>One way to resolve the issue mentioned above is to register a 3</a:t>
            </a:r>
            <a:r>
              <a:rPr lang="en-GB" altLang="en-US" sz="1600" baseline="30000" dirty="0" smtClean="0"/>
              <a:t>rd</a:t>
            </a:r>
            <a:r>
              <a:rPr lang="en-GB" altLang="en-US" sz="1600" dirty="0" smtClean="0"/>
              <a:t>-party Object in OMNA which contain both DM and service data. However, there’s no</a:t>
            </a:r>
            <a:r>
              <a:rPr lang="en-GB" altLang="en-US" sz="1600" dirty="0"/>
              <a:t> </a:t>
            </a:r>
            <a:r>
              <a:rPr lang="en-GB" altLang="en-US" sz="1600" dirty="0" smtClean="0"/>
              <a:t>dynamic configuration of the </a:t>
            </a:r>
            <a:r>
              <a:rPr lang="en-GB" altLang="en-US" sz="1600" dirty="0"/>
              <a:t>resources </a:t>
            </a:r>
            <a:r>
              <a:rPr lang="en-GB" altLang="en-US" sz="1600" dirty="0" smtClean="0"/>
              <a:t>in an registered object in LwM2M 1.0 and  all the changes have to go to OMNA. It brings a large amount of maintenance works.</a:t>
            </a:r>
          </a:p>
          <a:p>
            <a:pPr marL="225425" lvl="1" indent="0">
              <a:buClr>
                <a:srgbClr val="C00000"/>
              </a:buClr>
              <a:buNone/>
            </a:pPr>
            <a:endParaRPr lang="en-GB" altLang="en-US" sz="20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</a:t>
            </a:r>
            <a:r>
              <a:rPr lang="en-GB" altLang="en-US" sz="2000" b="1" dirty="0" smtClean="0"/>
              <a:t>Proposal </a:t>
            </a:r>
            <a:r>
              <a:rPr lang="en-GB" altLang="zh-CN" sz="1800" b="1" dirty="0" smtClean="0"/>
              <a:t>: LwM2M 1.1 should solve the above limitation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zh-CN" sz="1600" dirty="0" smtClean="0"/>
              <a:t> A new object should be registered for data sync.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zh-CN" sz="1600" dirty="0" smtClean="0"/>
              <a:t> The resources to be synchronized can be configured in the data sync object dynamically.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zh-CN" sz="1600" dirty="0"/>
              <a:t> This data sync object should support multiple instances, each instance represents a single resource in an existing object that can contain device management resource or service resource.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altLang="zh-CN" sz="1600" dirty="0" smtClean="0"/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altLang="zh-CN" sz="1600" dirty="0" smtClean="0"/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altLang="zh-CN" sz="1400" b="1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>
                <a:ea typeface="ＭＳ Ｐゴシック" panose="020B0600070205080204" pitchFamily="34" charset="-128"/>
              </a:rPr>
              <a:t>4. Aggregation of DM and service data for data synchronization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410200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sz="2000" b="1" dirty="0" smtClean="0"/>
              <a:t> </a:t>
            </a:r>
            <a:r>
              <a:rPr lang="en-GB" sz="20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Illustration: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 The resource definition of the data sync object could be like this: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sz="16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1. Configure the DM data Battery Level from /3/0/9 to the first object instance.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2. Configure the service data Fill Level from /3000/0/1 to the second object instance.(assume the service object ID is 3000)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3. Synchronize the data sync object using GET method, to get both DM and service data in a single message.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sz="12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sz="2000" b="1" dirty="0" smtClean="0"/>
              <a:t> Impact :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zh-CN" sz="1600" dirty="0" smtClean="0"/>
              <a:t> A new object(Data Sync) and its related resources should be added in LwM2M 1.1.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zh-CN" sz="1600" dirty="0"/>
              <a:t> </a:t>
            </a:r>
            <a:r>
              <a:rPr lang="en-GB" altLang="zh-CN" sz="1600" dirty="0" smtClean="0"/>
              <a:t>The </a:t>
            </a:r>
            <a:r>
              <a:rPr lang="en-GB" altLang="zh-CN" sz="1600" dirty="0"/>
              <a:t>new object(Data Sync) and its related resources should be registered in OMNA by OMA</a:t>
            </a:r>
            <a:r>
              <a:rPr lang="en-GB" altLang="zh-CN" sz="1600" dirty="0" smtClean="0"/>
              <a:t>.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zh-CN" sz="1600" dirty="0"/>
              <a:t> </a:t>
            </a:r>
            <a:r>
              <a:rPr lang="en-GB" altLang="zh-CN" sz="1600" dirty="0" smtClean="0"/>
              <a:t>The access operation of resources in new object(Data Sync) MUST NOT affect related resources in other objects</a:t>
            </a:r>
            <a:r>
              <a:rPr lang="en-GB" altLang="zh-CN" sz="1600" dirty="0" smtClean="0"/>
              <a:t>.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zh-CN" sz="1600" dirty="0" smtClean="0"/>
              <a:t> The servers using this new object should obey the ACL rules.</a:t>
            </a:r>
            <a:endParaRPr lang="en-GB" sz="1600" dirty="0" smtClean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sz="2000" b="1" dirty="0" smtClean="0"/>
              <a:t> Supporters:  Huawei/Neul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246096"/>
              </p:ext>
            </p:extLst>
          </p:nvPr>
        </p:nvGraphicFramePr>
        <p:xfrm>
          <a:off x="-1" y="1869440"/>
          <a:ext cx="9363076" cy="880110"/>
        </p:xfrm>
        <a:graphic>
          <a:graphicData uri="http://schemas.openxmlformats.org/drawingml/2006/table">
            <a:tbl>
              <a:tblPr firstRow="1" firstCol="1" bandRow="1"/>
              <a:tblGrid>
                <a:gridCol w="386595"/>
                <a:gridCol w="432706"/>
                <a:gridCol w="725849"/>
                <a:gridCol w="649377"/>
                <a:gridCol w="700359"/>
                <a:gridCol w="528296"/>
                <a:gridCol w="816251"/>
                <a:gridCol w="941337"/>
                <a:gridCol w="4182306"/>
              </a:tblGrid>
              <a:tr h="0">
                <a:tc>
                  <a:txBody>
                    <a:bodyPr/>
                    <a:lstStyle/>
                    <a:p>
                      <a:pPr marL="36195" marR="3619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Name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Operations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Instances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Mandatory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Type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Range or Enumeration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Units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Description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Name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RW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Single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Mandatory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String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The resource defined in another object. For example, when it refers to the ‘Battery Level’ resource in the ‘Device’ Object, this data name should be /3/0/9 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Value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RW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Single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Mandatory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Opaque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3619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The data value relates to the data name. For example, if the value in /3/0/9 then this value maybe 30, which means 30%.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8337" y="844550"/>
            <a:ext cx="3697357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48016"/>
      </p:ext>
    </p:extLst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69590</TotalTime>
  <Pages>15</Pages>
  <Words>577</Words>
  <Application>Microsoft Office PowerPoint</Application>
  <PresentationFormat>自定义</PresentationFormat>
  <Paragraphs>53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ＭＳ Ｐゴシック</vt:lpstr>
      <vt:lpstr>宋体</vt:lpstr>
      <vt:lpstr>Arial</vt:lpstr>
      <vt:lpstr>Arial Narrow</vt:lpstr>
      <vt:lpstr>Tahoma</vt:lpstr>
      <vt:lpstr>Times New Roman</vt:lpstr>
      <vt:lpstr>Wingdings</vt:lpstr>
      <vt:lpstr>OMA Template</vt:lpstr>
      <vt:lpstr>4. Aggregation of DM and service data for data synchronization</vt:lpstr>
      <vt:lpstr>4. Aggregation of DM and service data for data synchronization</vt:lpstr>
    </vt:vector>
  </TitlesOfParts>
  <Company>OMA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Zhujintao (Julian)</cp:lastModifiedBy>
  <cp:revision>708</cp:revision>
  <cp:lastPrinted>2017-02-03T15:27:40Z</cp:lastPrinted>
  <dcterms:created xsi:type="dcterms:W3CDTF">2002-03-19T14:05:12Z</dcterms:created>
  <dcterms:modified xsi:type="dcterms:W3CDTF">2017-03-06T03:16:33Z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1486600746</vt:lpwstr>
  </property>
  <property fmtid="{D5CDD505-2E9C-101B-9397-08002B2CF9AE}" pid="6" name="_2015_ms_pID_725343">
    <vt:lpwstr>(2)X7n+L+bF0XsZytGmMeRPcVLmScPFKOPO6x9OYz9KAPtT6q8GdTOsYWPAhxPGzTr213FlogRw
q9heD9zmuuI3s70kA212WKitUnHmTYvewuh2rEPxmSXAZtvVd5wzz0eLA01pgF/SKEGr+bOu
30dzsSDkAoaf/DDgX1oMKlg+XGXS7ePWAY/wwqfH3Nff8/0sxzeo5qsshlL2XWkxxbovHKo1
JGwiwZ5nOsQBEuKwZ8</vt:lpwstr>
  </property>
  <property fmtid="{D5CDD505-2E9C-101B-9397-08002B2CF9AE}" pid="7" name="_2015_ms_pID_7253431">
    <vt:lpwstr>sK8gjvDmfisjwk+8RqJo+UzUxTrjypGjgi6dfRQA8u8mB+m7c9qRlG
XrpaQkbk1C9K0lxrakDuJwbu0Y+Z4PjJMYWixVeK4kCVKCVc6Og+Mpa1Bk0nWcbIFZppQeqk
nQx7ZWszg23CIX2SoC8aGqyJqQ6Q9Uo52v5G7foeFyV/lf2e43+KP4a0ePCcgatRmz0QZVrc
o+zzKSQp3MeA1F+Y</vt:lpwstr>
  </property>
</Properties>
</file>