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62" r:id="rId9"/>
    <p:sldId id="265" r:id="rId10"/>
    <p:sldId id="263" r:id="rId11"/>
    <p:sldId id="266" r:id="rId12"/>
    <p:sldId id="264" r:id="rId13"/>
    <p:sldId id="267" r:id="rId14"/>
    <p:sldId id="268" r:id="rId15"/>
    <p:sldId id="269" r:id="rId16"/>
    <p:sldId id="271" r:id="rId17"/>
    <p:sldId id="270" r:id="rId18"/>
    <p:sldId id="272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2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6C68E-6EC6-4356-9090-2F5A9DB69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7C390A-0797-40E6-BA2E-382696F96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BA045-B10C-4616-94B0-E7CE77BBB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2D470-596F-43E8-AA50-12F3FBFFA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492B7-810D-4B0D-9792-0791F7F87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4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58EFE-8ACC-4964-9915-50E441B79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B95B1-F947-4991-ABF2-12310D127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DF2C0-4BF3-4BC2-A04F-6D5A708C8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72D2B-9693-414A-AC9E-DA637B366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1F07C-1A88-4FCA-8202-04F326335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9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E066C2-9721-4817-81A7-8E8C93B08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74B986-6650-4738-B0DF-1D75577CBF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D4AE6-866C-4CCF-90B6-63122A1B8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3B900-FE6E-46E5-B6CA-2D9D46FB6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96811-600E-441F-98B8-CAD056BDC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49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6053A-336A-4B09-ADE4-9A7B51DEB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DD8B5-2232-44EA-ADF3-6B9B367B87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A33BC-5738-4614-A7FC-CC6AABCEF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391DF-D2F6-4477-816E-D90B99081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64CB8-71D4-4647-B9C5-4B2E92038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40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42DE1-B86E-4F5E-8194-B3E896C0A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B40FD1-8623-46F4-A24F-E1BF71F61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96CD8-FBA6-4F90-85B8-C8C6BCC6D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93A2D-7FCD-4B8B-91C0-DBEA0AC60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4814C0-54F7-4ADD-B2E8-2DFA20910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1BFEB-0E51-4B7E-BD0E-D7B373BF2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290AC-C407-42A9-B4CA-EBECBB6848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D2FC57-1745-4A1A-92D4-DC98E62800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22534E-CF49-4439-9DB4-82ED5157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E94BE-5C22-45B9-8867-F55737AFC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6185F-0987-4C24-A336-E9CFD755B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7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7ED6-6E17-4A9C-8126-8C58BAC0D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A9E12E-E1EC-4001-A4E6-5EBF9DD9E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BA2AFC-D9E9-4B12-8678-E883A98E0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324943-8E0A-4CE5-BB96-76AC659AE7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AF9DEC-C72B-4FD7-8214-A382EE8DF1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46AA7D-63EF-4306-ADC1-8FBC20939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C5DE7D-D040-49E1-88AD-A4EC5379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8F5432-D98F-498D-8804-2177AB9A8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E4B41-6705-4C7F-95B1-712B4C291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A093DC-00CA-47D9-944B-8FB9647AC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FA3A5B-F257-4D2D-A6BF-F36D29094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12C21E-A604-43B1-AA8A-AE6BD0CCF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2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401AC3-55F2-4975-B9B1-4D05DABA4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DE50D8-F768-4003-A73D-CA3E9DDB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D712E1-7976-42C5-8569-BD0A36CDC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831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47DA6-73B0-494E-8C3E-5AA6F5238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2CCBC-720B-4850-96D7-5B73EA72D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838A8E-7B4B-41BE-B651-341EA2AAF5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AFE97B-D78C-429E-97FE-4AD8FE872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43606-3C55-4D3C-8F26-BCC53E960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E07E0-129F-4AC1-9D8F-75919EB7D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4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1D9F4-C60B-4578-9320-81E6BBCFC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48856C-120B-49EF-9BD4-E9903A552D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CC0D3-4653-43A0-97EE-5931115C5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47D40-1E9A-4A70-AC30-95DBE3A5B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3D6F8-8D44-42DF-B17E-D3642C71D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F8BD8-3844-4EC2-B081-5EBC4E27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2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614418-256B-4346-A947-279DD9995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2B95F4-0CA8-4BE4-9A81-B1D86A128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68A76-6EB7-474F-B70F-C393905C84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230B-ADD4-48BA-9C86-83D18BC2771E}" type="datetimeFigureOut">
              <a:rPr lang="en-US" smtClean="0"/>
              <a:t>2019-09-17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AE8E3-5E73-4516-B7A2-F2A4F9F8C9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B4C0E-8C4F-4695-B000-2A745D7708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68FEC-0EE6-48BD-9D59-C4014B5DBA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5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F6BFE-A423-417E-8785-8CD2ED4165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LwM2M over MQTT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B6F5F3-71F6-4979-8BCB-1BC8AC736D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 Proposal</a:t>
            </a:r>
          </a:p>
          <a:p>
            <a:r>
              <a:rPr lang="en-US"/>
              <a:t>as discussed between Echo Xubei (Huawei), Alan Soloway (Qualcomm), Ari Keranen (Ericsson), and David Navarro (IoTerop)</a:t>
            </a:r>
          </a:p>
        </p:txBody>
      </p:sp>
    </p:spTree>
    <p:extLst>
      <p:ext uri="{BB962C8B-B14F-4D97-AF65-F5344CB8AC3E}">
        <p14:creationId xmlns:p14="http://schemas.microsoft.com/office/powerpoint/2010/main" val="1034875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Write (combined with Write-Composite)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“Write” </a:t>
            </a:r>
          </a:p>
          <a:p>
            <a:r>
              <a:rPr lang="en-US"/>
              <a:t>Write message other fields:</a:t>
            </a:r>
          </a:p>
          <a:p>
            <a:pPr lvl="1"/>
            <a:r>
              <a:rPr lang="en-US"/>
              <a:t>“values” : {Values to write in SenML CBOR}</a:t>
            </a:r>
          </a:p>
          <a:p>
            <a:r>
              <a:rPr lang="en-US"/>
              <a:t>LwM2M Client publishes the result with the same token on "/lwm2m/rd/{device ID}/uplink“.</a:t>
            </a:r>
          </a:p>
        </p:txBody>
      </p:sp>
    </p:spTree>
    <p:extLst>
      <p:ext uri="{BB962C8B-B14F-4D97-AF65-F5344CB8AC3E}">
        <p14:creationId xmlns:p14="http://schemas.microsoft.com/office/powerpoint/2010/main" val="81249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Write-Attributes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“Write-Attributes” </a:t>
            </a:r>
          </a:p>
          <a:p>
            <a:r>
              <a:rPr lang="en-US"/>
              <a:t>Write-Attributes message other fields:</a:t>
            </a:r>
          </a:p>
          <a:p>
            <a:pPr lvl="1"/>
            <a:r>
              <a:rPr lang="en-US"/>
              <a:t>“uri” : {URI path to attach the attributes to}</a:t>
            </a:r>
          </a:p>
          <a:p>
            <a:pPr lvl="1"/>
            <a:r>
              <a:rPr lang="en-US"/>
              <a:t>“attributes” : {Attributes an an URI-query string}</a:t>
            </a:r>
          </a:p>
          <a:p>
            <a:r>
              <a:rPr lang="en-US"/>
              <a:t>LwM2M Client publishes the result with the same token on "/lwm2m/rd/{device ID}/uplink“.</a:t>
            </a:r>
          </a:p>
        </p:txBody>
      </p:sp>
    </p:spTree>
    <p:extLst>
      <p:ext uri="{BB962C8B-B14F-4D97-AF65-F5344CB8AC3E}">
        <p14:creationId xmlns:p14="http://schemas.microsoft.com/office/powerpoint/2010/main" val="4079650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Execute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“Execute” </a:t>
            </a:r>
          </a:p>
          <a:p>
            <a:r>
              <a:rPr lang="en-US"/>
              <a:t>Execute message other fields:</a:t>
            </a:r>
          </a:p>
          <a:p>
            <a:pPr lvl="1"/>
            <a:r>
              <a:rPr lang="en-US"/>
              <a:t>“uri” : {URI of the Resource to execute as a string}</a:t>
            </a:r>
          </a:p>
          <a:p>
            <a:r>
              <a:rPr lang="en-US"/>
              <a:t>LwM2M Client publishes the result with the same token on "/lwm2m/rd/{device ID}/uplink“.</a:t>
            </a:r>
          </a:p>
        </p:txBody>
      </p:sp>
    </p:spTree>
    <p:extLst>
      <p:ext uri="{BB962C8B-B14F-4D97-AF65-F5344CB8AC3E}">
        <p14:creationId xmlns:p14="http://schemas.microsoft.com/office/powerpoint/2010/main" val="3573126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“Create” </a:t>
            </a:r>
          </a:p>
          <a:p>
            <a:r>
              <a:rPr lang="en-US"/>
              <a:t>Create message other fields:</a:t>
            </a:r>
          </a:p>
          <a:p>
            <a:pPr lvl="1"/>
            <a:r>
              <a:rPr lang="en-US"/>
              <a:t>“values” : {Values of the Resources to create in SenML CBOR}</a:t>
            </a:r>
          </a:p>
          <a:p>
            <a:r>
              <a:rPr lang="en-US"/>
              <a:t>LwM2M Client publishes the result with the same token on "/lwm2m/rd/{device ID}/uplink“.</a:t>
            </a:r>
          </a:p>
        </p:txBody>
      </p:sp>
    </p:spTree>
    <p:extLst>
      <p:ext uri="{BB962C8B-B14F-4D97-AF65-F5344CB8AC3E}">
        <p14:creationId xmlns:p14="http://schemas.microsoft.com/office/powerpoint/2010/main" val="2473590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Delete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“Delete” </a:t>
            </a:r>
          </a:p>
          <a:p>
            <a:r>
              <a:rPr lang="en-US"/>
              <a:t>Delete message other fields:</a:t>
            </a:r>
          </a:p>
          <a:p>
            <a:pPr lvl="1"/>
            <a:r>
              <a:rPr lang="en-US"/>
              <a:t>“uri” : {URI of the Object Instance to delete as a string}</a:t>
            </a:r>
          </a:p>
          <a:p>
            <a:r>
              <a:rPr lang="en-US"/>
              <a:t>LwM2M Client publishes the result with the same token on "/lwm2m/rd/{device ID}/uplink“.</a:t>
            </a:r>
          </a:p>
        </p:txBody>
      </p:sp>
    </p:spTree>
    <p:extLst>
      <p:ext uri="{BB962C8B-B14F-4D97-AF65-F5344CB8AC3E}">
        <p14:creationId xmlns:p14="http://schemas.microsoft.com/office/powerpoint/2010/main" val="95840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Observe (combined with Observe-Composite)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“Observe” </a:t>
            </a:r>
          </a:p>
          <a:p>
            <a:r>
              <a:rPr lang="en-US"/>
              <a:t>Observe message other fields:</a:t>
            </a:r>
          </a:p>
          <a:p>
            <a:pPr lvl="1"/>
            <a:r>
              <a:rPr lang="en-US"/>
              <a:t>“paths" : {URI paths to observe in SenML CBOR without the value fields}</a:t>
            </a:r>
          </a:p>
          <a:p>
            <a:r>
              <a:rPr lang="en-US"/>
              <a:t>LwM2M Client publishes the result with the same token on "/lwm2m/rd/{device ID}/uplink“.</a:t>
            </a:r>
          </a:p>
          <a:p>
            <a:r>
              <a:rPr lang="en-US"/>
              <a:t>Response message other fields if the result is 2.05:</a:t>
            </a:r>
          </a:p>
          <a:p>
            <a:pPr lvl="1"/>
            <a:r>
              <a:rPr lang="en-US"/>
              <a:t>“values” : {URIs content in SenML CBOR}</a:t>
            </a:r>
          </a:p>
        </p:txBody>
      </p:sp>
    </p:spTree>
    <p:extLst>
      <p:ext uri="{BB962C8B-B14F-4D97-AF65-F5344CB8AC3E}">
        <p14:creationId xmlns:p14="http://schemas.microsoft.com/office/powerpoint/2010/main" val="1968939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Notify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</a:t>
            </a:r>
            <a:r>
              <a:rPr lang="en-US" b="1"/>
              <a:t>Client</a:t>
            </a:r>
            <a:r>
              <a:rPr lang="en-US"/>
              <a:t> publishes on "/lwm2m/rd/{device ID}/uplink“ message with “operation” : “Notify”</a:t>
            </a:r>
          </a:p>
          <a:p>
            <a:r>
              <a:rPr lang="en-US"/>
              <a:t>The Notify message has the same token as the message of the Observation</a:t>
            </a:r>
          </a:p>
          <a:p>
            <a:r>
              <a:rPr lang="en-US"/>
              <a:t>Notify message other fields:</a:t>
            </a:r>
          </a:p>
          <a:p>
            <a:pPr lvl="1"/>
            <a:r>
              <a:rPr lang="en-US"/>
              <a:t>“values” : {URIs content in SenML CBOR}</a:t>
            </a:r>
          </a:p>
          <a:p>
            <a:r>
              <a:rPr lang="en-US"/>
              <a:t>There is no reply from the LwM2M Server.</a:t>
            </a:r>
          </a:p>
        </p:txBody>
      </p:sp>
    </p:spTree>
    <p:extLst>
      <p:ext uri="{BB962C8B-B14F-4D97-AF65-F5344CB8AC3E}">
        <p14:creationId xmlns:p14="http://schemas.microsoft.com/office/powerpoint/2010/main" val="2334209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Cancel 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“Cancel” </a:t>
            </a:r>
          </a:p>
          <a:p>
            <a:r>
              <a:rPr lang="en-US"/>
              <a:t>The Cancel message has the same token as the message of the Observation to cancel.</a:t>
            </a:r>
          </a:p>
          <a:p>
            <a:r>
              <a:rPr lang="en-US"/>
              <a:t>LwM2M Client publishes the result with the same token on "/lwm2m/rd/{device ID}/uplink“.</a:t>
            </a:r>
          </a:p>
          <a:p>
            <a:r>
              <a:rPr lang="en-US"/>
              <a:t>Response message other fields if the result is 2.05:</a:t>
            </a:r>
          </a:p>
          <a:p>
            <a:pPr lvl="1"/>
            <a:r>
              <a:rPr lang="en-US"/>
              <a:t>“values” : {URIs content in SenML CBOR}</a:t>
            </a:r>
          </a:p>
        </p:txBody>
      </p:sp>
    </p:spTree>
    <p:extLst>
      <p:ext uri="{BB962C8B-B14F-4D97-AF65-F5344CB8AC3E}">
        <p14:creationId xmlns:p14="http://schemas.microsoft.com/office/powerpoint/2010/main" val="482049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</a:t>
            </a:r>
            <a:r>
              <a:rPr lang="en-US" b="1"/>
              <a:t>Client</a:t>
            </a:r>
            <a:r>
              <a:rPr lang="en-US"/>
              <a:t> publishes on "/lwm2m/rd/{device ID}/uplink“ message with “operation” : “Send”</a:t>
            </a:r>
          </a:p>
          <a:p>
            <a:r>
              <a:rPr lang="en-US"/>
              <a:t>Notify message other fields:</a:t>
            </a:r>
          </a:p>
          <a:p>
            <a:pPr lvl="1"/>
            <a:r>
              <a:rPr lang="en-US"/>
              <a:t>“values” : {URIs content in SenML CBOR}</a:t>
            </a:r>
          </a:p>
          <a:p>
            <a:r>
              <a:rPr lang="en-US"/>
              <a:t>LwM2M </a:t>
            </a:r>
            <a:r>
              <a:rPr lang="en-US" b="1"/>
              <a:t>Server</a:t>
            </a:r>
            <a:r>
              <a:rPr lang="en-US"/>
              <a:t> publishes the result with the same token on "/lwm2m/rd/{device ID}/downlink“.</a:t>
            </a:r>
          </a:p>
        </p:txBody>
      </p:sp>
    </p:spTree>
    <p:extLst>
      <p:ext uri="{BB962C8B-B14F-4D97-AF65-F5344CB8AC3E}">
        <p14:creationId xmlns:p14="http://schemas.microsoft.com/office/powerpoint/2010/main" val="83247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486AB-14EC-40F7-84EC-AF876C993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274" y="2120998"/>
            <a:ext cx="10515600" cy="2523930"/>
          </a:xfrm>
        </p:spPr>
        <p:txBody>
          <a:bodyPr>
            <a:normAutofit/>
          </a:bodyPr>
          <a:lstStyle/>
          <a:p>
            <a:pPr algn="ctr"/>
            <a:r>
              <a:rPr lang="en-US" sz="6600"/>
              <a:t>Examples</a:t>
            </a:r>
            <a:br>
              <a:rPr lang="en-US" sz="6600"/>
            </a:br>
            <a:r>
              <a:rPr lang="en-US" sz="3200"/>
              <a:t>(Payloads are in JSON for clarity)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368330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0D6D8-DE81-44B6-890C-4007D2F13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MQTT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33E0A-1634-458C-8B5F-683BB2FE9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117633"/>
            <a:ext cx="10515600" cy="3059330"/>
          </a:xfrm>
        </p:spPr>
        <p:txBody>
          <a:bodyPr>
            <a:normAutofit/>
          </a:bodyPr>
          <a:lstStyle/>
          <a:p>
            <a:r>
              <a:rPr lang="en-US"/>
              <a:t>MQTT Clients subcribe to topics.</a:t>
            </a:r>
          </a:p>
          <a:p>
            <a:r>
              <a:rPr lang="en-US"/>
              <a:t>Messages published on a topic are distributed to all MQTT Clients registered to this topic.</a:t>
            </a:r>
          </a:p>
          <a:p>
            <a:r>
              <a:rPr lang="en-US"/>
              <a:t>Topic names are hierarchical.</a:t>
            </a:r>
          </a:p>
          <a:p>
            <a:r>
              <a:rPr lang="en-US"/>
              <a:t>Wildcards can be used in subscription (/home/room/#, /home/+/temperature)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D6F61-E1A0-49AD-927F-E24988296DBE}"/>
              </a:ext>
            </a:extLst>
          </p:cNvPr>
          <p:cNvSpPr txBox="1"/>
          <p:nvPr/>
        </p:nvSpPr>
        <p:spPr>
          <a:xfrm>
            <a:off x="5884697" y="1707518"/>
            <a:ext cx="1301062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/>
              <a:t>MQTT</a:t>
            </a:r>
          </a:p>
          <a:p>
            <a:pPr algn="ctr"/>
            <a:r>
              <a:rPr lang="en-US"/>
              <a:t>Broker</a:t>
            </a:r>
          </a:p>
          <a:p>
            <a:pPr algn="ctr"/>
            <a:r>
              <a:rPr lang="en-US"/>
              <a:t>(aka Server)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F52EA8-53F0-42C2-AD18-1A958DDCE09F}"/>
              </a:ext>
            </a:extLst>
          </p:cNvPr>
          <p:cNvSpPr txBox="1"/>
          <p:nvPr/>
        </p:nvSpPr>
        <p:spPr>
          <a:xfrm>
            <a:off x="3059761" y="2307682"/>
            <a:ext cx="75956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/>
              <a:t>MQTT</a:t>
            </a:r>
          </a:p>
          <a:p>
            <a:pPr algn="ctr"/>
            <a:r>
              <a:rPr lang="en-US"/>
              <a:t>Client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9EBC5F8-08CC-4403-82BF-B15A2E15FCC2}"/>
              </a:ext>
            </a:extLst>
          </p:cNvPr>
          <p:cNvCxnSpPr>
            <a:stCxn id="5" idx="3"/>
            <a:endCxn id="4" idx="1"/>
          </p:cNvCxnSpPr>
          <p:nvPr/>
        </p:nvCxnSpPr>
        <p:spPr>
          <a:xfrm flipV="1">
            <a:off x="3819328" y="2169183"/>
            <a:ext cx="2065369" cy="461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B583C9C-F811-427F-ADC7-1820812CABC0}"/>
              </a:ext>
            </a:extLst>
          </p:cNvPr>
          <p:cNvSpPr txBox="1"/>
          <p:nvPr/>
        </p:nvSpPr>
        <p:spPr>
          <a:xfrm>
            <a:off x="4028868" y="1753684"/>
            <a:ext cx="1476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Publish /topic</a:t>
            </a:r>
          </a:p>
          <a:p>
            <a:pPr algn="ctr"/>
            <a:r>
              <a:rPr lang="en-US"/>
              <a:t>payload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2C170B-3A71-4B6F-9F16-C0F47F747C40}"/>
              </a:ext>
            </a:extLst>
          </p:cNvPr>
          <p:cNvSpPr txBox="1"/>
          <p:nvPr/>
        </p:nvSpPr>
        <p:spPr>
          <a:xfrm>
            <a:off x="8934173" y="1921571"/>
            <a:ext cx="75956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/>
              <a:t>MQTT</a:t>
            </a:r>
          </a:p>
          <a:p>
            <a:pPr algn="ctr"/>
            <a:r>
              <a:rPr lang="en-US"/>
              <a:t>Client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C491BA7-0A63-4D36-B5A8-06EDDC176A6D}"/>
              </a:ext>
            </a:extLst>
          </p:cNvPr>
          <p:cNvCxnSpPr>
            <a:stCxn id="10" idx="1"/>
            <a:endCxn id="4" idx="3"/>
          </p:cNvCxnSpPr>
          <p:nvPr/>
        </p:nvCxnSpPr>
        <p:spPr>
          <a:xfrm flipH="1" flipV="1">
            <a:off x="7185759" y="2169183"/>
            <a:ext cx="1748414" cy="75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CDA423-9BAB-45FF-A9F0-2DDED10226A1}"/>
              </a:ext>
            </a:extLst>
          </p:cNvPr>
          <p:cNvSpPr txBox="1"/>
          <p:nvPr/>
        </p:nvSpPr>
        <p:spPr>
          <a:xfrm>
            <a:off x="7208707" y="1783072"/>
            <a:ext cx="1702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Subscribe /topic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DD803B4-70F3-4E7E-AA26-AB7C5EC200C7}"/>
              </a:ext>
            </a:extLst>
          </p:cNvPr>
          <p:cNvCxnSpPr>
            <a:cxnSpLocks/>
          </p:cNvCxnSpPr>
          <p:nvPr/>
        </p:nvCxnSpPr>
        <p:spPr>
          <a:xfrm>
            <a:off x="7197233" y="2382002"/>
            <a:ext cx="1725466" cy="5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4227979-5AF1-411E-B67D-A37DD8717270}"/>
              </a:ext>
            </a:extLst>
          </p:cNvPr>
          <p:cNvSpPr txBox="1"/>
          <p:nvPr/>
        </p:nvSpPr>
        <p:spPr>
          <a:xfrm>
            <a:off x="7321942" y="2426652"/>
            <a:ext cx="1476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Publish /topic</a:t>
            </a:r>
          </a:p>
          <a:p>
            <a:pPr algn="ctr"/>
            <a:r>
              <a:rPr lang="en-US"/>
              <a:t>payload</a:t>
            </a:r>
          </a:p>
        </p:txBody>
      </p:sp>
    </p:spTree>
    <p:extLst>
      <p:ext uri="{BB962C8B-B14F-4D97-AF65-F5344CB8AC3E}">
        <p14:creationId xmlns:p14="http://schemas.microsoft.com/office/powerpoint/2010/main" val="2426108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822CE-7461-4E35-AB75-164517CD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Registration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2F5B7-F7BC-459D-A1F7-EA07BF0DB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4951"/>
            <a:ext cx="7071640" cy="25970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>
            <a:spAutoFit/>
          </a:bodyPr>
          <a:lstStyle/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"operation" : "Register",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"token" : 34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"lwm2m" : "1.2",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"lifetime" : 3600,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"links" : "&lt;/1/0&gt;,&lt;/1/1&gt;,&lt;/3/0&gt;,&lt;/4/0&gt;,&lt;/5/0&gt;"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1DD460-EECD-4321-A732-FCC55B96D197}"/>
              </a:ext>
            </a:extLst>
          </p:cNvPr>
          <p:cNvSpPr txBox="1"/>
          <p:nvPr/>
        </p:nvSpPr>
        <p:spPr>
          <a:xfrm>
            <a:off x="838200" y="1607798"/>
            <a:ext cx="6664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LwM2M Client: PUBLISH on /lwm2m/rd/example-client/uplink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473CAF-11A3-4B22-9140-C99DA890622E}"/>
              </a:ext>
            </a:extLst>
          </p:cNvPr>
          <p:cNvSpPr txBox="1">
            <a:spLocks/>
          </p:cNvSpPr>
          <p:nvPr/>
        </p:nvSpPr>
        <p:spPr>
          <a:xfrm>
            <a:off x="7930221" y="5273159"/>
            <a:ext cx="2532364" cy="14546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36000" tIns="36000" rIns="36000" bIns="36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  "result" : 65,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  "token" : 34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B70215-59C3-4008-B896-46A4C4866B64}"/>
              </a:ext>
            </a:extLst>
          </p:cNvPr>
          <p:cNvSpPr txBox="1"/>
          <p:nvPr/>
        </p:nvSpPr>
        <p:spPr>
          <a:xfrm>
            <a:off x="3414245" y="4873049"/>
            <a:ext cx="7048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LwM2M Server: PUBLISH on /lwm2m/rd/example-client/downlink</a:t>
            </a:r>
          </a:p>
        </p:txBody>
      </p:sp>
    </p:spTree>
    <p:extLst>
      <p:ext uri="{BB962C8B-B14F-4D97-AF65-F5344CB8AC3E}">
        <p14:creationId xmlns:p14="http://schemas.microsoft.com/office/powerpoint/2010/main" val="3659473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822CE-7461-4E35-AB75-164517CD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Read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2F5B7-F7BC-459D-A1F7-EA07BF0DB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189" y="2858355"/>
            <a:ext cx="6548107" cy="371985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>
            <a:spAutoFit/>
          </a:bodyPr>
          <a:lstStyle/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"status" : 69,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"token" : 42,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"values" :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  </a:t>
            </a:r>
            <a:r>
              <a:rPr lang="pt-BR" sz="1800">
                <a:latin typeface="Consolas" panose="020B0609020204030204" pitchFamily="49" charset="0"/>
              </a:rPr>
              <a:t>[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{"n":"/3/0/0", "vs":"Open Mobile Alliance"},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 :"/3/0/9", "v":95},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{"n":"/1/0/1", "v":86400}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]</a:t>
            </a:r>
            <a:endParaRPr lang="en-US" sz="180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1DD460-EECD-4321-A732-FCC55B96D197}"/>
              </a:ext>
            </a:extLst>
          </p:cNvPr>
          <p:cNvSpPr txBox="1"/>
          <p:nvPr/>
        </p:nvSpPr>
        <p:spPr>
          <a:xfrm>
            <a:off x="593189" y="2481202"/>
            <a:ext cx="6664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LwM2M Client: PUBLISH on /lwm2m/rd/example-client/uplink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C473CAF-11A3-4B22-9140-C99DA890622E}"/>
              </a:ext>
            </a:extLst>
          </p:cNvPr>
          <p:cNvSpPr txBox="1">
            <a:spLocks/>
          </p:cNvSpPr>
          <p:nvPr/>
        </p:nvSpPr>
        <p:spPr>
          <a:xfrm>
            <a:off x="7841863" y="1795073"/>
            <a:ext cx="2985360" cy="37198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36000" tIns="36000" rIns="36000" bIns="3600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"operation" : "Read",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"token" : 42,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"paths" :</a:t>
            </a:r>
          </a:p>
          <a:p>
            <a:pPr marL="0" indent="0">
              <a:buNone/>
            </a:pPr>
            <a:r>
              <a:rPr lang="en-US" sz="1800">
                <a:latin typeface="Consolas" panose="020B0609020204030204" pitchFamily="49" charset="0"/>
              </a:rPr>
              <a:t>    </a:t>
            </a:r>
            <a:r>
              <a:rPr lang="pt-BR" sz="1800">
                <a:latin typeface="Consolas" panose="020B0609020204030204" pitchFamily="49" charset="0"/>
              </a:rPr>
              <a:t>[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{"n":"/3/0/0"},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{"n":"/3/0/9"},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  {"n":"/1/0/1"}</a:t>
            </a:r>
          </a:p>
          <a:p>
            <a:pPr marL="0" indent="0">
              <a:buNone/>
            </a:pPr>
            <a:r>
              <a:rPr lang="pt-BR" sz="1800">
                <a:latin typeface="Consolas" panose="020B0609020204030204" pitchFamily="49" charset="0"/>
              </a:rPr>
              <a:t>    ]</a:t>
            </a:r>
            <a:endParaRPr lang="en-US" sz="180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B70215-59C3-4008-B896-46A4C4866B64}"/>
              </a:ext>
            </a:extLst>
          </p:cNvPr>
          <p:cNvSpPr txBox="1"/>
          <p:nvPr/>
        </p:nvSpPr>
        <p:spPr>
          <a:xfrm>
            <a:off x="3778883" y="1290578"/>
            <a:ext cx="7048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LwM2M Server: PUBLISH on /lwm2m/rd/example-client/downlink</a:t>
            </a:r>
          </a:p>
        </p:txBody>
      </p:sp>
    </p:spTree>
    <p:extLst>
      <p:ext uri="{BB962C8B-B14F-4D97-AF65-F5344CB8AC3E}">
        <p14:creationId xmlns:p14="http://schemas.microsoft.com/office/powerpoint/2010/main" val="2080156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Messaging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LwM2M Server subscribes to "/lwm2m/rd/#".</a:t>
            </a:r>
          </a:p>
          <a:p>
            <a:r>
              <a:rPr lang="en-US"/>
              <a:t>LwM2M Client publishes to "/lwm2m/rd/{endpoint name}/uplink" and subscribes to "/lwm2m/rd/{endpoint name}/downlink".</a:t>
            </a:r>
          </a:p>
          <a:p>
            <a:r>
              <a:rPr lang="en-US"/>
              <a:t>LwM2M Server publishes to "/lwm2m/rd/{endpoint name}/downlink".</a:t>
            </a:r>
          </a:p>
          <a:p>
            <a:r>
              <a:rPr lang="en-US"/>
              <a:t>Messages are encoded using CBOR and all contain at least the following fields:</a:t>
            </a:r>
          </a:p>
          <a:p>
            <a:pPr lvl="1"/>
            <a:r>
              <a:rPr lang="en-US"/>
              <a:t>Either “operation” : a LwM2M Operation, or “result” : a CoAP code (integer) indicating the result of a LwM2M Operation.</a:t>
            </a:r>
          </a:p>
          <a:p>
            <a:pPr lvl="1"/>
            <a:r>
              <a:rPr lang="en-US"/>
              <a:t>“token” : an integer used to match operations and results.</a:t>
            </a:r>
          </a:p>
          <a:p>
            <a:pPr lvl="1"/>
            <a:endParaRPr lang="en-US"/>
          </a:p>
          <a:p>
            <a:pPr lvl="1"/>
            <a:r>
              <a:rPr lang="en-US"/>
              <a:t>Other fields are dependant on the operation.</a:t>
            </a:r>
          </a:p>
        </p:txBody>
      </p:sp>
    </p:spTree>
    <p:extLst>
      <p:ext uri="{BB962C8B-B14F-4D97-AF65-F5344CB8AC3E}">
        <p14:creationId xmlns:p14="http://schemas.microsoft.com/office/powerpoint/2010/main" val="822604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486AB-14EC-40F7-84EC-AF876C993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2618" y="2491245"/>
            <a:ext cx="10515600" cy="1325563"/>
          </a:xfrm>
        </p:spPr>
        <p:txBody>
          <a:bodyPr/>
          <a:lstStyle/>
          <a:p>
            <a:r>
              <a:rPr lang="en-US" sz="6600"/>
              <a:t>Mappings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8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Register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Client publishes on "/lwm2m/rd/{device ID}/uplink“ message with “operation” : “Register” </a:t>
            </a:r>
          </a:p>
          <a:p>
            <a:r>
              <a:rPr lang="en-US"/>
              <a:t>Registration message other fields:</a:t>
            </a:r>
          </a:p>
          <a:p>
            <a:pPr lvl="1"/>
            <a:r>
              <a:rPr lang="en-US"/>
              <a:t>"lt" : {Lifetime}</a:t>
            </a:r>
          </a:p>
          <a:p>
            <a:pPr lvl="1"/>
            <a:r>
              <a:rPr lang="en-US"/>
              <a:t>"lwm2m" : {version}</a:t>
            </a:r>
          </a:p>
          <a:p>
            <a:pPr lvl="1"/>
            <a:r>
              <a:rPr lang="en-US"/>
              <a:t>"b" : {binding}</a:t>
            </a:r>
          </a:p>
          <a:p>
            <a:pPr lvl="1"/>
            <a:r>
              <a:rPr lang="en-US"/>
              <a:t>"sms" : {MSISDN}</a:t>
            </a:r>
          </a:p>
          <a:p>
            <a:pPr lvl="1"/>
            <a:r>
              <a:rPr lang="en-US"/>
              <a:t>“links" : {Objects and Object Instances list}</a:t>
            </a:r>
          </a:p>
          <a:p>
            <a:r>
              <a:rPr lang="en-US"/>
              <a:t>LwM2M Server publishes the result with the same token on "/lwm2m/rd/{device ID}/downlink“.</a:t>
            </a:r>
          </a:p>
        </p:txBody>
      </p:sp>
    </p:spTree>
    <p:extLst>
      <p:ext uri="{BB962C8B-B14F-4D97-AF65-F5344CB8AC3E}">
        <p14:creationId xmlns:p14="http://schemas.microsoft.com/office/powerpoint/2010/main" val="378714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Registration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Same as Register but with “operation” : “Registration Update”</a:t>
            </a:r>
          </a:p>
          <a:p>
            <a:r>
              <a:rPr lang="en-US"/>
              <a:t>LwM2M Server publishes the result with the same token on "/lwm2m/rd/{device ID}/downlink“.</a:t>
            </a:r>
          </a:p>
          <a:p>
            <a:pPr marL="0" indent="0">
              <a:buNone/>
            </a:pP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1199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Unregister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Client publishes on "/lwm2m/rd/{device ID}/uplink“ message with “operation” : “De-register” </a:t>
            </a:r>
          </a:p>
          <a:p>
            <a:r>
              <a:rPr lang="en-US"/>
              <a:t>No additionnal fields.</a:t>
            </a:r>
          </a:p>
          <a:p>
            <a:r>
              <a:rPr lang="en-US"/>
              <a:t>LwM2M Server publishes the result with the same token on "/lwm2m/rd/{device ID}/downlink“.</a:t>
            </a:r>
          </a:p>
        </p:txBody>
      </p:sp>
    </p:spTree>
    <p:extLst>
      <p:ext uri="{BB962C8B-B14F-4D97-AF65-F5344CB8AC3E}">
        <p14:creationId xmlns:p14="http://schemas.microsoft.com/office/powerpoint/2010/main" val="1433995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 (combined with Read-Composite)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“Read” </a:t>
            </a:r>
          </a:p>
          <a:p>
            <a:r>
              <a:rPr lang="en-US"/>
              <a:t>Read message other fields:</a:t>
            </a:r>
          </a:p>
          <a:p>
            <a:pPr lvl="1"/>
            <a:r>
              <a:rPr lang="en-US"/>
              <a:t>“paths" : {URI paths to read in SenML CBOR without the value fields}</a:t>
            </a:r>
          </a:p>
          <a:p>
            <a:r>
              <a:rPr lang="en-US"/>
              <a:t>LwM2M Client publishes the result with the same token on "/lwm2m/rd/{device ID}/uplink“.</a:t>
            </a:r>
          </a:p>
          <a:p>
            <a:r>
              <a:rPr lang="en-US"/>
              <a:t>Response message other fields if the result is 2.05:</a:t>
            </a:r>
          </a:p>
          <a:p>
            <a:pPr lvl="1"/>
            <a:r>
              <a:rPr lang="en-US"/>
              <a:t>“values” : {URIs content in SenML CBOR}</a:t>
            </a:r>
          </a:p>
        </p:txBody>
      </p:sp>
    </p:spTree>
    <p:extLst>
      <p:ext uri="{BB962C8B-B14F-4D97-AF65-F5344CB8AC3E}">
        <p14:creationId xmlns:p14="http://schemas.microsoft.com/office/powerpoint/2010/main" val="359259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919F-939E-4D4D-9EC2-D0834C0C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B63E9-6BC6-4A76-AE4D-765440539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LwM2M Server publishes on "/lwm2m/rd/{device ID}/downlink“ message with “operation” : “Discover” </a:t>
            </a:r>
          </a:p>
          <a:p>
            <a:r>
              <a:rPr lang="en-US"/>
              <a:t>Discover message other fields:</a:t>
            </a:r>
          </a:p>
          <a:p>
            <a:pPr lvl="1"/>
            <a:r>
              <a:rPr lang="en-US"/>
              <a:t>"uri" : {URI path to discover as a string}</a:t>
            </a:r>
          </a:p>
          <a:p>
            <a:r>
              <a:rPr lang="en-US"/>
              <a:t>LwM2M Client publishes the result with the same token on "/lwm2m/rd/{device ID}/uplink“.</a:t>
            </a:r>
          </a:p>
          <a:p>
            <a:r>
              <a:rPr lang="en-US"/>
              <a:t>Response message other fields if the result is 2.05:</a:t>
            </a:r>
          </a:p>
          <a:p>
            <a:pPr lvl="1"/>
            <a:r>
              <a:rPr lang="en-US"/>
              <a:t>“links” : {Discover payload in CoRE Link format}</a:t>
            </a:r>
          </a:p>
        </p:txBody>
      </p:sp>
    </p:spTree>
    <p:extLst>
      <p:ext uri="{BB962C8B-B14F-4D97-AF65-F5344CB8AC3E}">
        <p14:creationId xmlns:p14="http://schemas.microsoft.com/office/powerpoint/2010/main" val="3855579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1408</Words>
  <Application>Microsoft Office PowerPoint</Application>
  <PresentationFormat>Widescreen</PresentationFormat>
  <Paragraphs>149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Consolas</vt:lpstr>
      <vt:lpstr>Office Theme</vt:lpstr>
      <vt:lpstr>LwM2M over MQTT</vt:lpstr>
      <vt:lpstr>MQTT Overview</vt:lpstr>
      <vt:lpstr>Messaging</vt:lpstr>
      <vt:lpstr>Mappings</vt:lpstr>
      <vt:lpstr>Register</vt:lpstr>
      <vt:lpstr>Registration Update</vt:lpstr>
      <vt:lpstr>Unregister</vt:lpstr>
      <vt:lpstr>Read (combined with Read-Composite)</vt:lpstr>
      <vt:lpstr>Discover</vt:lpstr>
      <vt:lpstr>Write (combined with Write-Composite)</vt:lpstr>
      <vt:lpstr>Write-Attributes</vt:lpstr>
      <vt:lpstr>Execute</vt:lpstr>
      <vt:lpstr>Create</vt:lpstr>
      <vt:lpstr>Delete</vt:lpstr>
      <vt:lpstr>Observe (combined with Observe-Composite)</vt:lpstr>
      <vt:lpstr>Notify</vt:lpstr>
      <vt:lpstr>Cancel Observation</vt:lpstr>
      <vt:lpstr>Send</vt:lpstr>
      <vt:lpstr>Examples (Payloads are in JSON for clarity)</vt:lpstr>
      <vt:lpstr>Registration</vt:lpstr>
      <vt:lpstr>Read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over MQTT</dc:title>
  <dc:creator>David Navarro</dc:creator>
  <cp:lastModifiedBy>David Navarro</cp:lastModifiedBy>
  <cp:revision>23</cp:revision>
  <dcterms:created xsi:type="dcterms:W3CDTF">2019-04-04T13:21:53Z</dcterms:created>
  <dcterms:modified xsi:type="dcterms:W3CDTF">2019-09-17T13:41:20Z</dcterms:modified>
</cp:coreProperties>
</file>