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32" r:id="rId2"/>
    <p:sldId id="335" r:id="rId3"/>
    <p:sldId id="340" r:id="rId4"/>
    <p:sldId id="330" r:id="rId5"/>
    <p:sldId id="334" r:id="rId6"/>
    <p:sldId id="34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08">
          <p15:clr>
            <a:srgbClr val="A4A3A4"/>
          </p15:clr>
        </p15:guide>
        <p15:guide id="2">
          <p15:clr>
            <a:srgbClr val="A4A3A4"/>
          </p15:clr>
        </p15:guide>
      </p15:sldGuideLst>
    </p:ext>
    <p:ext uri="{2D200454-40CA-4A62-9FC3-DE9A4176ACB9}">
      <p15:notesGuideLst xmlns:p15="http://schemas.microsoft.com/office/powerpoint/2012/main">
        <p15:guide id="1" orient="horz" pos="289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99"/>
    <a:srgbClr val="FFFFCC"/>
    <a:srgbClr val="FF7C80"/>
    <a:srgbClr val="CC0000"/>
    <a:srgbClr val="FFFF00"/>
    <a:srgbClr val="B2B2B2"/>
    <a:srgbClr val="96969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073" autoAdjust="0"/>
    <p:restoredTop sz="94746" autoAdjust="0"/>
  </p:normalViewPr>
  <p:slideViewPr>
    <p:cSldViewPr>
      <p:cViewPr varScale="1">
        <p:scale>
          <a:sx n="84" d="100"/>
          <a:sy n="84" d="100"/>
        </p:scale>
        <p:origin x="1762" y="86"/>
      </p:cViewPr>
      <p:guideLst>
        <p:guide orient="horz" pos="2208"/>
        <p:guide/>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238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534110362"/>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951067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39533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0007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2020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2915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2084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2744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00289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10290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649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95828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82782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r>
              <a:rPr lang="en-GB" altLang="zh-CN" sz="1000" b="1" dirty="0">
                <a:ea typeface="宋体" charset="-122"/>
                <a:cs typeface="Times New Roman" pitchFamily="18"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28" name="Rectangle 24"/>
          <p:cNvSpPr>
            <a:spLocks noChangeArrowheads="1"/>
          </p:cNvSpPr>
          <p:nvPr userDrawn="1"/>
        </p:nvSpPr>
        <p:spPr bwMode="auto">
          <a:xfrm>
            <a:off x="4724400" y="6619875"/>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ctr"/>
            <a:r>
              <a:rPr lang="en-US" altLang="zh-CN" sz="1800" b="1" dirty="0">
                <a:latin typeface="Arial Narrow" pitchFamily="34" charset="0"/>
                <a:ea typeface="宋体" charset="-122"/>
              </a:rPr>
              <a:t>OMA-TP-2019-&lt;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29" name="Rectangle 25"/>
          <p:cNvSpPr>
            <a:spLocks noChangeArrowheads="1"/>
          </p:cNvSpPr>
          <p:nvPr userDrawn="1"/>
        </p:nvSpPr>
        <p:spPr bwMode="auto">
          <a:xfrm>
            <a:off x="8001000" y="6619875"/>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r"/>
            <a:r>
              <a:rPr lang="en-US" altLang="zh-CN" sz="1800" b="1" dirty="0">
                <a:latin typeface="Arial Narrow" pitchFamily="34" charset="0"/>
                <a:ea typeface="宋体" charset="-122"/>
              </a:rPr>
              <a:t>Slide #</a:t>
            </a:r>
            <a:fld id="{27108774-818C-4D7E-9F05-4F0B32BBBB28}"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[OMA-Template-TPslides-20190101-I]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altLang="zh-CN"/>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altLang="zh-CN" dirty="0"/>
              <a:t>1st Level Bullet</a:t>
            </a:r>
          </a:p>
          <a:p>
            <a:pPr lvl="1"/>
            <a:r>
              <a:rPr lang="en-GB" altLang="zh-CN" dirty="0"/>
              <a:t>2nd Level Bullet</a:t>
            </a:r>
          </a:p>
          <a:p>
            <a:pPr lvl="2"/>
            <a:r>
              <a:rPr lang="en-GB" altLang="zh-CN" dirty="0"/>
              <a:t>3rd Level Bullet</a:t>
            </a:r>
          </a:p>
          <a:p>
            <a:pPr lvl="3"/>
            <a:r>
              <a:rPr lang="en-GB" altLang="zh-CN" dirty="0"/>
              <a:t>4th Level Bullet</a:t>
            </a:r>
          </a:p>
          <a:p>
            <a:pPr lvl="4"/>
            <a:r>
              <a:rPr lang="en-GB" altLang="zh-CN"/>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21336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400">
                <a:solidFill>
                  <a:schemeClr val="tx1"/>
                </a:solidFill>
                <a:latin typeface="Arial" charset="0"/>
              </a:defRPr>
            </a:lvl1pPr>
            <a:lvl2pPr marL="742950" indent="-285750" defTabSz="762000">
              <a:tabLst>
                <a:tab pos="1827213" algn="r"/>
                <a:tab pos="1939925" algn="l"/>
              </a:tabLst>
              <a:defRPr sz="2400">
                <a:solidFill>
                  <a:schemeClr val="tx1"/>
                </a:solidFill>
                <a:latin typeface="Arial" charset="0"/>
              </a:defRPr>
            </a:lvl2pPr>
            <a:lvl3pPr marL="1143000" indent="-228600" defTabSz="762000">
              <a:tabLst>
                <a:tab pos="1827213" algn="r"/>
                <a:tab pos="1939925" algn="l"/>
              </a:tabLst>
              <a:defRPr sz="2400">
                <a:solidFill>
                  <a:schemeClr val="tx1"/>
                </a:solidFill>
                <a:latin typeface="Arial" charset="0"/>
              </a:defRPr>
            </a:lvl3pPr>
            <a:lvl4pPr marL="1600200" indent="-228600" defTabSz="762000">
              <a:tabLst>
                <a:tab pos="1827213" algn="r"/>
                <a:tab pos="1939925" algn="l"/>
              </a:tabLst>
              <a:defRPr sz="2400">
                <a:solidFill>
                  <a:schemeClr val="tx1"/>
                </a:solidFill>
                <a:latin typeface="Arial" charset="0"/>
              </a:defRPr>
            </a:lvl4pPr>
            <a:lvl5pPr marL="2057400" indent="-228600" defTabSz="762000">
              <a:tabLst>
                <a:tab pos="1827213" algn="r"/>
                <a:tab pos="1939925" algn="l"/>
              </a:tabLst>
              <a:defRPr sz="24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9pPr>
          </a:lstStyle>
          <a:p>
            <a:pPr>
              <a:lnSpc>
                <a:spcPct val="95000"/>
              </a:lnSpc>
              <a:spcAft>
                <a:spcPct val="35000"/>
              </a:spcAft>
            </a:pPr>
            <a:r>
              <a:rPr lang="en-US" altLang="zh-CN" sz="2000" b="1" dirty="0">
                <a:latin typeface="Tahoma" pitchFamily="34" charset="0"/>
                <a:ea typeface="宋体" charset="-122"/>
              </a:rPr>
              <a:t>	Submitted To:	OMA Technical Plenary</a:t>
            </a:r>
          </a:p>
          <a:p>
            <a:pPr>
              <a:lnSpc>
                <a:spcPct val="95000"/>
              </a:lnSpc>
              <a:spcAft>
                <a:spcPct val="35000"/>
              </a:spcAft>
            </a:pPr>
            <a:r>
              <a:rPr lang="en-US" altLang="zh-CN" sz="2000" b="1" dirty="0">
                <a:latin typeface="Tahoma" pitchFamily="34" charset="0"/>
                <a:ea typeface="宋体" charset="-122"/>
              </a:rPr>
              <a:t>	Date:	&lt;dd </a:t>
            </a:r>
            <a:r>
              <a:rPr lang="en-US" altLang="zh-CN" sz="2000" b="1" dirty="0" err="1">
                <a:latin typeface="Tahoma" pitchFamily="34" charset="0"/>
                <a:ea typeface="宋体" charset="-122"/>
              </a:rPr>
              <a:t>Mmm</a:t>
            </a:r>
            <a:r>
              <a:rPr lang="en-US" altLang="zh-CN" sz="2000" b="1" dirty="0">
                <a:latin typeface="Tahoma" pitchFamily="34" charset="0"/>
                <a:ea typeface="宋体" charset="-122"/>
              </a:rPr>
              <a:t> 2019&gt;</a:t>
            </a:r>
          </a:p>
          <a:p>
            <a:pPr>
              <a:lnSpc>
                <a:spcPct val="95000"/>
              </a:lnSpc>
              <a:spcAft>
                <a:spcPct val="35000"/>
              </a:spcAft>
            </a:pPr>
            <a:r>
              <a:rPr lang="en-US" altLang="zh-CN" sz="2000" b="1" dirty="0">
                <a:latin typeface="Tahoma" pitchFamily="34" charset="0"/>
                <a:ea typeface="宋体" charset="-122"/>
              </a:rPr>
              <a:t>	Availability:	      Public            OMA Confidential</a:t>
            </a:r>
          </a:p>
          <a:p>
            <a:pPr>
              <a:lnSpc>
                <a:spcPct val="95000"/>
              </a:lnSpc>
              <a:spcAft>
                <a:spcPct val="35000"/>
              </a:spcAft>
            </a:pPr>
            <a:r>
              <a:rPr lang="en-US" altLang="zh-CN" sz="2000" b="1" dirty="0">
                <a:latin typeface="Tahoma" pitchFamily="34" charset="0"/>
                <a:ea typeface="宋体" charset="-122"/>
              </a:rPr>
              <a:t>	Contact:	&lt;Chair&gt;</a:t>
            </a:r>
          </a:p>
          <a:p>
            <a:pPr>
              <a:lnSpc>
                <a:spcPct val="95000"/>
              </a:lnSpc>
              <a:spcAft>
                <a:spcPct val="35000"/>
              </a:spcAft>
            </a:pPr>
            <a:r>
              <a:rPr lang="en-US" altLang="zh-CN" sz="2000" b="1" dirty="0">
                <a:latin typeface="Tahoma" pitchFamily="34" charset="0"/>
                <a:ea typeface="宋体" charset="-122"/>
              </a:rPr>
              <a:t>	Source:	&lt;WG/Committee name&gt;</a:t>
            </a: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altLang="zh-CN" sz="2000" dirty="0">
                <a:ea typeface="宋体" charset="-122"/>
              </a:rPr>
              <a:t>OMA-TP-2019-&lt;XYZ&gt; </a:t>
            </a:r>
            <a:br>
              <a:rPr lang="en-US" altLang="zh-CN" sz="2000" dirty="0">
                <a:ea typeface="宋体" charset="-122"/>
              </a:rPr>
            </a:br>
            <a:br>
              <a:rPr lang="en-US" altLang="zh-CN" sz="900" dirty="0">
                <a:ea typeface="宋体" charset="-122"/>
              </a:rPr>
            </a:br>
            <a:r>
              <a:rPr lang="en-US" altLang="zh-CN" sz="1400" dirty="0">
                <a:ea typeface="宋体" charset="-122"/>
              </a:rPr>
              <a:t> </a:t>
            </a:r>
            <a:r>
              <a:rPr lang="en-US" altLang="zh-CN" sz="2400" dirty="0">
                <a:ea typeface="宋体" charset="-122"/>
              </a:rPr>
              <a:t>Technical Plenary Presentation</a:t>
            </a:r>
            <a:br>
              <a:rPr lang="en-US" altLang="zh-CN" sz="2400" dirty="0">
                <a:ea typeface="宋体" charset="-122"/>
              </a:rPr>
            </a:br>
            <a:r>
              <a:rPr lang="en-US" altLang="zh-CN" dirty="0">
                <a:ea typeface="宋体" charset="-122"/>
              </a:rPr>
              <a:t>&lt;Group&gt;</a:t>
            </a:r>
            <a:br>
              <a:rPr lang="en-US" altLang="zh-CN" dirty="0">
                <a:ea typeface="宋体" charset="-122"/>
              </a:rPr>
            </a:br>
            <a:br>
              <a:rPr lang="en-US" altLang="zh-CN" sz="600" dirty="0">
                <a:ea typeface="宋体" charset="-122"/>
              </a:rPr>
            </a:br>
            <a:r>
              <a:rPr lang="en-GB" altLang="zh-CN" sz="2000" dirty="0">
                <a:ea typeface="宋体" charset="-122"/>
              </a:rPr>
              <a:t>&lt;City, Country&gt;</a:t>
            </a:r>
            <a:r>
              <a:rPr lang="en-US" altLang="zh-CN" dirty="0">
                <a:ea typeface="宋体" charset="-122"/>
              </a:rPr>
              <a:t> </a:t>
            </a: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zh-CN" sz="1800" b="1">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404937"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pitchFamily="18" charset="0"/>
            </a:endParaRP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altLang="zh-CN" sz="900" b="1">
                <a:ea typeface="宋体" charset="-122"/>
                <a:cs typeface="Times New Roman" pitchFamily="18" charset="0"/>
              </a:rPr>
              <a:t>Intellectual Property Rights</a:t>
            </a:r>
          </a:p>
          <a:p>
            <a:pPr>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zh-CN" sz="2800">
                <a:ea typeface="宋体" charset="-122"/>
              </a:rPr>
              <a:t>WI/Release update:</a:t>
            </a:r>
            <a:br>
              <a:rPr lang="en-US" altLang="zh-CN" sz="2800">
                <a:ea typeface="宋体" charset="-122"/>
              </a:rPr>
            </a:br>
            <a:r>
              <a:rPr lang="en-US" altLang="zh-CN" sz="2800">
                <a:ea typeface="宋体" charset="-122"/>
              </a:rPr>
              <a:t>&lt;e.g. </a:t>
            </a:r>
            <a:r>
              <a:rPr lang="en-GB" altLang="ja-JP" sz="2800">
                <a:ea typeface="MS PGothic" pitchFamily="34" charset="-128"/>
              </a:rPr>
              <a:t>CAB (1.0)&gt; </a:t>
            </a:r>
            <a:r>
              <a:rPr lang="en-GB" altLang="ja-JP" sz="1400">
                <a:ea typeface="MS PGothic" pitchFamily="34" charset="-128"/>
              </a:rPr>
              <a:t>i/ii</a:t>
            </a:r>
            <a:endParaRPr lang="en-US" altLang="zh-CN" sz="1400">
              <a:ea typeface="MS PGothic" pitchFamily="34" charset="-128"/>
            </a:endParaRPr>
          </a:p>
        </p:txBody>
      </p:sp>
      <p:sp>
        <p:nvSpPr>
          <p:cNvPr id="3075" name="Rectangle 3"/>
          <p:cNvSpPr>
            <a:spLocks noGrp="1" noChangeArrowheads="1"/>
          </p:cNvSpPr>
          <p:nvPr>
            <p:ph type="body" sz="half" idx="1"/>
          </p:nvPr>
        </p:nvSpPr>
        <p:spPr>
          <a:xfrm>
            <a:off x="292100" y="1023938"/>
            <a:ext cx="9070975" cy="5535612"/>
          </a:xfrm>
        </p:spPr>
        <p:txBody>
          <a:bodyPr/>
          <a:lstStyle/>
          <a:p>
            <a:pPr marL="0" indent="0">
              <a:lnSpc>
                <a:spcPct val="90000"/>
              </a:lnSpc>
            </a:pPr>
            <a:r>
              <a:rPr lang="en-GB" altLang="ja-JP">
                <a:ea typeface="MS PGothic" pitchFamily="34" charset="-128"/>
              </a:rPr>
              <a:t>Overall progress since last report</a:t>
            </a:r>
          </a:p>
          <a:p>
            <a:pPr marL="444500" lvl="1">
              <a:lnSpc>
                <a:spcPct val="90000"/>
              </a:lnSpc>
            </a:pPr>
            <a:r>
              <a:rPr lang="en-GB" altLang="ja-JP" sz="2000">
                <a:ea typeface="MS PGothic" pitchFamily="34" charset="-128"/>
              </a:rPr>
              <a:t>&lt;</a:t>
            </a:r>
            <a:r>
              <a:rPr lang="en-US" altLang="ja-JP" sz="2000">
                <a:ea typeface="MS PGothic" pitchFamily="34" charset="-128"/>
              </a:rPr>
              <a:t>highlight any main decisions, </a:t>
            </a:r>
            <a:r>
              <a:rPr lang="en-GB" altLang="ja-JP" sz="2000">
                <a:ea typeface="MS PGothic" pitchFamily="34" charset="-128"/>
              </a:rPr>
              <a:t>e.g. agreement on role of application server&gt;</a:t>
            </a:r>
          </a:p>
          <a:p>
            <a:pPr marL="444500" lvl="1">
              <a:lnSpc>
                <a:spcPct val="90000"/>
              </a:lnSpc>
            </a:pPr>
            <a:r>
              <a:rPr lang="en-GB" altLang="ja-JP" sz="2000">
                <a:ea typeface="MS PGothic" pitchFamily="34" charset="-128"/>
              </a:rPr>
              <a:t>&lt;e.g. all remaining major issues in AD now addressed&gt;</a:t>
            </a:r>
          </a:p>
          <a:p>
            <a:pPr marL="0" indent="0">
              <a:lnSpc>
                <a:spcPct val="90000"/>
              </a:lnSpc>
            </a:pPr>
            <a:r>
              <a:rPr lang="en-GB" altLang="ja-JP">
                <a:ea typeface="MS PGothic" pitchFamily="34" charset="-128"/>
              </a:rPr>
              <a:t>Plan for the next 3 months</a:t>
            </a:r>
          </a:p>
          <a:p>
            <a:pPr marL="444500" lvl="1">
              <a:lnSpc>
                <a:spcPct val="90000"/>
              </a:lnSpc>
            </a:pPr>
            <a:r>
              <a:rPr lang="en-US" altLang="ja-JP" sz="2000">
                <a:ea typeface="MS PGothic" pitchFamily="34" charset="-128"/>
              </a:rPr>
              <a:t>&lt;Key objectives, goals, milestones for next period&gt;</a:t>
            </a:r>
          </a:p>
          <a:p>
            <a:pPr marL="1143000" lvl="2" indent="-228600">
              <a:lnSpc>
                <a:spcPct val="90000"/>
              </a:lnSpc>
            </a:pPr>
            <a:r>
              <a:rPr lang="en-US" altLang="ja-JP" sz="1800">
                <a:ea typeface="MS PGothic" pitchFamily="34" charset="-128"/>
              </a:rPr>
              <a:t>&lt;e.g. agree functions to include in first release by Nov-28&gt;</a:t>
            </a:r>
          </a:p>
          <a:p>
            <a:pPr marL="1143000" lvl="2" indent="-228600">
              <a:lnSpc>
                <a:spcPct val="90000"/>
              </a:lnSpc>
            </a:pPr>
            <a:r>
              <a:rPr lang="en-US" altLang="ja-JP" sz="1800">
                <a:ea typeface="MS PGothic" pitchFamily="34" charset="-128"/>
              </a:rPr>
              <a:t>&lt;e.g. all Technical ADRR issues closed at next two CCs&gt;</a:t>
            </a:r>
          </a:p>
          <a:p>
            <a:pPr marL="444500" lvl="1">
              <a:lnSpc>
                <a:spcPct val="90000"/>
              </a:lnSpc>
            </a:pPr>
            <a:r>
              <a:rPr lang="en-US" altLang="ja-JP" sz="2000">
                <a:ea typeface="MS PGothic" pitchFamily="34" charset="-128"/>
              </a:rPr>
              <a:t>&lt;Main decisions expected&gt; </a:t>
            </a:r>
          </a:p>
          <a:p>
            <a:pPr marL="1143000" lvl="2" indent="-228600">
              <a:lnSpc>
                <a:spcPct val="90000"/>
              </a:lnSpc>
            </a:pPr>
            <a:r>
              <a:rPr lang="en-US" altLang="ja-JP" sz="1800">
                <a:ea typeface="MS PGothic" pitchFamily="34" charset="-128"/>
              </a:rPr>
              <a:t>&lt;e.g. agree protocol to use for message sync&gt; </a:t>
            </a:r>
            <a:endParaRPr lang="en-GB" altLang="ja-JP" sz="1800">
              <a:ea typeface="MS PGothic" pitchFamily="34" charset="-128"/>
            </a:endParaRPr>
          </a:p>
          <a:p>
            <a:pPr marL="0" indent="0">
              <a:lnSpc>
                <a:spcPct val="90000"/>
              </a:lnSpc>
            </a:pPr>
            <a:r>
              <a:rPr lang="en-US" altLang="ja-JP">
                <a:ea typeface="MS PGothic" pitchFamily="34" charset="-128"/>
              </a:rPr>
              <a:t>Potential issues which MAY affect schedule</a:t>
            </a:r>
          </a:p>
          <a:p>
            <a:pPr marL="444500" lvl="1">
              <a:lnSpc>
                <a:spcPct val="90000"/>
              </a:lnSpc>
            </a:pPr>
            <a:r>
              <a:rPr lang="en-US" altLang="ja-JP" sz="2000">
                <a:ea typeface="MS PGothic" pitchFamily="34" charset="-128"/>
              </a:rPr>
              <a:t>&lt;heads-up on known problems.  Describe workaround, corrective actions&gt;</a:t>
            </a:r>
          </a:p>
          <a:p>
            <a:pPr marL="444500" lvl="1">
              <a:lnSpc>
                <a:spcPct val="90000"/>
              </a:lnSpc>
            </a:pPr>
            <a:r>
              <a:rPr lang="en-US" altLang="ja-JP" sz="2000">
                <a:ea typeface="MS PGothic" pitchFamily="34" charset="-128"/>
              </a:rPr>
              <a:t>&lt;e.g. dependence on other organizations&gt; </a:t>
            </a:r>
          </a:p>
          <a:p>
            <a:pPr marL="444500" lvl="1">
              <a:lnSpc>
                <a:spcPct val="90000"/>
              </a:lnSpc>
            </a:pPr>
            <a:r>
              <a:rPr lang="en-GB" altLang="ja-JP" sz="2000">
                <a:ea typeface="MS PGothic" pitchFamily="34" charset="-128"/>
              </a:rPr>
              <a:t>&lt;e.g. User Plane TS: long discussions about how to reconcile presence information with application server rules. Could delay start of Consistency Review. </a:t>
            </a:r>
            <a:r>
              <a:rPr lang="en-US" altLang="ja-JP" sz="2000">
                <a:ea typeface="MS PGothic" pitchFamily="34" charset="-128"/>
              </a:rPr>
              <a:t>If no agreement is made, presence may be deferred from first release; discussion deadline set to 15th April </a:t>
            </a:r>
            <a:r>
              <a:rPr lang="en-GB" altLang="ja-JP" sz="2000">
                <a:ea typeface="MS PGothic" pitchFamily="34" charset="-128"/>
              </a:rPr>
              <a:t>&gt;</a:t>
            </a:r>
          </a:p>
        </p:txBody>
      </p:sp>
      <p:sp>
        <p:nvSpPr>
          <p:cNvPr id="3076"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7"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8"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9" name="Text Box 25"/>
          <p:cNvSpPr txBox="1">
            <a:spLocks noChangeArrowheads="1"/>
          </p:cNvSpPr>
          <p:nvPr/>
        </p:nvSpPr>
        <p:spPr bwMode="auto">
          <a:xfrm>
            <a:off x="-3852863" y="6350"/>
            <a:ext cx="3124200" cy="66214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Provide high level, but informative, information for each Release.</a:t>
            </a:r>
          </a:p>
          <a:p>
            <a:pPr>
              <a:spcBef>
                <a:spcPct val="50000"/>
              </a:spcBef>
            </a:pPr>
            <a:r>
              <a:rPr lang="en-GB" altLang="zh-CN" sz="2000">
                <a:ea typeface="宋体" charset="-122"/>
              </a:rPr>
              <a:t>Do not report on Releases in maintenance, unless important changes made</a:t>
            </a:r>
          </a:p>
          <a:p>
            <a:pPr>
              <a:spcBef>
                <a:spcPct val="50000"/>
              </a:spcBef>
            </a:pPr>
            <a:r>
              <a:rPr lang="en-GB" altLang="zh-CN" sz="2000">
                <a:ea typeface="宋体" charset="-122"/>
              </a:rPr>
              <a:t>Do not make uninformative general statements (e.g. “</a:t>
            </a:r>
            <a:r>
              <a:rPr lang="en-GB" altLang="zh-CN" sz="2000" i="1">
                <a:ea typeface="宋体" charset="-122"/>
              </a:rPr>
              <a:t>RD progressing well</a:t>
            </a:r>
            <a:r>
              <a:rPr lang="en-GB" altLang="zh-CN" sz="2000">
                <a:ea typeface="宋体" charset="-122"/>
              </a:rPr>
              <a:t>”)</a:t>
            </a:r>
          </a:p>
          <a:p>
            <a:pPr>
              <a:spcBef>
                <a:spcPct val="50000"/>
              </a:spcBef>
            </a:pPr>
            <a:r>
              <a:rPr lang="en-US" altLang="zh-CN" sz="2000">
                <a:ea typeface="宋体" charset="-122"/>
              </a:rPr>
              <a:t>Provide information on the planning of the group going forward, what the objectives &amp; remaining tasks are. Provide early visibility on new work</a:t>
            </a:r>
          </a:p>
          <a:p>
            <a:pPr>
              <a:spcBef>
                <a:spcPct val="50000"/>
              </a:spcBef>
            </a:pPr>
            <a:r>
              <a:rPr lang="en-US" altLang="zh-CN" sz="2000">
                <a:ea typeface="宋体" charset="-122"/>
              </a:rPr>
              <a:t>List technical objectives, do not repeat WISPR milestone data</a:t>
            </a:r>
          </a:p>
          <a:p>
            <a:pPr>
              <a:spcBef>
                <a:spcPct val="50000"/>
              </a:spcBef>
            </a:pPr>
            <a:endParaRPr lang="en-GB" altLang="zh-CN" sz="200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38138" y="234950"/>
            <a:ext cx="8748712" cy="703263"/>
          </a:xfrm>
        </p:spPr>
        <p:txBody>
          <a:bodyPr/>
          <a:lstStyle/>
          <a:p>
            <a:r>
              <a:rPr lang="en-US" altLang="zh-CN" sz="2800">
                <a:ea typeface="宋体" charset="-122"/>
              </a:rPr>
              <a:t>WI/Release update:</a:t>
            </a:r>
            <a:br>
              <a:rPr lang="en-US" altLang="zh-CN" sz="2800">
                <a:ea typeface="宋体" charset="-122"/>
              </a:rPr>
            </a:br>
            <a:r>
              <a:rPr lang="en-US" altLang="zh-CN" sz="2800">
                <a:ea typeface="宋体" charset="-122"/>
              </a:rPr>
              <a:t>&lt;e.g. </a:t>
            </a:r>
            <a:r>
              <a:rPr lang="en-GB" altLang="ja-JP" sz="2800">
                <a:ea typeface="MS PGothic" pitchFamily="34" charset="-128"/>
              </a:rPr>
              <a:t>CAB (1.0)&gt; </a:t>
            </a:r>
            <a:r>
              <a:rPr lang="en-GB" altLang="ja-JP" sz="1400">
                <a:ea typeface="MS PGothic" pitchFamily="34" charset="-128"/>
              </a:rPr>
              <a:t>ii/ii</a:t>
            </a:r>
            <a:endParaRPr lang="en-US" altLang="zh-CN" sz="1400">
              <a:ea typeface="MS PGothic" pitchFamily="34" charset="-128"/>
            </a:endParaRPr>
          </a:p>
        </p:txBody>
      </p:sp>
      <p:sp>
        <p:nvSpPr>
          <p:cNvPr id="4099" name="Text Box 35"/>
          <p:cNvSpPr txBox="1">
            <a:spLocks noChangeArrowheads="1"/>
          </p:cNvSpPr>
          <p:nvPr/>
        </p:nvSpPr>
        <p:spPr bwMode="auto">
          <a:xfrm>
            <a:off x="-3014663" y="368300"/>
            <a:ext cx="3124201" cy="32956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Download the WISPR Excel spreadsheet object for the WISPR Update page of the OMA Portal.</a:t>
            </a:r>
          </a:p>
          <a:p>
            <a:pPr>
              <a:spcBef>
                <a:spcPct val="50000"/>
              </a:spcBef>
            </a:pPr>
            <a:r>
              <a:rPr lang="en-GB" altLang="zh-CN" sz="2000">
                <a:ea typeface="宋体" charset="-122"/>
              </a:rPr>
              <a:t>Cut and Paste both the Chart and date table from the “Chart” worksheet.</a:t>
            </a:r>
          </a:p>
          <a:p>
            <a:pPr>
              <a:spcBef>
                <a:spcPct val="50000"/>
              </a:spcBef>
            </a:pPr>
            <a:r>
              <a:rPr lang="en-GB" altLang="zh-CN" sz="2000">
                <a:ea typeface="宋体" charset="-122"/>
              </a:rPr>
              <a:t>Use only 1 chart per slide</a:t>
            </a:r>
          </a:p>
          <a:p>
            <a:pPr>
              <a:spcBef>
                <a:spcPct val="50000"/>
              </a:spcBef>
            </a:pPr>
            <a:r>
              <a:rPr lang="en-GB" altLang="zh-CN" sz="2000">
                <a:ea typeface="宋体" charset="-122"/>
              </a:rPr>
              <a:t>Do not provide charts for Releases in maintenance</a:t>
            </a:r>
          </a:p>
        </p:txBody>
      </p:sp>
      <p:graphicFrame>
        <p:nvGraphicFramePr>
          <p:cNvPr id="4100" name="Object 2"/>
          <p:cNvGraphicFramePr>
            <a:graphicFrameLocks noChangeAspect="1"/>
          </p:cNvGraphicFramePr>
          <p:nvPr/>
        </p:nvGraphicFramePr>
        <p:xfrm>
          <a:off x="642938" y="1301750"/>
          <a:ext cx="8458200" cy="4083050"/>
        </p:xfrm>
        <a:graphic>
          <a:graphicData uri="http://schemas.openxmlformats.org/presentationml/2006/ole">
            <mc:AlternateContent xmlns:mc="http://schemas.openxmlformats.org/markup-compatibility/2006">
              <mc:Choice xmlns:v="urn:schemas-microsoft-com:vml" Requires="v">
                <p:oleObj spid="_x0000_s4162" name="Chart" r:id="rId4" imgW="8839200" imgH="5257758" progId="Excel.Chart.8">
                  <p:embed/>
                </p:oleObj>
              </mc:Choice>
              <mc:Fallback>
                <p:oleObj name="Chart" r:id="rId4" imgW="8839200" imgH="5257758"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8" y="1301750"/>
                        <a:ext cx="8458200" cy="408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graphicFrame>
        <p:nvGraphicFramePr>
          <p:cNvPr id="1087" name="Group 63"/>
          <p:cNvGraphicFramePr>
            <a:graphicFrameLocks noGrp="1"/>
          </p:cNvGraphicFramePr>
          <p:nvPr/>
        </p:nvGraphicFramePr>
        <p:xfrm>
          <a:off x="1252538" y="5334000"/>
          <a:ext cx="7086600" cy="1233489"/>
        </p:xfrm>
        <a:graphic>
          <a:graphicData uri="http://schemas.openxmlformats.org/drawingml/2006/table">
            <a:tbl>
              <a:tblPr/>
              <a:tblGrid>
                <a:gridCol w="1081087">
                  <a:extLst>
                    <a:ext uri="{9D8B030D-6E8A-4147-A177-3AD203B41FA5}">
                      <a16:colId xmlns:a16="http://schemas.microsoft.com/office/drawing/2014/main" val="20000"/>
                    </a:ext>
                  </a:extLst>
                </a:gridCol>
                <a:gridCol w="858838">
                  <a:extLst>
                    <a:ext uri="{9D8B030D-6E8A-4147-A177-3AD203B41FA5}">
                      <a16:colId xmlns:a16="http://schemas.microsoft.com/office/drawing/2014/main" val="20001"/>
                    </a:ext>
                  </a:extLst>
                </a:gridCol>
                <a:gridCol w="857250">
                  <a:extLst>
                    <a:ext uri="{9D8B030D-6E8A-4147-A177-3AD203B41FA5}">
                      <a16:colId xmlns:a16="http://schemas.microsoft.com/office/drawing/2014/main" val="20002"/>
                    </a:ext>
                  </a:extLst>
                </a:gridCol>
                <a:gridCol w="857250">
                  <a:extLst>
                    <a:ext uri="{9D8B030D-6E8A-4147-A177-3AD203B41FA5}">
                      <a16:colId xmlns:a16="http://schemas.microsoft.com/office/drawing/2014/main" val="20003"/>
                    </a:ext>
                  </a:extLst>
                </a:gridCol>
                <a:gridCol w="858837">
                  <a:extLst>
                    <a:ext uri="{9D8B030D-6E8A-4147-A177-3AD203B41FA5}">
                      <a16:colId xmlns:a16="http://schemas.microsoft.com/office/drawing/2014/main" val="20004"/>
                    </a:ext>
                  </a:extLst>
                </a:gridCol>
                <a:gridCol w="857250">
                  <a:extLst>
                    <a:ext uri="{9D8B030D-6E8A-4147-A177-3AD203B41FA5}">
                      <a16:colId xmlns:a16="http://schemas.microsoft.com/office/drawing/2014/main" val="20005"/>
                    </a:ext>
                  </a:extLst>
                </a:gridCol>
                <a:gridCol w="858838">
                  <a:extLst>
                    <a:ext uri="{9D8B030D-6E8A-4147-A177-3AD203B41FA5}">
                      <a16:colId xmlns:a16="http://schemas.microsoft.com/office/drawing/2014/main" val="20006"/>
                    </a:ext>
                  </a:extLst>
                </a:gridCol>
                <a:gridCol w="857250">
                  <a:extLst>
                    <a:ext uri="{9D8B030D-6E8A-4147-A177-3AD203B41FA5}">
                      <a16:colId xmlns:a16="http://schemas.microsoft.com/office/drawing/2014/main" val="20007"/>
                    </a:ext>
                  </a:extLst>
                </a:gridCol>
              </a:tblGrid>
              <a:tr h="427037">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000066"/>
                        </a:solidFill>
                        <a:effectLst/>
                        <a:latin typeface="Arial Narrow" pitchFamily="34" charset="0"/>
                        <a:ea typeface="宋体" charset="-122"/>
                      </a:endParaRPr>
                    </a:p>
                  </a:txBody>
                  <a:tcPr marT="45739" marB="45739"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Candidate</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ConRR Start</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AD Approved</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TS Start</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RD Approved</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AD Start</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RD Start</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Original</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2009/05/31</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2009/02/22</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2009/09/26</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2008/10/27</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2008/06/30</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2008/03/28</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2007/10/22</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Current</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2009/12/14</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2009/09/04</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2009/05/25</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2008/06/30</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2008/03/12</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Revised</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2011/05/31</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2011/01/11</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2009/07/25</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2009/04/27</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2008/08/26</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Achieved</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Arial" charset="0"/>
                          <a:ea typeface="宋体" charset="-122"/>
                        </a:rPr>
                        <a:t> </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2009/05/07</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2008/08/26</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2008/03/28</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a:ln>
                            <a:noFill/>
                          </a:ln>
                          <a:solidFill>
                            <a:schemeClr val="tx1"/>
                          </a:solidFill>
                          <a:effectLst/>
                          <a:latin typeface="Verdana" pitchFamily="34" charset="0"/>
                          <a:ea typeface="宋体" charset="-122"/>
                        </a:rPr>
                        <a:t>2007/10/15</a:t>
                      </a:r>
                      <a:endParaRPr kumimoji="0" lang="en-US" altLang="zh-CN" sz="2400" b="0" i="0" u="none" strike="noStrike" cap="none" normalizeH="0" baseline="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88" name="Rectangle 64"/>
          <p:cNvSpPr>
            <a:spLocks noChangeArrowheads="1"/>
          </p:cNvSpPr>
          <p:nvPr/>
        </p:nvSpPr>
        <p:spPr bwMode="auto">
          <a:xfrm>
            <a:off x="185738" y="996950"/>
            <a:ext cx="5740400" cy="420688"/>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a:solidFill>
                  <a:srgbClr val="000066"/>
                </a:solidFill>
                <a:ea typeface="MS PGothic" pitchFamily="34" charset="-128"/>
              </a:rPr>
              <a:t>WISPR last updated: &lt;e.g. </a:t>
            </a:r>
            <a:r>
              <a:rPr lang="en-US" altLang="ja-JP">
                <a:solidFill>
                  <a:srgbClr val="000066"/>
                </a:solidFill>
                <a:ea typeface="MS PGothic" pitchFamily="34" charset="-128"/>
              </a:rPr>
              <a:t>2013/mm/dd&gt;</a:t>
            </a:r>
            <a:endParaRPr lang="en-US" altLang="zh-CN">
              <a:solidFill>
                <a:srgbClr val="000066"/>
              </a:solidFill>
              <a:ea typeface="宋体"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28600" y="233363"/>
            <a:ext cx="8991600" cy="703262"/>
          </a:xfrm>
        </p:spPr>
        <p:txBody>
          <a:bodyPr/>
          <a:lstStyle/>
          <a:p>
            <a:r>
              <a:rPr lang="en-GB" altLang="zh-CN">
                <a:ea typeface="宋体" charset="-122"/>
              </a:rPr>
              <a:t>Documents nearing TP approval</a:t>
            </a:r>
            <a:endParaRPr lang="en-US" altLang="zh-CN">
              <a:ea typeface="宋体" charset="-122"/>
            </a:endParaRPr>
          </a:p>
        </p:txBody>
      </p:sp>
      <p:sp>
        <p:nvSpPr>
          <p:cNvPr id="5123" name="Rectangle 3"/>
          <p:cNvSpPr>
            <a:spLocks noGrp="1" noChangeArrowheads="1"/>
          </p:cNvSpPr>
          <p:nvPr>
            <p:ph type="body" idx="1"/>
          </p:nvPr>
        </p:nvSpPr>
        <p:spPr/>
        <p:txBody>
          <a:bodyPr/>
          <a:lstStyle/>
          <a:p>
            <a:r>
              <a:rPr lang="en-GB" altLang="zh-CN" dirty="0">
                <a:ea typeface="宋体" charset="-122"/>
              </a:rPr>
              <a:t>&lt;e.g. ABCD Requirements Document&gt;</a:t>
            </a:r>
            <a:endParaRPr lang="en-US" altLang="zh-CN" dirty="0">
              <a:ea typeface="宋体" charset="-122"/>
            </a:endParaRPr>
          </a:p>
          <a:p>
            <a:pPr lvl="1"/>
            <a:r>
              <a:rPr lang="en-GB" altLang="zh-CN" dirty="0">
                <a:ea typeface="宋体" charset="-122"/>
              </a:rPr>
              <a:t>TP presentation: &lt;e.g. OMA-TP-2018-xxxx-INP_ABCD_Presentation&gt;</a:t>
            </a:r>
          </a:p>
          <a:p>
            <a:r>
              <a:rPr lang="en-GB" altLang="zh-CN" dirty="0">
                <a:ea typeface="宋体" charset="-122"/>
              </a:rPr>
              <a:t>&lt;e.g. XYZ Enabler Release&gt;</a:t>
            </a:r>
          </a:p>
          <a:p>
            <a:pPr lvl="1"/>
            <a:r>
              <a:rPr lang="en-GB" altLang="zh-CN" dirty="0">
                <a:ea typeface="宋体" charset="-122"/>
              </a:rPr>
              <a:t>TP presentation: &lt;e.g. OMA-TP-2018-xxxx-INP_XYZ_Presentation&gt;</a:t>
            </a:r>
            <a:endParaRPr lang="en-US" altLang="zh-CN" dirty="0">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ltLang="zh-CN">
                <a:ea typeface="宋体" charset="-122"/>
              </a:rPr>
              <a:t>Technical issues brought to TP’s attention</a:t>
            </a:r>
          </a:p>
        </p:txBody>
      </p:sp>
      <p:sp>
        <p:nvSpPr>
          <p:cNvPr id="6147" name="Rectangle 3"/>
          <p:cNvSpPr>
            <a:spLocks noGrp="1" noChangeArrowheads="1"/>
          </p:cNvSpPr>
          <p:nvPr>
            <p:ph type="body" idx="1"/>
          </p:nvPr>
        </p:nvSpPr>
        <p:spPr/>
        <p:txBody>
          <a:bodyPr/>
          <a:lstStyle/>
          <a:p>
            <a:r>
              <a:rPr lang="en-GB" altLang="zh-CN">
                <a:ea typeface="宋体" charset="-122"/>
              </a:rPr>
              <a:t>&lt;</a:t>
            </a:r>
            <a:r>
              <a:rPr lang="en-GB" altLang="zh-CN" i="1">
                <a:ea typeface="宋体" charset="-122"/>
              </a:rPr>
              <a:t>do not repeat any items from previous slides</a:t>
            </a:r>
            <a:r>
              <a:rPr lang="en-GB" altLang="zh-CN">
                <a:ea typeface="宋体" charset="-122"/>
              </a:rPr>
              <a:t>&gt;</a:t>
            </a:r>
            <a:r>
              <a:rPr lang="en-GB" altLang="ko-KR">
                <a:ea typeface="굴림" pitchFamily="34" charset="-127"/>
              </a:rPr>
              <a:t> </a:t>
            </a:r>
          </a:p>
          <a:p>
            <a:r>
              <a:rPr lang="en-GB" altLang="ko-KR">
                <a:ea typeface="굴림" pitchFamily="34" charset="-127"/>
              </a:rPr>
              <a:t>&lt;e.g. slip requests heads up&gt;</a:t>
            </a:r>
            <a:endParaRPr lang="en-GB" altLang="zh-CN">
              <a:ea typeface="宋体" charset="-122"/>
            </a:endParaRPr>
          </a:p>
          <a:p>
            <a:r>
              <a:rPr lang="en-GB" altLang="zh-CN">
                <a:ea typeface="宋体" charset="-122"/>
              </a:rPr>
              <a:t>&lt;e.g. new draft work item under discussion&gt;</a:t>
            </a:r>
          </a:p>
          <a:p>
            <a:r>
              <a:rPr lang="en-GB" altLang="zh-CN">
                <a:ea typeface="宋体" charset="-122"/>
              </a:rPr>
              <a:t>&lt;e.g. scope of XYZ WI and overlap with W3C&gt;</a:t>
            </a:r>
          </a:p>
          <a:p>
            <a:r>
              <a:rPr lang="en-GB" altLang="zh-CN">
                <a:ea typeface="宋体" charset="-122"/>
              </a:rPr>
              <a:t>&lt;e.g. re-use opportunity of OMA Enabler XYZ identified, need for joint session at next F2F&gt;</a:t>
            </a:r>
          </a:p>
        </p:txBody>
      </p:sp>
      <p:sp>
        <p:nvSpPr>
          <p:cNvPr id="6148" name="Text Box 35"/>
          <p:cNvSpPr txBox="1">
            <a:spLocks noChangeArrowheads="1"/>
          </p:cNvSpPr>
          <p:nvPr/>
        </p:nvSpPr>
        <p:spPr bwMode="auto">
          <a:xfrm>
            <a:off x="-3014663" y="368300"/>
            <a:ext cx="31242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Each slip request will need a separate TP document, to be submitted to TP Work Program Update calls</a:t>
            </a:r>
            <a:endParaRPr lang="en-GB" altLang="zh-CN" sz="2000">
              <a:ea typeface="宋体"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r>
              <a:rPr lang="en-GB" altLang="zh-CN">
                <a:ea typeface="宋体" charset="-122"/>
              </a:rPr>
              <a:t>WG-level issues brought to TP’s attention</a:t>
            </a:r>
          </a:p>
        </p:txBody>
      </p:sp>
      <p:sp>
        <p:nvSpPr>
          <p:cNvPr id="7171" name="Rectangle 3"/>
          <p:cNvSpPr>
            <a:spLocks noGrp="1" noChangeArrowheads="1"/>
          </p:cNvSpPr>
          <p:nvPr>
            <p:ph type="body" idx="4294967295"/>
          </p:nvPr>
        </p:nvSpPr>
        <p:spPr/>
        <p:txBody>
          <a:bodyPr/>
          <a:lstStyle/>
          <a:p>
            <a:pPr>
              <a:lnSpc>
                <a:spcPct val="90000"/>
              </a:lnSpc>
            </a:pPr>
            <a:r>
              <a:rPr lang="en-GB" altLang="zh-CN">
                <a:ea typeface="宋体" charset="-122"/>
              </a:rPr>
              <a:t>&lt;</a:t>
            </a:r>
            <a:r>
              <a:rPr lang="en-GB" altLang="zh-CN" i="1">
                <a:ea typeface="宋体" charset="-122"/>
              </a:rPr>
              <a:t>do not repeat any items from previous slides</a:t>
            </a:r>
            <a:r>
              <a:rPr lang="en-GB" altLang="zh-CN">
                <a:ea typeface="宋体" charset="-122"/>
              </a:rPr>
              <a:t>&gt;</a:t>
            </a:r>
            <a:endParaRPr lang="en-GB" altLang="ko-KR">
              <a:ea typeface="굴림" pitchFamily="34" charset="-127"/>
            </a:endParaRPr>
          </a:p>
          <a:p>
            <a:pPr>
              <a:lnSpc>
                <a:spcPct val="90000"/>
              </a:lnSpc>
            </a:pPr>
            <a:r>
              <a:rPr lang="en-GB" altLang="ko-KR">
                <a:ea typeface="굴림" pitchFamily="34" charset="-127"/>
              </a:rPr>
              <a:t>WG level issues</a:t>
            </a:r>
          </a:p>
          <a:p>
            <a:pPr marL="742950" lvl="1" indent="-285750">
              <a:lnSpc>
                <a:spcPct val="90000"/>
              </a:lnSpc>
            </a:pPr>
            <a:r>
              <a:rPr lang="en-GB" altLang="ko-KR">
                <a:ea typeface="굴림" pitchFamily="34" charset="-127"/>
              </a:rPr>
              <a:t>&lt;e.g. </a:t>
            </a:r>
            <a:r>
              <a:rPr lang="en-US" altLang="ko-KR">
                <a:ea typeface="굴림" pitchFamily="34" charset="-127"/>
              </a:rPr>
              <a:t>upcoming/open chair positions&gt; </a:t>
            </a:r>
            <a:r>
              <a:rPr lang="en-GB" altLang="ko-KR">
                <a:ea typeface="굴림" pitchFamily="34" charset="-127"/>
              </a:rPr>
              <a:t> </a:t>
            </a:r>
          </a:p>
          <a:p>
            <a:pPr marL="742950" lvl="1" indent="-285750">
              <a:lnSpc>
                <a:spcPct val="90000"/>
              </a:lnSpc>
            </a:pPr>
            <a:r>
              <a:rPr lang="en-GB" altLang="ko-KR">
                <a:ea typeface="굴림" pitchFamily="34" charset="-127"/>
              </a:rPr>
              <a:t>&lt;e.g. two WIDs reaching Consistency Review at about the same time, putting strain on the WGs available resources&gt;</a:t>
            </a:r>
          </a:p>
          <a:p>
            <a:pPr marL="742950" lvl="1" indent="-285750">
              <a:lnSpc>
                <a:spcPct val="90000"/>
              </a:lnSpc>
            </a:pPr>
            <a:r>
              <a:rPr lang="en-GB" altLang="ko-KR">
                <a:ea typeface="굴림" pitchFamily="34" charset="-127"/>
              </a:rPr>
              <a:t>&lt;e.g. the number of WIDs result in more CCs, which makes it more difficult to avoid overlapping calls&gt;</a:t>
            </a:r>
          </a:p>
          <a:p>
            <a:pPr marL="742950" lvl="1" indent="-285750">
              <a:lnSpc>
                <a:spcPct val="90000"/>
              </a:lnSpc>
            </a:pPr>
            <a:r>
              <a:rPr lang="en-GB" altLang="ko-KR">
                <a:ea typeface="굴림" pitchFamily="34" charset="-127"/>
              </a:rPr>
              <a:t>&lt;e.g. move WID from one SWG to another, transform a WA into a SWG or vice versa&gt;</a:t>
            </a:r>
          </a:p>
          <a:p>
            <a:pPr>
              <a:lnSpc>
                <a:spcPct val="90000"/>
              </a:lnSpc>
            </a:pPr>
            <a:r>
              <a:rPr lang="en-GB" altLang="ko-KR">
                <a:ea typeface="굴림" pitchFamily="34" charset="-127"/>
              </a:rPr>
              <a:t>Other items</a:t>
            </a:r>
          </a:p>
          <a:p>
            <a:pPr marL="742950" lvl="1" indent="-285750">
              <a:lnSpc>
                <a:spcPct val="90000"/>
              </a:lnSpc>
            </a:pPr>
            <a:r>
              <a:rPr lang="en-US" altLang="zh-CN">
                <a:ea typeface="宋体" charset="-122"/>
              </a:rPr>
              <a:t>&lt;e.g. update Work Programme to identify other fora’s timeframes&gt;</a:t>
            </a:r>
          </a:p>
          <a:p>
            <a:pPr marL="742950" lvl="1" indent="-285750">
              <a:lnSpc>
                <a:spcPct val="90000"/>
              </a:lnSpc>
            </a:pPr>
            <a:r>
              <a:rPr lang="en-US" altLang="zh-CN">
                <a:ea typeface="宋体" charset="-122"/>
              </a:rPr>
              <a:t>&lt;e.g. request for creation of new mailing list&gt;</a:t>
            </a:r>
          </a:p>
          <a:p>
            <a:pPr marL="742950" lvl="1" indent="-285750">
              <a:lnSpc>
                <a:spcPct val="90000"/>
              </a:lnSpc>
            </a:pPr>
            <a:r>
              <a:rPr lang="en-US" altLang="ko-KR">
                <a:ea typeface="굴림" pitchFamily="34" charset="-127"/>
              </a:rPr>
              <a:t>&lt;e.g. request to create Liaison Relationship&gt;</a:t>
            </a:r>
            <a:endParaRPr lang="en-US" altLang="zh-CN">
              <a:ea typeface="굴림" pitchFamily="34" charset="-127"/>
            </a:endParaRPr>
          </a:p>
        </p:txBody>
      </p:sp>
      <p:sp>
        <p:nvSpPr>
          <p:cNvPr id="7172" name="Text Box 35"/>
          <p:cNvSpPr txBox="1">
            <a:spLocks noChangeArrowheads="1"/>
          </p:cNvSpPr>
          <p:nvPr/>
        </p:nvSpPr>
        <p:spPr bwMode="auto">
          <a:xfrm>
            <a:off x="-3243263" y="368300"/>
            <a:ext cx="33528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Addresses non-technical issues, TWG plenary level considerations and issues that require TP visibility, etc.</a:t>
            </a:r>
            <a:endParaRPr lang="en-GB" altLang="zh-CN" sz="2000">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905</Words>
  <Application>Microsoft Office PowerPoint</Application>
  <PresentationFormat>Custom</PresentationFormat>
  <Paragraphs>103</Paragraphs>
  <Slides>6</Slides>
  <Notes>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2" baseType="lpstr">
      <vt:lpstr>Arial</vt:lpstr>
      <vt:lpstr>Arial Narrow</vt:lpstr>
      <vt:lpstr>Tahoma</vt:lpstr>
      <vt:lpstr>Verdana</vt:lpstr>
      <vt:lpstr>OMA Template</vt:lpstr>
      <vt:lpstr>Chart</vt:lpstr>
      <vt:lpstr>OMA-TP-2019-&lt;XYZ&gt;    Technical Plenary Presentation &lt;Group&gt;  &lt;City, Country&gt; </vt:lpstr>
      <vt:lpstr>WI/Release update: &lt;e.g. CAB (1.0)&gt; i/ii</vt:lpstr>
      <vt:lpstr>WI/Release update: &lt;e.g. CAB (1.0)&gt; ii/ii</vt:lpstr>
      <vt:lpstr>Documents nearing TP approval</vt:lpstr>
      <vt:lpstr>Technical issues brought to TP’s attention</vt:lpstr>
      <vt:lpstr>WG-level issues brought to TP’s attention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sean mcilroy</cp:lastModifiedBy>
  <cp:revision>336</cp:revision>
  <cp:lastPrinted>1999-04-27T06:51:51Z</cp:lastPrinted>
  <dcterms:created xsi:type="dcterms:W3CDTF">2002-03-19T14:05:12Z</dcterms:created>
  <dcterms:modified xsi:type="dcterms:W3CDTF">2019-01-02T09:46:19Z</dcterms:modified>
</cp:coreProperties>
</file>