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6"/>
  </p:notesMasterIdLst>
  <p:handoutMasterIdLst>
    <p:handoutMasterId r:id="rId17"/>
  </p:handoutMasterIdLst>
  <p:sldIdLst>
    <p:sldId id="293" r:id="rId2"/>
    <p:sldId id="318" r:id="rId3"/>
    <p:sldId id="330" r:id="rId4"/>
    <p:sldId id="319" r:id="rId5"/>
    <p:sldId id="329" r:id="rId6"/>
    <p:sldId id="331" r:id="rId7"/>
    <p:sldId id="320" r:id="rId8"/>
    <p:sldId id="332" r:id="rId9"/>
    <p:sldId id="328" r:id="rId10"/>
    <p:sldId id="321" r:id="rId11"/>
    <p:sldId id="323" r:id="rId12"/>
    <p:sldId id="326" r:id="rId13"/>
    <p:sldId id="325" r:id="rId14"/>
    <p:sldId id="327" r:id="rId1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94672" autoAdjust="0"/>
  </p:normalViewPr>
  <p:slideViewPr>
    <p:cSldViewPr>
      <p:cViewPr varScale="1">
        <p:scale>
          <a:sx n="63" d="100"/>
          <a:sy n="63" d="100"/>
        </p:scale>
        <p:origin x="-690" y="-11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4920;%20&#22312;%20OMA-Template-WIDpresentation-20110101-I.ppt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zh-CN"/>
  <c:roundedCorners val="1"/>
  <c:chart>
    <c:plotArea>
      <c:layout>
        <c:manualLayout>
          <c:layoutTarget val="inner"/>
          <c:xMode val="edge"/>
          <c:yMode val="edge"/>
          <c:x val="0.25441696113074469"/>
          <c:y val="4.5070484526964862E-2"/>
          <c:w val="0.67491166077738562"/>
          <c:h val="0.75774752110960042"/>
        </c:manualLayout>
      </c:layout>
      <c:barChart>
        <c:barDir val="bar"/>
        <c:grouping val="stacked"/>
        <c:ser>
          <c:idx val="0"/>
          <c:order val="0"/>
          <c:tx>
            <c:strRef>
              <c:f>'[工作表 在 OMA-Template-WIDpresentation-20110101-I.pptx]Sheet2'!$B$45</c:f>
              <c:strCache>
                <c:ptCount val="1"/>
                <c:pt idx="0">
                  <c:v>Begin</c:v>
                </c:pt>
              </c:strCache>
            </c:strRef>
          </c:tx>
          <c:spPr>
            <a:noFill/>
            <a:ln w="25400">
              <a:noFill/>
            </a:ln>
          </c:spPr>
          <c:cat>
            <c:strRef>
              <c:f>'[工作表 在 OMA-Template-WIDpresentation-20110101-I.pptx]Sheet2'!$A$46:$A$50</c:f>
              <c:strCache>
                <c:ptCount val="5"/>
                <c:pt idx="0">
                  <c:v>Approval phase</c:v>
                </c:pt>
                <c:pt idx="1">
                  <c:v>Development time to Candidate</c:v>
                </c:pt>
                <c:pt idx="2">
                  <c:v>TS</c:v>
                </c:pt>
                <c:pt idx="3">
                  <c:v>AD</c:v>
                </c:pt>
                <c:pt idx="4">
                  <c:v>RD</c:v>
                </c:pt>
              </c:strCache>
            </c:strRef>
          </c:cat>
          <c:val>
            <c:numRef>
              <c:f>'[工作表 在 OMA-Template-WIDpresentation-20110101-I.pptx]Sheet2'!$B$46:$B$50</c:f>
              <c:numCache>
                <c:formatCode>yyyy\-mm\-dd;@</c:formatCode>
                <c:ptCount val="5"/>
                <c:pt idx="0">
                  <c:v>41223</c:v>
                </c:pt>
                <c:pt idx="1">
                  <c:v>40704</c:v>
                </c:pt>
                <c:pt idx="2">
                  <c:v>41000</c:v>
                </c:pt>
                <c:pt idx="3">
                  <c:v>40826</c:v>
                </c:pt>
                <c:pt idx="4">
                  <c:v>40704</c:v>
                </c:pt>
              </c:numCache>
            </c:numRef>
          </c:val>
        </c:ser>
        <c:ser>
          <c:idx val="1"/>
          <c:order val="1"/>
          <c:tx>
            <c:strRef>
              <c:f>'[工作表 在 OMA-Template-WIDpresentation-20110101-I.pptx]Sheet2'!$C$45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'[工作表 在 OMA-Template-WIDpresentation-20110101-I.pptx]Sheet2'!$A$46:$A$50</c:f>
              <c:strCache>
                <c:ptCount val="5"/>
                <c:pt idx="0">
                  <c:v>Approval phase</c:v>
                </c:pt>
                <c:pt idx="1">
                  <c:v>Development time to Candidate</c:v>
                </c:pt>
                <c:pt idx="2">
                  <c:v>TS</c:v>
                </c:pt>
                <c:pt idx="3">
                  <c:v>AD</c:v>
                </c:pt>
                <c:pt idx="4">
                  <c:v>RD</c:v>
                </c:pt>
              </c:strCache>
            </c:strRef>
          </c:cat>
          <c:val>
            <c:numRef>
              <c:f>'[工作表 在 OMA-Template-WIDpresentation-20110101-I.pptx]Sheet2'!$C$46:$C$50</c:f>
              <c:numCache>
                <c:formatCode>General</c:formatCode>
                <c:ptCount val="5"/>
                <c:pt idx="0">
                  <c:v>30</c:v>
                </c:pt>
                <c:pt idx="1">
                  <c:v>519</c:v>
                </c:pt>
                <c:pt idx="2">
                  <c:v>192</c:v>
                </c:pt>
                <c:pt idx="3">
                  <c:v>244</c:v>
                </c:pt>
                <c:pt idx="4">
                  <c:v>183</c:v>
                </c:pt>
              </c:numCache>
            </c:numRef>
          </c:val>
        </c:ser>
        <c:gapWidth val="80"/>
        <c:overlap val="80"/>
        <c:axId val="83580416"/>
        <c:axId val="83581952"/>
      </c:barChart>
      <c:catAx>
        <c:axId val="83580416"/>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83581952"/>
        <c:crosses val="autoZero"/>
        <c:auto val="1"/>
        <c:lblAlgn val="ctr"/>
        <c:lblOffset val="100"/>
        <c:tickLblSkip val="1"/>
        <c:tickMarkSkip val="1"/>
      </c:catAx>
      <c:valAx>
        <c:axId val="83581952"/>
        <c:scaling>
          <c:orientation val="minMax"/>
          <c:max val="41524"/>
          <c:min val="4051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588"/>
              <c:y val="0.89014202802114517"/>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83580416"/>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2011 Open Mobile Alliance Ltd.  All Rights Reserved.</a:t>
            </a:r>
            <a:endParaRPr lang="en-US" altLang="zh-CN" sz="1000" b="1">
              <a:ea typeface="宋体" charset="-122"/>
            </a:endParaRPr>
          </a:p>
          <a:p>
            <a:pPr defTabSz="403225">
              <a:tabLst>
                <a:tab pos="5372100" algn="ctr"/>
                <a:tab pos="9182100" algn="r"/>
              </a:tabLst>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a:latin typeface="Arial Narrow" pitchFamily="34" charset="0"/>
              </a:rPr>
              <a:t>OMA-&lt;</a:t>
            </a:r>
            <a:r>
              <a:rPr lang="en-US" sz="1800" b="1" dirty="0" err="1">
                <a:latin typeface="Arial Narrow" pitchFamily="34" charset="0"/>
              </a:rPr>
              <a:t>GrpCode</a:t>
            </a:r>
            <a:r>
              <a:rPr lang="en-US" sz="1800" b="1" dirty="0">
                <a:latin typeface="Arial Narrow" pitchFamily="34" charset="0"/>
              </a:rPr>
              <a:t>&gt;-2011-&lt;</a:t>
            </a:r>
            <a:r>
              <a:rPr lang="en-US" sz="1800" b="1" dirty="0" err="1">
                <a:latin typeface="Arial Narrow" pitchFamily="34" charset="0"/>
              </a:rPr>
              <a:t>DocNum</a:t>
            </a:r>
            <a:r>
              <a:rPr lang="en-US" sz="1800" b="1" dirty="0">
                <a:latin typeface="Arial Narrow" pitchFamily="34" charset="0"/>
              </a:rPr>
              <a:t>&gt;</a:t>
            </a: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charset="-122"/>
              </a:rPr>
              <a:t>Slide #</a:t>
            </a:r>
            <a:fld id="{DAF7B845-4E35-4D69-AF4A-BD7217892DBC}" type="slidenum">
              <a:rPr lang="en-US" altLang="zh-CN" sz="1800" b="1">
                <a:latin typeface="Arial Narrow" pitchFamily="34" charset="0"/>
                <a:ea typeface="宋体" charset="-122"/>
              </a:rPr>
              <a:pPr algn="r" defTabSz="403225">
                <a:tabLst>
                  <a:tab pos="5372100" algn="ctr"/>
                  <a:tab pos="9182100" algn="r"/>
                </a:tabLst>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[OMA-Template-WIDpresentation-20110101-I]</a:t>
            </a:r>
            <a:endParaRPr lang="en-US" altLang="zh-CN" sz="1800" b="1">
              <a:latin typeface="Arial Narrow" pitchFamily="34" charset="0"/>
              <a:ea typeface="宋体"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liweihua@zte.com.cn" TargetMode="External"/><Relationship Id="rId4" Type="http://schemas.openxmlformats.org/officeDocument/2006/relationships/hyperlink" Target="mailto:Hunter_lee@zte.com.cn"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___1.xls"/></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a:t>
            </a:r>
            <a:r>
              <a:rPr lang="en-US" altLang="zh-CN" b="1" dirty="0" smtClean="0">
                <a:latin typeface="Tahoma" pitchFamily="34" charset="0"/>
                <a:ea typeface="宋体" charset="-122"/>
              </a:rPr>
              <a:t>ARC</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a:t>
            </a:r>
            <a:r>
              <a:rPr lang="en-US" altLang="zh-CN" b="1" dirty="0" smtClean="0">
                <a:latin typeface="Tahoma" pitchFamily="34" charset="0"/>
                <a:ea typeface="宋体" charset="-122"/>
              </a:rPr>
              <a:t>12 April, </a:t>
            </a:r>
            <a:r>
              <a:rPr lang="en-US" altLang="zh-CN" b="1" dirty="0">
                <a:latin typeface="Tahoma" pitchFamily="34" charset="0"/>
                <a:ea typeface="宋体" charset="-122"/>
              </a:rPr>
              <a:t>2011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Contact:	</a:t>
            </a:r>
            <a:r>
              <a:rPr lang="en-US" altLang="zh-CN" b="1" dirty="0" smtClean="0">
                <a:latin typeface="Tahoma" pitchFamily="34" charset="0"/>
                <a:ea typeface="宋体" charset="-122"/>
              </a:rPr>
              <a:t> Hunter Lee, </a:t>
            </a:r>
            <a:r>
              <a:rPr lang="en-US" altLang="zh-CN" b="1" dirty="0" smtClean="0">
                <a:latin typeface="Tahoma" pitchFamily="34" charset="0"/>
                <a:ea typeface="宋体" charset="-122"/>
                <a:hlinkClick r:id="rId4"/>
              </a:rPr>
              <a:t>Hunter_lee@zte.com.cn</a:t>
            </a:r>
            <a:endParaRPr lang="en-US" altLang="zh-CN"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a:t>
            </a:r>
            <a:r>
              <a:rPr lang="en-US" altLang="zh-CN" b="1" dirty="0" err="1" smtClean="0">
                <a:latin typeface="Tahoma" pitchFamily="34" charset="0"/>
                <a:ea typeface="宋体" charset="-122"/>
              </a:rPr>
              <a:t>Weihua</a:t>
            </a:r>
            <a:r>
              <a:rPr lang="en-US" altLang="zh-CN" b="1" dirty="0" smtClean="0">
                <a:latin typeface="Tahoma" pitchFamily="34" charset="0"/>
                <a:ea typeface="宋体" charset="-122"/>
              </a:rPr>
              <a:t> Li, </a:t>
            </a:r>
            <a:r>
              <a:rPr lang="en-US" altLang="zh-CN" b="1" dirty="0" smtClean="0">
                <a:latin typeface="Tahoma" pitchFamily="34" charset="0"/>
                <a:ea typeface="宋体" charset="-122"/>
                <a:hlinkClick r:id="rId5"/>
              </a:rPr>
              <a:t>liweihua@zte.com.cn</a:t>
            </a:r>
            <a:r>
              <a:rPr lang="en-US" altLang="zh-CN" b="1" dirty="0" smtClean="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Source:	ZTE Corporation</a:t>
            </a:r>
            <a:endParaRPr lang="en-US" altLang="zh-CN" b="1" dirty="0">
              <a:latin typeface="Tahoma" pitchFamily="34" charset="0"/>
              <a:ea typeface="宋体" charset="-122"/>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OMA-ARC-2011-0180-INP_WID_MCCS_For_Socialization</a:t>
            </a:r>
            <a:r>
              <a:rPr lang="en-US" altLang="zh-CN" sz="2000" dirty="0" smtClean="0">
                <a:ea typeface="宋体" charset="-122"/>
              </a:rPr>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 </a:t>
            </a:r>
            <a:r>
              <a:rPr lang="en-US" altLang="zh-CN" sz="2400" dirty="0" smtClean="0">
                <a:ea typeface="宋体" charset="-122"/>
              </a:rPr>
              <a:t>Presentation of WID Information</a:t>
            </a:r>
            <a:r>
              <a:rPr lang="en-US" altLang="zh-CN" dirty="0" smtClean="0">
                <a:ea typeface="宋体" charset="-122"/>
              </a:rPr>
              <a:t/>
            </a:r>
            <a:br>
              <a:rPr lang="en-US" altLang="zh-CN" dirty="0" smtClean="0">
                <a:ea typeface="宋体" charset="-122"/>
              </a:rPr>
            </a:br>
            <a:r>
              <a:rPr lang="en-US" altLang="zh-CN" dirty="0" smtClean="0">
                <a:ea typeface="宋体" charset="-122"/>
              </a:rPr>
              <a:t>WID MCCS - Mobile Communication Centre Service</a:t>
            </a: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6"/>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smtClean="0"/>
              <a:t>How OMA can help</a:t>
            </a:r>
          </a:p>
        </p:txBody>
      </p:sp>
      <p:sp>
        <p:nvSpPr>
          <p:cNvPr id="7171" name="Rectangle 5"/>
          <p:cNvSpPr>
            <a:spLocks noGrp="1" noChangeArrowheads="1"/>
          </p:cNvSpPr>
          <p:nvPr>
            <p:ph type="body" idx="1"/>
          </p:nvPr>
        </p:nvSpPr>
        <p:spPr/>
        <p:txBody>
          <a:bodyPr/>
          <a:lstStyle/>
          <a:p>
            <a:pPr>
              <a:lnSpc>
                <a:spcPct val="80000"/>
              </a:lnSpc>
            </a:pPr>
            <a:r>
              <a:rPr lang="en-US" altLang="zh-CN" sz="1600" dirty="0" smtClean="0">
                <a:ea typeface="宋体" charset="-122"/>
              </a:rPr>
              <a:t>OMA has already successfully defined many enablers, such as SUPL, CPM, Presence, </a:t>
            </a:r>
            <a:r>
              <a:rPr lang="en-US" altLang="zh-CN" sz="1600" dirty="0" err="1" smtClean="0">
                <a:ea typeface="宋体" charset="-122"/>
              </a:rPr>
              <a:t>MobSearch</a:t>
            </a:r>
            <a:r>
              <a:rPr lang="en-US" altLang="zh-CN" sz="1600" dirty="0" smtClean="0">
                <a:ea typeface="宋体" charset="-122"/>
              </a:rPr>
              <a:t> Framework, etc. and  will allow fast adoption of the standards by the industry. In MCCS, some of the existing technologies defined in OMA maybe referred and reused to decrease duplication as much as possible.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proposed work is to specify an architecture, protocols and APIs.  And It might have several releases with increased scope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1</a:t>
            </a:r>
            <a:r>
              <a:rPr lang="en-GB" altLang="zh-CN" sz="1600" baseline="30000" dirty="0" smtClean="0">
                <a:ea typeface="宋体" charset="-122"/>
              </a:rPr>
              <a:t>st</a:t>
            </a:r>
            <a:r>
              <a:rPr lang="en-GB" altLang="zh-CN" sz="1600" dirty="0" smtClean="0">
                <a:ea typeface="宋体" charset="-122"/>
              </a:rPr>
              <a:t> release of the MCCS should include (but not limited to) the following functions:</a:t>
            </a:r>
          </a:p>
          <a:p>
            <a:pPr marL="742950" lvl="1" indent="-285750">
              <a:lnSpc>
                <a:spcPct val="80000"/>
              </a:lnSpc>
            </a:pPr>
            <a:r>
              <a:rPr lang="en-US" altLang="zh-CN" sz="1600" dirty="0" smtClean="0">
                <a:ea typeface="宋体" charset="-122"/>
              </a:rPr>
              <a:t>Mobile agent management</a:t>
            </a:r>
          </a:p>
          <a:p>
            <a:pPr marL="742950" lvl="1" indent="-285750">
              <a:lnSpc>
                <a:spcPct val="80000"/>
              </a:lnSpc>
            </a:pPr>
            <a:r>
              <a:rPr lang="en-US" altLang="zh-CN" sz="1600" dirty="0" smtClean="0">
                <a:ea typeface="宋体" charset="-122"/>
              </a:rPr>
              <a:t>Customer ‘s  Context</a:t>
            </a:r>
          </a:p>
          <a:p>
            <a:pPr marL="742950" lvl="1" indent="-285750">
              <a:lnSpc>
                <a:spcPct val="80000"/>
              </a:lnSpc>
            </a:pPr>
            <a:r>
              <a:rPr lang="en-US" altLang="zh-CN" sz="1600" dirty="0" smtClean="0">
                <a:ea typeface="宋体" charset="-122"/>
              </a:rPr>
              <a:t>Queuing Services</a:t>
            </a:r>
          </a:p>
          <a:p>
            <a:pPr marL="742950" lvl="1" indent="-285750">
              <a:lnSpc>
                <a:spcPct val="80000"/>
              </a:lnSpc>
            </a:pPr>
            <a:r>
              <a:rPr lang="en-US" altLang="zh-CN" sz="1600" dirty="0" smtClean="0">
                <a:ea typeface="宋体" charset="-122"/>
              </a:rPr>
              <a:t>Charging</a:t>
            </a:r>
          </a:p>
          <a:p>
            <a:pPr marL="742950" lvl="1" indent="-285750">
              <a:lnSpc>
                <a:spcPct val="80000"/>
              </a:lnSpc>
            </a:pPr>
            <a:r>
              <a:rPr lang="en-US" altLang="zh-CN" sz="1600" dirty="0" smtClean="0">
                <a:ea typeface="宋体" charset="-122"/>
              </a:rPr>
              <a:t>Etc.</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Impacts, relationships and dependencies</a:t>
            </a:r>
          </a:p>
        </p:txBody>
      </p:sp>
      <p:sp>
        <p:nvSpPr>
          <p:cNvPr id="8195" name="Rectangle 5"/>
          <p:cNvSpPr>
            <a:spLocks noGrp="1" noChangeArrowheads="1"/>
          </p:cNvSpPr>
          <p:nvPr>
            <p:ph type="body" idx="1"/>
          </p:nvPr>
        </p:nvSpPr>
        <p:spPr/>
        <p:txBody>
          <a:bodyPr/>
          <a:lstStyle/>
          <a:p>
            <a:r>
              <a:rPr lang="en-GB" altLang="zh-CN" sz="2000" dirty="0" smtClean="0">
                <a:ea typeface="宋体" charset="-122"/>
              </a:rPr>
              <a:t>Potential related or impacted Work items/working groups :</a:t>
            </a:r>
          </a:p>
          <a:p>
            <a:pPr lvl="1"/>
            <a:r>
              <a:rPr lang="en-GB" altLang="zh-CN" sz="2000" dirty="0" smtClean="0">
                <a:ea typeface="宋体" charset="-122"/>
              </a:rPr>
              <a:t>IOT</a:t>
            </a:r>
          </a:p>
          <a:p>
            <a:pPr lvl="1">
              <a:buFontTx/>
              <a:buNone/>
            </a:pPr>
            <a:endParaRPr lang="en-GB" altLang="zh-CN" sz="2000" dirty="0" smtClean="0">
              <a:ea typeface="宋体" charset="-122"/>
            </a:endParaRPr>
          </a:p>
          <a:p>
            <a:pPr lvl="1">
              <a:buFontTx/>
              <a:buNone/>
            </a:pPr>
            <a:endParaRPr lang="en-GB" altLang="zh-CN" sz="2000" dirty="0" smtClean="0">
              <a:ea typeface="宋体" charset="-122"/>
            </a:endParaRPr>
          </a:p>
          <a:p>
            <a:pPr lvl="1"/>
            <a:endParaRPr lang="en-GB" altLang="zh-CN" dirty="0" smtClean="0">
              <a:ea typeface="宋体" charset="-122"/>
            </a:endParaRPr>
          </a:p>
        </p:txBody>
      </p:sp>
      <p:graphicFrame>
        <p:nvGraphicFramePr>
          <p:cNvPr id="4" name="表格 3"/>
          <p:cNvGraphicFramePr>
            <a:graphicFrameLocks noGrp="1"/>
          </p:cNvGraphicFramePr>
          <p:nvPr/>
        </p:nvGraphicFramePr>
        <p:xfrm>
          <a:off x="1103314" y="2368550"/>
          <a:ext cx="7235823" cy="746760"/>
        </p:xfrm>
        <a:graphic>
          <a:graphicData uri="http://schemas.openxmlformats.org/drawingml/2006/table">
            <a:tbl>
              <a:tblPr/>
              <a:tblGrid>
                <a:gridCol w="803343"/>
                <a:gridCol w="804060"/>
                <a:gridCol w="804060"/>
                <a:gridCol w="804060"/>
                <a:gridCol w="804060"/>
                <a:gridCol w="804060"/>
                <a:gridCol w="804060"/>
                <a:gridCol w="804060"/>
                <a:gridCol w="804060"/>
              </a:tblGrid>
              <a:tr h="240030">
                <a:tc gridSpan="4">
                  <a:txBody>
                    <a:bodyPr/>
                    <a:lstStyle/>
                    <a:p>
                      <a:pPr algn="ctr">
                        <a:spcBef>
                          <a:spcPts val="200"/>
                        </a:spcBef>
                        <a:spcAft>
                          <a:spcPts val="200"/>
                        </a:spcAft>
                      </a:pPr>
                      <a:r>
                        <a:rPr lang="en-GB" sz="1100" b="1" dirty="0">
                          <a:latin typeface="Arial"/>
                          <a:ea typeface="宋体"/>
                        </a:rPr>
                        <a:t>Service Requirements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spcBef>
                          <a:spcPts val="200"/>
                        </a:spcBef>
                        <a:spcAft>
                          <a:spcPts val="200"/>
                        </a:spcAft>
                      </a:pPr>
                      <a:r>
                        <a:rPr lang="en-GB" sz="1100" b="1" dirty="0">
                          <a:latin typeface="Arial"/>
                          <a:ea typeface="宋体"/>
                        </a:rPr>
                        <a:t>Arch</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Charging</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Security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Privacy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dirty="0">
                          <a:latin typeface="Arial"/>
                          <a:ea typeface="宋体"/>
                        </a:rPr>
                        <a:t>IOT</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240030">
                <a:tc>
                  <a:txBody>
                    <a:bodyPr/>
                    <a:lstStyle/>
                    <a:p>
                      <a:pPr algn="ctr">
                        <a:spcBef>
                          <a:spcPts val="200"/>
                        </a:spcBef>
                        <a:spcAft>
                          <a:spcPts val="200"/>
                        </a:spcAft>
                      </a:pPr>
                      <a:r>
                        <a:rPr lang="en-GB" sz="1100" b="1">
                          <a:latin typeface="Arial Narrow"/>
                          <a:ea typeface="宋体"/>
                          <a:cs typeface="Arial"/>
                        </a:rPr>
                        <a:t>Smart Card</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a:latin typeface="Arial"/>
                          <a:ea typeface="宋体"/>
                        </a:rPr>
                        <a:t>Terminals</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dirty="0">
                          <a:latin typeface="Arial"/>
                          <a:ea typeface="宋体"/>
                        </a:rPr>
                        <a:t>Servers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fontAlgn="auto" hangingPunct="1">
                        <a:spcBef>
                          <a:spcPts val="200"/>
                        </a:spcBef>
                        <a:spcAft>
                          <a:spcPts val="200"/>
                        </a:spcAft>
                      </a:pPr>
                      <a:r>
                        <a:rPr lang="en-GB" sz="1100" b="1">
                          <a:latin typeface="Arial"/>
                          <a:ea typeface="宋体"/>
                          <a:cs typeface="Arial"/>
                        </a:rPr>
                        <a:t>Access</a:t>
                      </a:r>
                      <a:endParaRPr lang="zh-CN" sz="1100" b="1">
                        <a:latin typeface="Arial"/>
                        <a:ea typeface="宋体"/>
                        <a:cs typeface="Times New Roman"/>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6700">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dirty="0">
                          <a:latin typeface="Arial"/>
                          <a:ea typeface="宋体"/>
                        </a:rPr>
                        <a:t>X</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sp>
        <p:nvSpPr>
          <p:cNvPr id="1116" name="Rectangle 92"/>
          <p:cNvSpPr>
            <a:spLocks noChangeArrowheads="1"/>
          </p:cNvSpPr>
          <p:nvPr/>
        </p:nvSpPr>
        <p:spPr bwMode="auto">
          <a:xfrm>
            <a:off x="261938" y="4883150"/>
            <a:ext cx="4648200" cy="476250"/>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r>
              <a:rPr lang="en-US" altLang="zh-CN" sz="1400">
                <a:ea typeface="宋体" charset="-122"/>
              </a:rPr>
              <a:t>Note:  The 'AD start' date should be aligned with the ‘New reqs deadline’.</a:t>
            </a:r>
          </a:p>
        </p:txBody>
      </p:sp>
      <p:graphicFrame>
        <p:nvGraphicFramePr>
          <p:cNvPr id="9" name="表格 8"/>
          <p:cNvGraphicFramePr>
            <a:graphicFrameLocks noGrp="1"/>
          </p:cNvGraphicFramePr>
          <p:nvPr/>
        </p:nvGraphicFramePr>
        <p:xfrm>
          <a:off x="414337" y="1301750"/>
          <a:ext cx="3276599" cy="3352801"/>
        </p:xfrm>
        <a:graphic>
          <a:graphicData uri="http://schemas.openxmlformats.org/drawingml/2006/table">
            <a:tbl>
              <a:tblPr/>
              <a:tblGrid>
                <a:gridCol w="1528347"/>
                <a:gridCol w="758676"/>
                <a:gridCol w="247394"/>
                <a:gridCol w="247394"/>
                <a:gridCol w="247394"/>
                <a:gridCol w="247394"/>
              </a:tblGrid>
              <a:tr h="248356">
                <a:tc>
                  <a:txBody>
                    <a:bodyPr/>
                    <a:lstStyle/>
                    <a:p>
                      <a:pPr algn="l" fontAlgn="b"/>
                      <a:r>
                        <a:rPr lang="zh-CN" altLang="en-US" sz="1000" b="1" i="0" u="none" strike="noStrike" dirty="0">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0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510509">
                <a:tc>
                  <a:txBody>
                    <a:bodyPr/>
                    <a:lstStyle/>
                    <a:p>
                      <a:pPr algn="l" fontAlgn="b"/>
                      <a:r>
                        <a:rPr lang="zh-CN" alt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234558">
                <a:tc>
                  <a:txBody>
                    <a:bodyPr/>
                    <a:lstStyle/>
                    <a:p>
                      <a:pPr algn="l" fontAlgn="b"/>
                      <a:r>
                        <a:rPr lang="en-US" sz="1000" b="1" i="0" u="none" strike="noStrike" dirty="0">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2011-06-10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34558">
                <a:tc>
                  <a:txBody>
                    <a:bodyPr/>
                    <a:lstStyle/>
                    <a:p>
                      <a:pPr algn="l" fontAlgn="b"/>
                      <a:r>
                        <a:rPr lang="en-US" sz="10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2011-10-10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review complete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2011-12-01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2011-12-10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2011-10-10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2012-04-10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2012-06-10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2012-04-01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2012-10-10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2012-11-10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8356">
                <a:tc>
                  <a:txBody>
                    <a:bodyPr/>
                    <a:lstStyle/>
                    <a:p>
                      <a:pPr algn="l" fontAlgn="b"/>
                      <a:r>
                        <a:rPr lang="en-US" sz="10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2012-12-10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dirty="0">
                          <a:latin typeface="Arial"/>
                        </a:rPr>
                        <a:t>18</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11" name="Chart 6"/>
          <p:cNvGraphicFramePr>
            <a:graphicFrameLocks/>
          </p:cNvGraphicFramePr>
          <p:nvPr/>
        </p:nvGraphicFramePr>
        <p:xfrm>
          <a:off x="3767137" y="1301750"/>
          <a:ext cx="5391150" cy="3381375"/>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Supporting Companies</a:t>
            </a:r>
          </a:p>
        </p:txBody>
      </p:sp>
      <p:sp>
        <p:nvSpPr>
          <p:cNvPr id="9219"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225343" name="Group 63"/>
          <p:cNvGraphicFramePr>
            <a:graphicFrameLocks noGrp="1"/>
          </p:cNvGraphicFramePr>
          <p:nvPr>
            <p:ph sz="half" idx="2"/>
          </p:nvPr>
        </p:nvGraphicFramePr>
        <p:xfrm>
          <a:off x="490538" y="1682750"/>
          <a:ext cx="8047037" cy="4790440"/>
        </p:xfrm>
        <a:graphic>
          <a:graphicData uri="http://schemas.openxmlformats.org/drawingml/2006/table">
            <a:tbl>
              <a:tblPr/>
              <a:tblGrid>
                <a:gridCol w="4198937"/>
                <a:gridCol w="3848100"/>
              </a:tblGrid>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31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ZTE Corporation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Telecom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Unicom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smtClean="0"/>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32840" name="Group 7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dirty="0" smtClean="0"/>
              <a:t>General information about the Work Item</a:t>
            </a:r>
          </a:p>
        </p:txBody>
      </p:sp>
      <p:sp>
        <p:nvSpPr>
          <p:cNvPr id="4099" name="Rectangle 7"/>
          <p:cNvSpPr>
            <a:spLocks noGrp="1" noChangeArrowheads="1"/>
          </p:cNvSpPr>
          <p:nvPr>
            <p:ph type="body" idx="1"/>
          </p:nvPr>
        </p:nvSpPr>
        <p:spPr/>
        <p:txBody>
          <a:bodyPr/>
          <a:lstStyle/>
          <a:p>
            <a:r>
              <a:rPr lang="en-GB" dirty="0" smtClean="0"/>
              <a:t>WID Information</a:t>
            </a:r>
          </a:p>
          <a:p>
            <a:pPr lvl="1"/>
            <a:r>
              <a:rPr lang="en-GB" dirty="0" smtClean="0"/>
              <a:t>WID 243 - </a:t>
            </a:r>
            <a:r>
              <a:rPr lang="en-GB" altLang="zh-CN" dirty="0" smtClean="0">
                <a:ea typeface="宋体" charset="-122"/>
              </a:rPr>
              <a:t>Mobile Communication Centre Service: </a:t>
            </a:r>
            <a:r>
              <a:rPr lang="en-GB" altLang="zh-CN" sz="1800" dirty="0" smtClean="0">
                <a:ea typeface="宋体" charset="-122"/>
              </a:rPr>
              <a:t>http://member.openmobilealliance.org/ftp/Public_documents/TP/Permanent_documents/OMA-WID_0243-MCCS-V1_0-20110404-D.zip</a:t>
            </a:r>
            <a:endParaRPr lang="en-GB" dirty="0" smtClean="0"/>
          </a:p>
          <a:p>
            <a:r>
              <a:rPr lang="en-GB" dirty="0" smtClean="0"/>
              <a:t>Short description</a:t>
            </a:r>
          </a:p>
          <a:p>
            <a:pPr lvl="1"/>
            <a:r>
              <a:rPr lang="en-GB" altLang="zh-CN" dirty="0" smtClean="0">
                <a:ea typeface="宋体" charset="-122"/>
              </a:rPr>
              <a:t>Specification of mobile communication centre services which can provide both customers and enterprises with intelligent and efficient mobile communication centre services.</a:t>
            </a:r>
          </a:p>
          <a:p>
            <a:r>
              <a:rPr lang="en-GB" dirty="0" smtClean="0"/>
              <a:t>WG Handling Proposal</a:t>
            </a:r>
          </a:p>
          <a:p>
            <a:pPr lvl="1"/>
            <a:r>
              <a:rPr lang="en-GB" dirty="0" smtClean="0"/>
              <a:t>TBD</a:t>
            </a:r>
          </a:p>
          <a:p>
            <a:r>
              <a:rPr lang="en-GB" dirty="0" smtClean="0"/>
              <a:t>Status of WID socialisation:</a:t>
            </a:r>
          </a:p>
          <a:p>
            <a:pPr lvl="1"/>
            <a:r>
              <a:rPr lang="en-GB" altLang="zh-CN" dirty="0" smtClean="0">
                <a:ea typeface="宋体" charset="-122"/>
              </a:rPr>
              <a:t>First round to collect feedback and supporters.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2547937" y="3782564"/>
            <a:ext cx="4495800" cy="2672032"/>
          </a:xfrm>
          <a:prstGeom prst="rect">
            <a:avLst/>
          </a:prstGeom>
          <a:noFill/>
          <a:ln w="9525">
            <a:noFill/>
            <a:miter lim="800000"/>
            <a:headEnd/>
            <a:tailEnd/>
          </a:ln>
          <a:effectLst/>
        </p:spPr>
      </p:pic>
      <p:sp>
        <p:nvSpPr>
          <p:cNvPr id="2" name="标题 1"/>
          <p:cNvSpPr>
            <a:spLocks noGrp="1"/>
          </p:cNvSpPr>
          <p:nvPr>
            <p:ph type="title"/>
          </p:nvPr>
        </p:nvSpPr>
        <p:spPr/>
        <p:txBody>
          <a:bodyPr/>
          <a:lstStyle/>
          <a:p>
            <a:r>
              <a:rPr lang="en-GB" dirty="0" smtClean="0"/>
              <a:t>Problem / Opportunity Statement</a:t>
            </a:r>
            <a:endParaRPr lang="zh-CN" altLang="en-US" dirty="0"/>
          </a:p>
        </p:txBody>
      </p:sp>
      <p:pic>
        <p:nvPicPr>
          <p:cNvPr id="17410" name="Picture 2"/>
          <p:cNvPicPr>
            <a:picLocks noChangeAspect="1" noChangeArrowheads="1"/>
          </p:cNvPicPr>
          <p:nvPr/>
        </p:nvPicPr>
        <p:blipFill>
          <a:blip r:embed="rId3"/>
          <a:srcRect/>
          <a:stretch>
            <a:fillRect/>
          </a:stretch>
        </p:blipFill>
        <p:spPr bwMode="auto">
          <a:xfrm>
            <a:off x="185737" y="1149350"/>
            <a:ext cx="4429125" cy="2333625"/>
          </a:xfrm>
          <a:prstGeom prst="rect">
            <a:avLst/>
          </a:prstGeom>
          <a:noFill/>
          <a:ln w="9525">
            <a:noFill/>
            <a:miter lim="800000"/>
            <a:headEnd/>
            <a:tailEnd/>
          </a:ln>
          <a:effectLst/>
        </p:spPr>
      </p:pic>
      <p:pic>
        <p:nvPicPr>
          <p:cNvPr id="17411" name="Picture 3"/>
          <p:cNvPicPr>
            <a:picLocks noChangeAspect="1" noChangeArrowheads="1"/>
          </p:cNvPicPr>
          <p:nvPr/>
        </p:nvPicPr>
        <p:blipFill>
          <a:blip r:embed="rId4"/>
          <a:srcRect/>
          <a:stretch>
            <a:fillRect/>
          </a:stretch>
        </p:blipFill>
        <p:spPr bwMode="auto">
          <a:xfrm>
            <a:off x="4833937" y="1073150"/>
            <a:ext cx="4257675" cy="2381250"/>
          </a:xfrm>
          <a:prstGeom prst="rect">
            <a:avLst/>
          </a:prstGeom>
          <a:noFill/>
          <a:ln w="9525">
            <a:noFill/>
            <a:miter lim="800000"/>
            <a:headEnd/>
            <a:tailEnd/>
          </a:ln>
          <a:effectLst/>
        </p:spPr>
      </p:pic>
      <p:sp>
        <p:nvSpPr>
          <p:cNvPr id="8" name="标题 1"/>
          <p:cNvSpPr txBox="1">
            <a:spLocks/>
          </p:cNvSpPr>
          <p:nvPr/>
        </p:nvSpPr>
        <p:spPr bwMode="auto">
          <a:xfrm>
            <a:off x="3995737" y="6102350"/>
            <a:ext cx="1176337"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Problem-2</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
        <p:nvSpPr>
          <p:cNvPr id="9" name="标题 1"/>
          <p:cNvSpPr txBox="1">
            <a:spLocks/>
          </p:cNvSpPr>
          <p:nvPr/>
        </p:nvSpPr>
        <p:spPr bwMode="auto">
          <a:xfrm>
            <a:off x="4071937" y="3435350"/>
            <a:ext cx="1176337"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Problem-1</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dirty="0" smtClean="0"/>
              <a:t>Problem / Opportunity Statement</a:t>
            </a:r>
          </a:p>
        </p:txBody>
      </p:sp>
      <p:sp>
        <p:nvSpPr>
          <p:cNvPr id="5123" name="Rectangle 1029"/>
          <p:cNvSpPr>
            <a:spLocks noGrp="1" noChangeArrowheads="1"/>
          </p:cNvSpPr>
          <p:nvPr>
            <p:ph type="body" idx="1"/>
          </p:nvPr>
        </p:nvSpPr>
        <p:spPr/>
        <p:txBody>
          <a:bodyPr/>
          <a:lstStyle/>
          <a:p>
            <a:r>
              <a:rPr lang="en-GB" sz="1800" dirty="0" smtClean="0"/>
              <a:t>Communication centre service has been a prosperous industry for many years; however, traditional communication centres are becoming restricted under the background of Web2.0 and mobile internet booming, evolution of network to ALL-IP and the tendency of Telco capabilities exposure due to its self-contained system and outdated business mode</a:t>
            </a:r>
            <a:r>
              <a:rPr lang="en-US" altLang="zh-CN" sz="1800" dirty="0" smtClean="0">
                <a:ea typeface="宋体" charset="-122"/>
              </a:rPr>
              <a:t>. </a:t>
            </a:r>
          </a:p>
          <a:p>
            <a:endParaRPr lang="en-US" altLang="zh-CN" sz="1800" dirty="0" smtClean="0">
              <a:ea typeface="宋体" charset="-122"/>
            </a:endParaRPr>
          </a:p>
          <a:p>
            <a:r>
              <a:rPr lang="en-US" altLang="zh-CN" sz="1800" dirty="0" smtClean="0">
                <a:ea typeface="宋体" charset="-122"/>
              </a:rPr>
              <a:t>There have had some standards for communication centre services, including CSTA, TSAPI, Y.2216, etc. However, these standards are majorly designed for legacy network or specifically for network-coupled services, and cannot accommodate emerging\existing new requirement and tendency, especially for Web2.0 and mobile internet scenarios. </a:t>
            </a:r>
          </a:p>
          <a:p>
            <a:endParaRPr lang="en-US" altLang="zh-CN" sz="1800" dirty="0" smtClean="0">
              <a:ea typeface="宋体" charset="-122"/>
            </a:endParaRPr>
          </a:p>
          <a:p>
            <a:r>
              <a:rPr lang="en-GB" sz="1800" dirty="0" smtClean="0"/>
              <a:t>Additionally, the business model of communication centre implemented based on existing standards is also obsolete since the existing communication centres is usually not profitable</a:t>
            </a:r>
            <a:r>
              <a:rPr lang="en-US" altLang="zh-CN" sz="1800" dirty="0" smtClean="0">
                <a:ea typeface="宋体" charset="-122"/>
              </a:rPr>
              <a:t>.</a:t>
            </a:r>
          </a:p>
          <a:p>
            <a:endParaRPr lang="en-US" altLang="zh-CN" sz="1800" dirty="0" smtClean="0">
              <a:ea typeface="宋体" charset="-122"/>
            </a:endParaRPr>
          </a:p>
          <a:p>
            <a:r>
              <a:rPr lang="en-US" altLang="zh-CN" sz="1800" dirty="0" smtClean="0">
                <a:ea typeface="宋体" charset="-122"/>
              </a:rPr>
              <a:t>The present work item to define a mobile communication centre service is the opportunity to resolve the situation and to produce a standard relevant for the all industry.</a:t>
            </a:r>
          </a:p>
          <a:p>
            <a:endParaRPr lang="en-US" altLang="zh-CN" sz="1800" dirty="0" smtClean="0">
              <a:ea typeface="宋体"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Case(1/5)</a:t>
            </a:r>
            <a:endParaRPr lang="zh-CN" altLang="en-US" dirty="0"/>
          </a:p>
        </p:txBody>
      </p:sp>
      <p:sp>
        <p:nvSpPr>
          <p:cNvPr id="9" name="标题 1"/>
          <p:cNvSpPr txBox="1">
            <a:spLocks/>
          </p:cNvSpPr>
          <p:nvPr/>
        </p:nvSpPr>
        <p:spPr bwMode="auto">
          <a:xfrm>
            <a:off x="4071937" y="5111750"/>
            <a:ext cx="1371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Use Case-1</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pic>
        <p:nvPicPr>
          <p:cNvPr id="17410" name="Picture 2"/>
          <p:cNvPicPr>
            <a:picLocks noChangeAspect="1" noChangeArrowheads="1"/>
          </p:cNvPicPr>
          <p:nvPr/>
        </p:nvPicPr>
        <p:blipFill>
          <a:blip r:embed="rId2"/>
          <a:srcRect/>
          <a:stretch>
            <a:fillRect/>
          </a:stretch>
        </p:blipFill>
        <p:spPr bwMode="auto">
          <a:xfrm>
            <a:off x="1457325" y="1997075"/>
            <a:ext cx="6448425" cy="3028950"/>
          </a:xfrm>
          <a:prstGeom prst="rect">
            <a:avLst/>
          </a:prstGeom>
          <a:noFill/>
          <a:ln w="9525">
            <a:noFill/>
            <a:miter lim="800000"/>
            <a:headEnd/>
            <a:tailEnd/>
          </a:ln>
          <a:effectLst/>
        </p:spPr>
      </p:pic>
      <p:sp>
        <p:nvSpPr>
          <p:cNvPr id="6" name="标题 1"/>
          <p:cNvSpPr txBox="1">
            <a:spLocks/>
          </p:cNvSpPr>
          <p:nvPr/>
        </p:nvSpPr>
        <p:spPr bwMode="auto">
          <a:xfrm>
            <a:off x="5291137" y="5264150"/>
            <a:ext cx="2514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accent1">
                    <a:lumMod val="75000"/>
                  </a:schemeClr>
                </a:solidFill>
                <a:effectLst/>
                <a:uLnTx/>
                <a:uFillTx/>
                <a:latin typeface="+mj-lt"/>
                <a:ea typeface="+mj-ea"/>
                <a:cs typeface="+mj-cs"/>
              </a:rPr>
              <a:t>The</a:t>
            </a:r>
            <a:r>
              <a:rPr kumimoji="0" lang="en-GB" sz="1400" b="1" i="0" u="none" strike="noStrike" kern="0" cap="none" spc="0" normalizeH="0" noProof="0" dirty="0" smtClean="0">
                <a:ln>
                  <a:noFill/>
                </a:ln>
                <a:solidFill>
                  <a:schemeClr val="accent1">
                    <a:lumMod val="75000"/>
                  </a:schemeClr>
                </a:solidFill>
                <a:effectLst/>
                <a:uLnTx/>
                <a:uFillTx/>
                <a:latin typeface="+mj-lt"/>
                <a:ea typeface="+mj-ea"/>
                <a:cs typeface="+mj-cs"/>
              </a:rPr>
              <a:t> </a:t>
            </a:r>
            <a:r>
              <a:rPr kumimoji="0" lang="en-GB" sz="1400" b="1" i="0" u="none" strike="noStrike" kern="0" cap="none" spc="0" normalizeH="0" baseline="0" noProof="0" dirty="0" smtClean="0">
                <a:ln>
                  <a:noFill/>
                </a:ln>
                <a:solidFill>
                  <a:schemeClr val="accent1">
                    <a:lumMod val="75000"/>
                  </a:schemeClr>
                </a:solidFill>
                <a:effectLst/>
                <a:uLnTx/>
                <a:uFillTx/>
                <a:latin typeface="+mj-lt"/>
                <a:ea typeface="+mj-ea"/>
                <a:cs typeface="+mj-cs"/>
              </a:rPr>
              <a:t>Green</a:t>
            </a:r>
            <a:r>
              <a:rPr kumimoji="0" lang="en-GB" sz="1400" b="1" i="0" u="none" strike="noStrike" kern="0" cap="none" spc="0" normalizeH="0" noProof="0" dirty="0" smtClean="0">
                <a:ln>
                  <a:noFill/>
                </a:ln>
                <a:solidFill>
                  <a:schemeClr val="accent1">
                    <a:lumMod val="75000"/>
                  </a:schemeClr>
                </a:solidFill>
                <a:effectLst/>
                <a:uLnTx/>
                <a:uFillTx/>
                <a:latin typeface="+mj-lt"/>
                <a:ea typeface="+mj-ea"/>
                <a:cs typeface="+mj-cs"/>
              </a:rPr>
              <a:t> interface needs to be standardized</a:t>
            </a:r>
            <a:endParaRPr kumimoji="0" lang="zh-CN" altLang="en-US" sz="1400" b="1" i="0" u="none" strike="noStrike" kern="0" cap="none" spc="0" normalizeH="0" baseline="0" noProof="0" dirty="0">
              <a:ln>
                <a:noFill/>
              </a:ln>
              <a:solidFill>
                <a:schemeClr val="accent1">
                  <a:lumMod val="75000"/>
                </a:schemeClr>
              </a:solidFill>
              <a:effectLst/>
              <a:uLnTx/>
              <a:uFillTx/>
              <a:latin typeface="+mj-lt"/>
              <a:ea typeface="+mj-ea"/>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Case(2/5)</a:t>
            </a:r>
            <a:endParaRPr lang="zh-CN" altLang="en-US" dirty="0"/>
          </a:p>
        </p:txBody>
      </p:sp>
      <p:sp>
        <p:nvSpPr>
          <p:cNvPr id="5" name="标题 1"/>
          <p:cNvSpPr txBox="1">
            <a:spLocks/>
          </p:cNvSpPr>
          <p:nvPr/>
        </p:nvSpPr>
        <p:spPr bwMode="auto">
          <a:xfrm>
            <a:off x="2852737" y="6102350"/>
            <a:ext cx="1371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Use Case-2</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pic>
        <p:nvPicPr>
          <p:cNvPr id="3" name="Picture 2"/>
          <p:cNvPicPr>
            <a:picLocks noChangeAspect="1" noChangeArrowheads="1"/>
          </p:cNvPicPr>
          <p:nvPr/>
        </p:nvPicPr>
        <p:blipFill>
          <a:blip r:embed="rId2"/>
          <a:srcRect/>
          <a:stretch>
            <a:fillRect/>
          </a:stretch>
        </p:blipFill>
        <p:spPr bwMode="auto">
          <a:xfrm>
            <a:off x="2081213" y="1063625"/>
            <a:ext cx="4886324" cy="5163753"/>
          </a:xfrm>
          <a:prstGeom prst="rect">
            <a:avLst/>
          </a:prstGeom>
          <a:noFill/>
          <a:ln w="9525">
            <a:noFill/>
            <a:miter lim="800000"/>
            <a:headEnd/>
            <a:tailEnd/>
          </a:ln>
          <a:effectLst/>
        </p:spPr>
      </p:pic>
      <p:sp>
        <p:nvSpPr>
          <p:cNvPr id="6" name="标题 1"/>
          <p:cNvSpPr txBox="1">
            <a:spLocks/>
          </p:cNvSpPr>
          <p:nvPr/>
        </p:nvSpPr>
        <p:spPr bwMode="auto">
          <a:xfrm>
            <a:off x="6281737" y="5187950"/>
            <a:ext cx="2514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accent1">
                    <a:lumMod val="75000"/>
                  </a:schemeClr>
                </a:solidFill>
                <a:effectLst/>
                <a:uLnTx/>
                <a:uFillTx/>
                <a:latin typeface="+mj-lt"/>
                <a:ea typeface="+mj-ea"/>
                <a:cs typeface="+mj-cs"/>
              </a:rPr>
              <a:t>Green</a:t>
            </a:r>
            <a:r>
              <a:rPr kumimoji="0" lang="en-GB" sz="1400" b="1" i="0" u="none" strike="noStrike" kern="0" cap="none" spc="0" normalizeH="0" noProof="0" dirty="0" smtClean="0">
                <a:ln>
                  <a:noFill/>
                </a:ln>
                <a:solidFill>
                  <a:schemeClr val="accent1">
                    <a:lumMod val="75000"/>
                  </a:schemeClr>
                </a:solidFill>
                <a:effectLst/>
                <a:uLnTx/>
                <a:uFillTx/>
                <a:latin typeface="+mj-lt"/>
                <a:ea typeface="+mj-ea"/>
                <a:cs typeface="+mj-cs"/>
              </a:rPr>
              <a:t> interfaces need to be standardized</a:t>
            </a:r>
            <a:endParaRPr kumimoji="0" lang="zh-CN" altLang="en-US" sz="1400" b="1" i="0" u="none" strike="noStrike" kern="0" cap="none" spc="0" normalizeH="0" baseline="0" noProof="0" dirty="0">
              <a:ln>
                <a:noFill/>
              </a:ln>
              <a:solidFill>
                <a:schemeClr val="accent1">
                  <a:lumMod val="75000"/>
                </a:schemeClr>
              </a:solidFill>
              <a:effectLst/>
              <a:uLnTx/>
              <a:uFillTx/>
              <a:latin typeface="+mj-lt"/>
              <a:ea typeface="+mj-ea"/>
              <a:cs typeface="+mj-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dirty="0" smtClean="0"/>
              <a:t>Main Use Case(3/5)</a:t>
            </a:r>
          </a:p>
        </p:txBody>
      </p:sp>
      <p:sp>
        <p:nvSpPr>
          <p:cNvPr id="6147" name="Rectangle 5"/>
          <p:cNvSpPr>
            <a:spLocks noGrp="1" noChangeArrowheads="1"/>
          </p:cNvSpPr>
          <p:nvPr>
            <p:ph type="body" idx="1"/>
          </p:nvPr>
        </p:nvSpPr>
        <p:spPr>
          <a:xfrm>
            <a:off x="292100" y="1073150"/>
            <a:ext cx="8778875" cy="5383212"/>
          </a:xfrm>
        </p:spPr>
        <p:txBody>
          <a:bodyPr/>
          <a:lstStyle/>
          <a:p>
            <a:r>
              <a:rPr lang="en-US" altLang="zh-CN" sz="1600" dirty="0" smtClean="0">
                <a:ea typeface="宋体" charset="-122"/>
              </a:rPr>
              <a:t>The roles and their relevant mechanism in MCCS include:</a:t>
            </a:r>
          </a:p>
          <a:p>
            <a:pPr marL="742950" lvl="1" indent="-285750"/>
            <a:r>
              <a:rPr lang="en-US" altLang="zh-CN" sz="1600" dirty="0" smtClean="0">
                <a:ea typeface="宋体" charset="-122"/>
              </a:rPr>
              <a:t>Customer: A customer can request communication centre services especially expertise to MCCS server through various ways including message, video, audio, web (webpage, widget), etc, based on various access types. </a:t>
            </a:r>
          </a:p>
          <a:p>
            <a:pPr marL="742950" lvl="1" indent="-285750"/>
            <a:r>
              <a:rPr lang="en-US" altLang="zh-CN" sz="1600" dirty="0" smtClean="0">
                <a:ea typeface="宋体" charset="-122"/>
              </a:rPr>
              <a:t>MCCS server: A MCCS server can provide both mobile communication services to customers on one hand and support agent access especially mobile access on the other hand. And MCCS can also provide services to other domains, e.g., Web.2.0. Besides, the MCCS server can also inter-work with other OMA enablers (e.g. messaging, presence, location, etc) for providing rich and intelligent features. </a:t>
            </a:r>
          </a:p>
          <a:p>
            <a:pPr marL="742950" lvl="1" indent="-285750"/>
            <a:endParaRPr lang="en-US" altLang="zh-CN" sz="1600" dirty="0" smtClean="0">
              <a:ea typeface="宋体" charset="-122"/>
            </a:endParaRPr>
          </a:p>
        </p:txBody>
      </p:sp>
      <p:pic>
        <p:nvPicPr>
          <p:cNvPr id="19458" name="Picture 2"/>
          <p:cNvPicPr>
            <a:picLocks noChangeAspect="1" noChangeArrowheads="1"/>
          </p:cNvPicPr>
          <p:nvPr/>
        </p:nvPicPr>
        <p:blipFill>
          <a:blip r:embed="rId3"/>
          <a:srcRect/>
          <a:stretch>
            <a:fillRect/>
          </a:stretch>
        </p:blipFill>
        <p:spPr bwMode="auto">
          <a:xfrm>
            <a:off x="2395537" y="3282950"/>
            <a:ext cx="4800600" cy="32299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Case(4/5)</a:t>
            </a:r>
            <a:endParaRPr lang="zh-CN" altLang="en-US" dirty="0"/>
          </a:p>
        </p:txBody>
      </p:sp>
      <p:sp>
        <p:nvSpPr>
          <p:cNvPr id="3" name="内容占位符 2"/>
          <p:cNvSpPr>
            <a:spLocks noGrp="1"/>
          </p:cNvSpPr>
          <p:nvPr>
            <p:ph idx="1"/>
          </p:nvPr>
        </p:nvSpPr>
        <p:spPr/>
        <p:txBody>
          <a:bodyPr/>
          <a:lstStyle/>
          <a:p>
            <a:pPr marL="742950" lvl="1" indent="-285750"/>
            <a:r>
              <a:rPr lang="en-US" altLang="zh-CN" sz="1600" dirty="0" smtClean="0">
                <a:ea typeface="宋体" charset="-122"/>
              </a:rPr>
              <a:t>Manager: </a:t>
            </a:r>
            <a:r>
              <a:rPr lang="en-GB" sz="1600" dirty="0" smtClean="0"/>
              <a:t>A manager interacts with multiple Web2.0 websites for collecting information required by MCCS server. MCCS server can request Manager to collect information based on specified criteria and the manager can filter and process information and send it back MCCS server. </a:t>
            </a:r>
            <a:r>
              <a:rPr lang="en-US" altLang="zh-CN" sz="1600" dirty="0" smtClean="0">
                <a:ea typeface="宋体" charset="-122"/>
              </a:rPr>
              <a:t> </a:t>
            </a:r>
            <a:endParaRPr lang="en-GB" sz="1600" dirty="0" smtClean="0"/>
          </a:p>
          <a:p>
            <a:pPr marL="742950" lvl="1" indent="-285750"/>
            <a:r>
              <a:rPr lang="en-GB" sz="1600" dirty="0" smtClean="0"/>
              <a:t>Agent: An agent can either locate in communication centre office providing dedicated communication services (e.g. agent hired by carrier providing service assistance) or providing communication services for specific areas (e.g. with expertise in specific area and not hired by communication centre) in which the agent may </a:t>
            </a:r>
            <a:r>
              <a:rPr lang="en-US" sz="1600" dirty="0" smtClean="0"/>
              <a:t>share benefits with MCCS server. Besides, an agent can also work for an enterprise interacting </a:t>
            </a:r>
          </a:p>
          <a:p>
            <a:pPr marL="742950" lvl="1" indent="-285750">
              <a:buNone/>
            </a:pPr>
            <a:r>
              <a:rPr lang="en-US" sz="1600" dirty="0" smtClean="0"/>
              <a:t>	with other domains through MCCS server for providing	communication centre services.</a:t>
            </a:r>
            <a:endParaRPr lang="en-US" altLang="zh-CN" sz="1600" dirty="0" smtClean="0">
              <a:ea typeface="宋体" charset="-122"/>
            </a:endParaRPr>
          </a:p>
          <a:p>
            <a:pPr marL="742950" lvl="1" indent="-285750"/>
            <a:r>
              <a:rPr lang="en-US" altLang="zh-CN" sz="1600" dirty="0" smtClean="0">
                <a:ea typeface="宋体" charset="-122"/>
              </a:rPr>
              <a:t>Other domains:  Other domains include Web2.0 applications, e.g., SNS, Blogger, Micro-Blogger, etc, or others where MCCS can provide services for customers.</a:t>
            </a:r>
            <a:endParaRPr lang="en-US" altLang="zh-CN" sz="1400" dirty="0" smtClean="0">
              <a:ea typeface="宋体" charset="-122"/>
            </a:endParaRPr>
          </a:p>
          <a:p>
            <a:pPr lvl="3">
              <a:buNone/>
            </a:pPr>
            <a:endParaRPr lang="en-US" altLang="zh-CN" sz="800" dirty="0" smtClean="0">
              <a:ea typeface="宋体" charset="-122"/>
            </a:endParaRP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Case(5/5)</a:t>
            </a:r>
            <a:endParaRPr lang="zh-CN" altLang="en-US" dirty="0"/>
          </a:p>
        </p:txBody>
      </p:sp>
      <p:sp>
        <p:nvSpPr>
          <p:cNvPr id="3" name="内容占位符 2"/>
          <p:cNvSpPr>
            <a:spLocks noGrp="1"/>
          </p:cNvSpPr>
          <p:nvPr>
            <p:ph idx="1"/>
          </p:nvPr>
        </p:nvSpPr>
        <p:spPr/>
        <p:txBody>
          <a:bodyPr/>
          <a:lstStyle/>
          <a:p>
            <a:pPr>
              <a:lnSpc>
                <a:spcPct val="80000"/>
              </a:lnSpc>
            </a:pPr>
            <a:r>
              <a:rPr lang="en-US" altLang="zh-CN" sz="1800" dirty="0" smtClean="0">
                <a:ea typeface="宋体" charset="-122"/>
              </a:rPr>
              <a:t>All business roles in MCCS can benefit from MCCS, including:</a:t>
            </a:r>
          </a:p>
          <a:p>
            <a:pPr lvl="1">
              <a:lnSpc>
                <a:spcPct val="80000"/>
              </a:lnSpc>
            </a:pPr>
            <a:r>
              <a:rPr lang="en-US" altLang="zh-CN" sz="1400" dirty="0" smtClean="0">
                <a:ea typeface="宋体" charset="-122"/>
              </a:rPr>
              <a:t>For customers, </a:t>
            </a:r>
            <a:r>
              <a:rPr lang="en-GB" sz="1400" dirty="0" smtClean="0"/>
              <a:t>they can access mobile communication centre services through various communication ways (e.g. video, audio, web, messaging, etc) and acquire intelligent (e.g. context-aware) and appropriate (e.g. expertise) services</a:t>
            </a:r>
            <a:r>
              <a:rPr lang="en-US" altLang="zh-CN" sz="1400" dirty="0" smtClean="0">
                <a:ea typeface="宋体" charset="-122"/>
              </a:rPr>
              <a:t>.</a:t>
            </a:r>
          </a:p>
          <a:p>
            <a:pPr lvl="1">
              <a:lnSpc>
                <a:spcPct val="80000"/>
              </a:lnSpc>
            </a:pPr>
            <a:r>
              <a:rPr lang="en-US" altLang="zh-CN" sz="1400" dirty="0" smtClean="0">
                <a:ea typeface="宋体" charset="-122"/>
              </a:rPr>
              <a:t>For MCCS server, it</a:t>
            </a:r>
            <a:r>
              <a:rPr lang="en-GB" sz="1400" dirty="0" smtClean="0"/>
              <a:t> can provide intelligent (e.g. context-aware) and efficient (e.g. interworking with other enablers or domains) services, and can provide attractive business models (e.g. sharing profit with experts outside of communication centre) and provide communication centre services for Web2.0 application, as a consequence, more customers and experts will be attracted to MCCS.</a:t>
            </a:r>
            <a:r>
              <a:rPr lang="en-US" altLang="zh-CN" sz="1400" dirty="0" smtClean="0">
                <a:ea typeface="宋体" charset="-122"/>
              </a:rPr>
              <a:t>.</a:t>
            </a:r>
          </a:p>
          <a:p>
            <a:pPr lvl="1">
              <a:lnSpc>
                <a:spcPct val="80000"/>
              </a:lnSpc>
            </a:pPr>
            <a:r>
              <a:rPr lang="en-US" altLang="zh-CN" sz="1400" dirty="0" smtClean="0">
                <a:ea typeface="宋体" charset="-122"/>
              </a:rPr>
              <a:t>For Manager, it can provide information collection for one or multiple MCCS servers.</a:t>
            </a:r>
          </a:p>
          <a:p>
            <a:pPr lvl="1">
              <a:lnSpc>
                <a:spcPct val="80000"/>
              </a:lnSpc>
            </a:pPr>
            <a:r>
              <a:rPr lang="en-US" altLang="zh-CN" sz="1400" dirty="0" smtClean="0">
                <a:ea typeface="宋体" charset="-122"/>
              </a:rPr>
              <a:t>For agents, they can provide expert services to customers through various ways especially mobile ways and may share profits with MCCS provider.</a:t>
            </a:r>
          </a:p>
          <a:p>
            <a:pPr>
              <a:lnSpc>
                <a:spcPct val="80000"/>
              </a:lnSpc>
            </a:pPr>
            <a:r>
              <a:rPr lang="en-US" altLang="zh-CN" sz="1800" dirty="0" smtClean="0">
                <a:ea typeface="宋体" charset="-122"/>
              </a:rPr>
              <a:t>The purpose of the proposed work item is to specify architecture and protocols accordingly for implementing the functions and features mentioned above.</a:t>
            </a:r>
          </a:p>
          <a:p>
            <a:pPr>
              <a:lnSpc>
                <a:spcPct val="80000"/>
              </a:lnSpc>
            </a:pPr>
            <a:r>
              <a:rPr lang="en-US" altLang="zh-CN" sz="1800" dirty="0" smtClean="0">
                <a:ea typeface="宋体" charset="-122"/>
              </a:rPr>
              <a:t>The architecture of MCCS includes functional entities such as:</a:t>
            </a:r>
          </a:p>
          <a:p>
            <a:pPr lvl="1">
              <a:lnSpc>
                <a:spcPct val="80000"/>
              </a:lnSpc>
            </a:pPr>
            <a:r>
              <a:rPr lang="en-US" altLang="zh-CN" sz="1400" dirty="0" smtClean="0">
                <a:ea typeface="宋体" charset="-122"/>
              </a:rPr>
              <a:t>Customer(Client)</a:t>
            </a:r>
          </a:p>
          <a:p>
            <a:pPr lvl="1">
              <a:lnSpc>
                <a:spcPct val="80000"/>
              </a:lnSpc>
            </a:pPr>
            <a:r>
              <a:rPr lang="en-US" altLang="zh-CN" sz="1400" dirty="0" smtClean="0">
                <a:ea typeface="宋体" charset="-122"/>
              </a:rPr>
              <a:t>MCCS server</a:t>
            </a:r>
          </a:p>
          <a:p>
            <a:pPr lvl="1">
              <a:lnSpc>
                <a:spcPct val="80000"/>
              </a:lnSpc>
            </a:pPr>
            <a:r>
              <a:rPr lang="en-US" altLang="zh-CN" sz="1400" dirty="0" smtClean="0">
                <a:ea typeface="宋体" charset="-122"/>
              </a:rPr>
              <a:t>Agent</a:t>
            </a:r>
          </a:p>
          <a:p>
            <a:pPr lvl="1">
              <a:lnSpc>
                <a:spcPct val="80000"/>
              </a:lnSpc>
            </a:pPr>
            <a:r>
              <a:rPr lang="en-US" altLang="zh-CN" sz="1400" dirty="0" smtClean="0">
                <a:ea typeface="宋体" charset="-122"/>
              </a:rPr>
              <a:t>Manager</a:t>
            </a:r>
          </a:p>
          <a:p>
            <a:pPr>
              <a:lnSpc>
                <a:spcPct val="80000"/>
              </a:lnSpc>
            </a:pPr>
            <a:r>
              <a:rPr lang="en-US" altLang="zh-CN" sz="1800" dirty="0" smtClean="0">
                <a:ea typeface="宋体" charset="-122"/>
              </a:rPr>
              <a:t>The protocols will include all mobile communication service aspects relevant for the business including following functions:</a:t>
            </a:r>
          </a:p>
          <a:p>
            <a:pPr marL="742950" lvl="1" indent="-285750">
              <a:lnSpc>
                <a:spcPct val="80000"/>
              </a:lnSpc>
            </a:pPr>
            <a:r>
              <a:rPr lang="en-US" altLang="zh-CN" sz="1800" dirty="0" smtClean="0">
                <a:ea typeface="宋体" charset="-122"/>
              </a:rPr>
              <a:t>Mobile agent management</a:t>
            </a:r>
          </a:p>
          <a:p>
            <a:pPr marL="742950" lvl="1" indent="-285750">
              <a:lnSpc>
                <a:spcPct val="80000"/>
              </a:lnSpc>
            </a:pPr>
            <a:r>
              <a:rPr lang="en-US" altLang="zh-CN" sz="1800" dirty="0" smtClean="0">
                <a:ea typeface="宋体" charset="-122"/>
              </a:rPr>
              <a:t>Queuing  Services</a:t>
            </a:r>
          </a:p>
          <a:p>
            <a:pPr marL="742950" lvl="1" indent="-285750">
              <a:lnSpc>
                <a:spcPct val="80000"/>
              </a:lnSpc>
            </a:pPr>
            <a:r>
              <a:rPr lang="en-US" altLang="zh-CN" sz="1800" dirty="0" smtClean="0">
                <a:ea typeface="宋体" charset="-122"/>
              </a:rPr>
              <a:t>Innovative services providing (e.g. for Web 2.0), etc.</a:t>
            </a:r>
          </a:p>
          <a:p>
            <a:pPr>
              <a:lnSpc>
                <a:spcPct val="80000"/>
              </a:lnSpc>
            </a:pPr>
            <a:r>
              <a:rPr lang="en-US" altLang="zh-CN" sz="1800" dirty="0" smtClean="0">
                <a:ea typeface="宋体" charset="-122"/>
              </a:rPr>
              <a:t>MCCS provider or  anyone could develop on top of the architecture and protocols.</a:t>
            </a:r>
          </a:p>
          <a:p>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8834</TotalTime>
  <Pages>15</Pages>
  <Words>1249</Words>
  <Application>Microsoft PowerPoint 4.0</Application>
  <PresentationFormat>自定义</PresentationFormat>
  <Paragraphs>194</Paragraphs>
  <Slides>14</Slides>
  <Notes>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16" baseType="lpstr">
      <vt:lpstr>OMA Template</vt:lpstr>
      <vt:lpstr>Worksheet</vt:lpstr>
      <vt:lpstr>OMA-ARC-2011-0180-INP_WID_MCCS_For_Socialization   Presentation of WID Information WID MCCS - Mobile Communication Centre Service</vt:lpstr>
      <vt:lpstr>General information about the Work Item</vt:lpstr>
      <vt:lpstr>Problem / Opportunity Statement</vt:lpstr>
      <vt:lpstr>Problem / Opportunity Statement</vt:lpstr>
      <vt:lpstr>Main Use Case(1/5)</vt:lpstr>
      <vt:lpstr>Main Use Case(2/5)</vt:lpstr>
      <vt:lpstr>Main Use Case(3/5)</vt:lpstr>
      <vt:lpstr>Main Use Case(4/5)</vt:lpstr>
      <vt:lpstr>Main Use Case(5/5)</vt:lpstr>
      <vt:lpstr>How OMA can help</vt:lpstr>
      <vt:lpstr>Impacts, relationships and dependencies</vt:lpstr>
      <vt:lpstr>Proposed Timeline</vt:lpstr>
      <vt:lpstr>Supporting Companies</vt:lpstr>
      <vt:lpstr>Proposed Resources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HunterLee</cp:lastModifiedBy>
  <cp:revision>354</cp:revision>
  <cp:lastPrinted>1999-04-27T06:51:51Z</cp:lastPrinted>
  <dcterms:created xsi:type="dcterms:W3CDTF">2002-03-19T14:05:12Z</dcterms:created>
  <dcterms:modified xsi:type="dcterms:W3CDTF">2011-04-13T10:45:06Z</dcterms:modified>
</cp:coreProperties>
</file>