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3662" r:id="rId5"/>
  </p:sldMasterIdLst>
  <p:notesMasterIdLst>
    <p:notesMasterId r:id="rId11"/>
  </p:notesMasterIdLst>
  <p:handoutMasterIdLst>
    <p:handoutMasterId r:id="rId12"/>
  </p:handoutMasterIdLst>
  <p:sldIdLst>
    <p:sldId id="371" r:id="rId6"/>
    <p:sldId id="430" r:id="rId7"/>
    <p:sldId id="445" r:id="rId8"/>
    <p:sldId id="446" r:id="rId9"/>
    <p:sldId id="447" r:id="rId1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eira, Eldad" initials="ZE"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0066"/>
    <a:srgbClr val="009900"/>
    <a:srgbClr val="FDB5C3"/>
    <a:srgbClr val="99FFCC"/>
    <a:srgbClr val="FFCCCC"/>
    <a:srgbClr val="FEEDCE"/>
    <a:srgbClr val="5438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5" autoAdjust="0"/>
    <p:restoredTop sz="94020" autoAdjust="0"/>
  </p:normalViewPr>
  <p:slideViewPr>
    <p:cSldViewPr>
      <p:cViewPr varScale="1">
        <p:scale>
          <a:sx n="119" d="100"/>
          <a:sy n="119" d="100"/>
        </p:scale>
        <p:origin x="606"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7" d="100"/>
          <a:sy n="67" d="100"/>
        </p:scale>
        <p:origin x="-3154" y="-8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46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88481437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p>
        </p:txBody>
      </p:sp>
    </p:spTree>
    <p:extLst>
      <p:ext uri="{BB962C8B-B14F-4D97-AF65-F5344CB8AC3E}">
        <p14:creationId xmlns:p14="http://schemas.microsoft.com/office/powerpoint/2010/main" val="1897322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15344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8726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120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3226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en-US" sz="1800" b="1" dirty="0" smtClean="0">
                <a:latin typeface="Arial Narrow" pitchFamily="34" charset="0"/>
              </a:rPr>
              <a:t>OMA-</a:t>
            </a:r>
            <a:r>
              <a:rPr lang="en-US" altLang="en-US" sz="1800" b="1" dirty="0" err="1" smtClean="0">
                <a:latin typeface="Arial Narrow" pitchFamily="34" charset="0"/>
              </a:rPr>
              <a:t>WID_xxxx</a:t>
            </a:r>
            <a:endParaRPr lang="en-US" altLang="en-US" sz="1800" b="1" dirty="0" smtClean="0">
              <a:latin typeface="Arial Narrow" pitchFamily="34" charset="0"/>
            </a:endParaRPr>
          </a:p>
        </p:txBody>
      </p:sp>
    </p:spTree>
    <p:extLst>
      <p:ext uri="{BB962C8B-B14F-4D97-AF65-F5344CB8AC3E}">
        <p14:creationId xmlns:p14="http://schemas.microsoft.com/office/powerpoint/2010/main" val="1559669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8008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70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53561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0382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70697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735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23913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40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790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3154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9061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181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447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92035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21471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484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77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74404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458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dirty="0" smtClean="0">
                <a:ea typeface="宋体" charset="-122"/>
                <a:cs typeface="Times New Roman" pitchFamily="18" charset="0"/>
              </a:rPr>
              <a:t>© 2015 Open Mobile Alliance Ltd.  All Rights Reserved.</a:t>
            </a:r>
            <a:endParaRPr lang="en-US" altLang="zh-CN" sz="1000" b="1" dirty="0" smtClean="0">
              <a:ea typeface="宋体" charset="-122"/>
              <a:cs typeface="Times New Roman" pitchFamily="18" charset="0"/>
            </a:endParaRPr>
          </a:p>
          <a:p>
            <a:pPr>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cs typeface="Times New Roman" pitchFamily="18" charset="0"/>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    </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5326794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eldad.zeira@interdigital.com"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6353" y="20924"/>
            <a:ext cx="9363075"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2"/>
            <a:ext cx="8534400" cy="844548"/>
          </a:xfrm>
          <a:noFill/>
        </p:spPr>
        <p:txBody>
          <a:bodyPr anchor="t"/>
          <a:lstStyle/>
          <a:p>
            <a:r>
              <a:rPr lang="en-GB" altLang="zh-CN" sz="2500" dirty="0" err="1" smtClean="0"/>
              <a:t>Net</a:t>
            </a:r>
            <a:r>
              <a:rPr lang="en-GB" altLang="zh-CN" sz="2500" dirty="0" err="1" smtClean="0"/>
              <a:t>API_ACR_Asserting_authentication</a:t>
            </a:r>
            <a:r>
              <a:rPr lang="en-US" altLang="zh-CN" sz="2400" dirty="0" smtClean="0">
                <a:ea typeface="宋体" charset="-122"/>
              </a:rPr>
              <a:t/>
            </a:r>
            <a:br>
              <a:rPr lang="en-US" altLang="zh-CN" sz="2400" dirty="0" smtClean="0">
                <a:ea typeface="宋体" charset="-122"/>
              </a:rPr>
            </a:br>
            <a:r>
              <a:rPr lang="en-US" altLang="zh-CN" sz="1600" dirty="0">
                <a:ea typeface="宋体" charset="-122"/>
              </a:rPr>
              <a:t/>
            </a:r>
            <a:br>
              <a:rPr lang="en-US" altLang="zh-CN" sz="1600" dirty="0">
                <a:ea typeface="宋体" charset="-122"/>
              </a:rPr>
            </a:br>
            <a:r>
              <a:rPr lang="en-US" altLang="zh-CN" sz="3600" dirty="0">
                <a:ea typeface="宋体" charset="-122"/>
              </a:rPr>
              <a:t> </a:t>
            </a:r>
            <a:r>
              <a:rPr lang="en-US" altLang="zh-CN" sz="2700" dirty="0">
                <a:ea typeface="宋体" charset="-122"/>
              </a:rPr>
              <a:t/>
            </a:r>
            <a:br>
              <a:rPr lang="en-US" altLang="zh-CN" sz="2700" dirty="0">
                <a:ea typeface="宋体" charset="-122"/>
              </a:rPr>
            </a:br>
            <a:endParaRPr lang="en-US" altLang="zh-CN" sz="2700" dirty="0">
              <a:ea typeface="宋体" charset="-122"/>
            </a:endParaRPr>
          </a:p>
        </p:txBody>
      </p:sp>
      <p:sp>
        <p:nvSpPr>
          <p:cNvPr id="2052" name="Text Box 57"/>
          <p:cNvSpPr txBox="1">
            <a:spLocks noChangeArrowheads="1"/>
          </p:cNvSpPr>
          <p:nvPr/>
        </p:nvSpPr>
        <p:spPr bwMode="auto">
          <a:xfrm>
            <a:off x="1337292" y="4617673"/>
            <a:ext cx="6781800" cy="639396"/>
          </a:xfrm>
          <a:prstGeom prst="rect">
            <a:avLst/>
          </a:prstGeom>
          <a:solidFill>
            <a:srgbClr val="EAEAEA"/>
          </a:solidFill>
          <a:ln w="6350">
            <a:solidFill>
              <a:schemeClr val="tx1"/>
            </a:solidFill>
            <a:miter lim="800000"/>
            <a:headEnd/>
            <a:tailEnd/>
          </a:ln>
        </p:spPr>
        <p:txBody>
          <a:bodyPr lIns="91428" tIns="45715" rIns="91428" bIns="45715">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USE OF THIS DOCUMENT BY NON-OMA MEMBERS IS SUBJECT TO ALL OF THE TERMS AND CONDITIONS OF THE USE AGREEMENT (located at </a:t>
            </a:r>
            <a:r>
              <a:rPr lang="en-GB" altLang="zh-CN" sz="900" dirty="0">
                <a:solidFill>
                  <a:srgbClr val="000000"/>
                </a:solidFill>
                <a:ea typeface="宋体" charset="-122"/>
                <a:cs typeface="Times New Roman" pitchFamily="18" charset="0"/>
                <a:hlinkClick r:id="rId4"/>
              </a:rPr>
              <a:t>http://www.openmobilealliance.org/UseAgreement.html</a:t>
            </a:r>
            <a:r>
              <a:rPr lang="en-GB" altLang="zh-CN" sz="900" dirty="0">
                <a:solidFill>
                  <a:srgbClr val="000000"/>
                </a:solidFill>
                <a:ea typeface="宋体" charset="-122"/>
                <a:cs typeface="Times New Roman" pitchFamily="18" charset="0"/>
              </a:rPr>
              <a:t>) AND IF YOU HAVE NOT AGREED TO THE TERMS OF THE USE AGREEMENT, YOU DO NOT HAVE THE RIGHT TO USE, COPY OR DISTRIBUTE THIS DOCUMENT.</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50579" y="5453648"/>
            <a:ext cx="8915400" cy="764045"/>
          </a:xfrm>
          <a:prstGeom prst="rect">
            <a:avLst/>
          </a:prstGeom>
          <a:solidFill>
            <a:srgbClr val="FFFF99"/>
          </a:solidFill>
          <a:ln w="6350">
            <a:solidFill>
              <a:schemeClr val="tx1"/>
            </a:solidFill>
            <a:miter lim="800000"/>
            <a:headEnd/>
            <a:tailEnd/>
          </a:ln>
        </p:spPr>
        <p:txBody>
          <a:bodyPr lIns="91428" tIns="45715" rIns="91428" bIns="45715">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35000"/>
              </a:spcBef>
              <a:spcAft>
                <a:spcPct val="0"/>
              </a:spcAft>
            </a:pPr>
            <a:r>
              <a:rPr lang="en-GB" altLang="zh-CN" sz="900" b="1" dirty="0">
                <a:solidFill>
                  <a:srgbClr val="000000"/>
                </a:solidFill>
                <a:ea typeface="宋体" charset="-122"/>
                <a:cs typeface="Times New Roman" pitchFamily="18" charset="0"/>
              </a:rPr>
              <a:t>Intellectual Property Rights</a:t>
            </a:r>
          </a:p>
          <a:p>
            <a:pPr eaLnBrk="0" fontAlgn="base" hangingPunct="0">
              <a:lnSpc>
                <a:spcPct val="90000"/>
              </a:lnSpc>
              <a:spcBef>
                <a:spcPct val="35000"/>
              </a:spcBef>
              <a:spcAft>
                <a:spcPct val="0"/>
              </a:spcAft>
            </a:pPr>
            <a:r>
              <a:rPr lang="en-GB" altLang="zh-CN" sz="900" dirty="0">
                <a:solidFill>
                  <a:srgbClr val="000000"/>
                </a:solidFill>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4" rIns="0" bIns="44444"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r>
              <a:rPr lang="en-US" altLang="zh-CN" sz="1800" b="1">
                <a:solidFill>
                  <a:srgbClr val="800000"/>
                </a:solidFill>
                <a:latin typeface="Tahoma" pitchFamily="34" charset="0"/>
                <a:ea typeface="宋体" charset="-122"/>
              </a:rPr>
              <a:t>X</a:t>
            </a:r>
          </a:p>
        </p:txBody>
      </p:sp>
      <p:sp>
        <p:nvSpPr>
          <p:cNvPr id="2056" name="Text Box 30"/>
          <p:cNvSpPr txBox="1">
            <a:spLocks noChangeArrowheads="1"/>
          </p:cNvSpPr>
          <p:nvPr/>
        </p:nvSpPr>
        <p:spPr bwMode="auto">
          <a:xfrm>
            <a:off x="4398966"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44" rIns="0" bIns="44444"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endParaRPr lang="en-GB" altLang="zh-CN" sz="1800" b="1">
              <a:solidFill>
                <a:srgbClr val="800000"/>
              </a:solidFill>
              <a:latin typeface="Tahoma" pitchFamily="34" charset="0"/>
              <a:ea typeface="宋体" charset="-122"/>
            </a:endParaRPr>
          </a:p>
        </p:txBody>
      </p:sp>
      <p:sp>
        <p:nvSpPr>
          <p:cNvPr id="9"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en-US" b="1" dirty="0">
                <a:latin typeface="Tahoma" pitchFamily="34" charset="0"/>
              </a:rPr>
              <a:t>	Date:	</a:t>
            </a:r>
            <a:r>
              <a:rPr lang="en-US" altLang="en-US" b="1" dirty="0" smtClean="0">
                <a:latin typeface="Tahoma" pitchFamily="34" charset="0"/>
              </a:rPr>
              <a:t>2/17/2015</a:t>
            </a:r>
            <a:r>
              <a:rPr lang="en-US" altLang="en-US" b="1" dirty="0">
                <a:latin typeface="Tahoma" pitchFamily="34" charset="0"/>
              </a:rPr>
              <a:t>	</a:t>
            </a:r>
          </a:p>
          <a:p>
            <a:pPr>
              <a:lnSpc>
                <a:spcPct val="95000"/>
              </a:lnSpc>
              <a:spcAft>
                <a:spcPct val="35000"/>
              </a:spcAft>
            </a:pPr>
            <a:r>
              <a:rPr lang="en-US" altLang="en-US" b="1" dirty="0">
                <a:latin typeface="Tahoma" pitchFamily="34" charset="0"/>
              </a:rPr>
              <a:t>	Availability:	      Public            OMA Confidential</a:t>
            </a:r>
          </a:p>
          <a:p>
            <a:pPr>
              <a:lnSpc>
                <a:spcPct val="95000"/>
              </a:lnSpc>
              <a:spcAft>
                <a:spcPct val="35000"/>
              </a:spcAft>
            </a:pPr>
            <a:r>
              <a:rPr lang="en-US" altLang="en-US" b="1" dirty="0">
                <a:latin typeface="Tahoma" pitchFamily="34" charset="0"/>
              </a:rPr>
              <a:t>	Contact:	Eldad Zeira, </a:t>
            </a:r>
            <a:r>
              <a:rPr lang="en-US" altLang="en-US" sz="1400" b="1" dirty="0">
                <a:solidFill>
                  <a:srgbClr val="330066"/>
                </a:solidFill>
                <a:latin typeface="Tahoma" pitchFamily="34" charset="0"/>
                <a:hlinkClick r:id="rId5"/>
              </a:rPr>
              <a:t>eldad.zeira@interdigital.com</a:t>
            </a:r>
            <a:endParaRPr lang="en-US" altLang="en-US" sz="1400" b="1" dirty="0">
              <a:solidFill>
                <a:srgbClr val="330066"/>
              </a:solidFill>
              <a:latin typeface="Tahoma" pitchFamily="34" charset="0"/>
            </a:endParaRPr>
          </a:p>
          <a:p>
            <a:pPr>
              <a:lnSpc>
                <a:spcPct val="95000"/>
              </a:lnSpc>
              <a:spcAft>
                <a:spcPct val="35000"/>
              </a:spcAft>
            </a:pPr>
            <a:r>
              <a:rPr lang="en-US" altLang="en-US" sz="1400" b="1" dirty="0">
                <a:latin typeface="Tahoma" pitchFamily="34" charset="0"/>
              </a:rPr>
              <a:t>	</a:t>
            </a:r>
            <a:r>
              <a:rPr lang="en-US" altLang="en-US" sz="1400" b="1" dirty="0" smtClean="0">
                <a:latin typeface="Tahoma" pitchFamily="34" charset="0"/>
              </a:rPr>
              <a:t>                                     </a:t>
            </a:r>
            <a:r>
              <a:rPr lang="en-US" altLang="en-US" b="1" dirty="0" smtClean="0">
                <a:latin typeface="Tahoma" pitchFamily="34" charset="0"/>
              </a:rPr>
              <a:t>Alec </a:t>
            </a:r>
            <a:r>
              <a:rPr lang="en-US" altLang="en-US" b="1" dirty="0">
                <a:latin typeface="Tahoma" pitchFamily="34" charset="0"/>
              </a:rPr>
              <a:t>Brusilovsky, </a:t>
            </a:r>
            <a:r>
              <a:rPr lang="en-US" altLang="en-US" sz="1400" b="1" dirty="0" smtClean="0">
                <a:latin typeface="Tahoma" pitchFamily="34" charset="0"/>
              </a:rPr>
              <a:t>alec.brusilovsky@interdigital.com</a:t>
            </a:r>
          </a:p>
          <a:p>
            <a:pPr>
              <a:lnSpc>
                <a:spcPct val="95000"/>
              </a:lnSpc>
              <a:spcAft>
                <a:spcPct val="35000"/>
              </a:spcAft>
            </a:pPr>
            <a:r>
              <a:rPr lang="en-US" altLang="en-US" sz="1400" b="1" dirty="0">
                <a:latin typeface="Tahoma" pitchFamily="34" charset="0"/>
              </a:rPr>
              <a:t>		</a:t>
            </a:r>
            <a:endParaRPr lang="en-US" altLang="en-US" sz="1400" b="1" dirty="0" smtClean="0">
              <a:latin typeface="Tahoma" pitchFamily="34" charset="0"/>
            </a:endParaRPr>
          </a:p>
          <a:p>
            <a:pPr>
              <a:lnSpc>
                <a:spcPct val="95000"/>
              </a:lnSpc>
              <a:spcAft>
                <a:spcPct val="35000"/>
              </a:spcAft>
            </a:pPr>
            <a:r>
              <a:rPr lang="en-US" altLang="en-US" sz="1400" b="1" dirty="0">
                <a:latin typeface="Tahoma" pitchFamily="34" charset="0"/>
              </a:rPr>
              <a:t>	</a:t>
            </a:r>
            <a:r>
              <a:rPr lang="en-US" altLang="en-US" b="1" dirty="0" smtClean="0">
                <a:latin typeface="Tahoma" pitchFamily="34" charset="0"/>
              </a:rPr>
              <a:t>Source</a:t>
            </a:r>
            <a:r>
              <a:rPr lang="en-US" altLang="en-US" b="1" dirty="0">
                <a:latin typeface="Tahoma" pitchFamily="34" charset="0"/>
              </a:rPr>
              <a:t>:	</a:t>
            </a:r>
            <a:r>
              <a:rPr lang="en-US" altLang="en-US" b="1" dirty="0" smtClean="0">
                <a:latin typeface="Tahoma" pitchFamily="34" charset="0"/>
              </a:rPr>
              <a:t>InterDigital</a:t>
            </a:r>
            <a:endParaRPr lang="en-US" altLang="en-US" b="1" dirty="0">
              <a:latin typeface="Tahoma" pitchFamily="34" charset="0"/>
            </a:endParaRPr>
          </a:p>
        </p:txBody>
      </p:sp>
    </p:spTree>
    <p:extLst>
      <p:ext uri="{BB962C8B-B14F-4D97-AF65-F5344CB8AC3E}">
        <p14:creationId xmlns:p14="http://schemas.microsoft.com/office/powerpoint/2010/main" val="4392683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sz="2000" dirty="0" smtClean="0">
                <a:solidFill>
                  <a:schemeClr val="tx1"/>
                </a:solidFill>
              </a:rPr>
              <a:t>In Budapest we have presented a top level architecture and message flows for the Mobile Network to provide a 3’rd party service provider with an assertion of subscriber authenticity as determined by the network.</a:t>
            </a:r>
          </a:p>
          <a:p>
            <a:r>
              <a:rPr lang="en-US" sz="2000" dirty="0" smtClean="0">
                <a:solidFill>
                  <a:schemeClr val="tx1"/>
                </a:solidFill>
              </a:rPr>
              <a:t>At the time we were told </a:t>
            </a:r>
            <a:r>
              <a:rPr lang="en-US" sz="2000" dirty="0">
                <a:solidFill>
                  <a:schemeClr val="tx1"/>
                </a:solidFill>
              </a:rPr>
              <a:t>that the OMA </a:t>
            </a:r>
            <a:r>
              <a:rPr lang="en-US" sz="2000" dirty="0" err="1" smtClean="0">
                <a:solidFill>
                  <a:schemeClr val="tx1"/>
                </a:solidFill>
              </a:rPr>
              <a:t>NetAPI</a:t>
            </a:r>
            <a:r>
              <a:rPr lang="en-US" sz="2000" dirty="0" smtClean="0">
                <a:solidFill>
                  <a:schemeClr val="tx1"/>
                </a:solidFill>
              </a:rPr>
              <a:t> </a:t>
            </a:r>
            <a:r>
              <a:rPr lang="en-US" sz="2000" dirty="0">
                <a:solidFill>
                  <a:schemeClr val="tx1"/>
                </a:solidFill>
              </a:rPr>
              <a:t>Anonymous Customer Reference </a:t>
            </a:r>
            <a:r>
              <a:rPr lang="en-US" sz="2000" dirty="0">
                <a:solidFill>
                  <a:schemeClr val="tx1"/>
                </a:solidFill>
              </a:rPr>
              <a:t>(ACR) implicitly provides that assertion by providing the reference</a:t>
            </a:r>
            <a:r>
              <a:rPr lang="en-US" sz="2000" dirty="0" smtClean="0"/>
              <a:t>. </a:t>
            </a:r>
          </a:p>
          <a:p>
            <a:r>
              <a:rPr lang="en-US" sz="2000" dirty="0" smtClean="0">
                <a:solidFill>
                  <a:schemeClr val="tx1"/>
                </a:solidFill>
              </a:rPr>
              <a:t>Examining the ACR RD, we found that:</a:t>
            </a:r>
          </a:p>
          <a:p>
            <a:pPr lvl="1"/>
            <a:r>
              <a:rPr lang="en-US" sz="1600" dirty="0" smtClean="0">
                <a:solidFill>
                  <a:schemeClr val="tx1"/>
                </a:solidFill>
              </a:rPr>
              <a:t>There is no user expectation that providing a reference actually asserts that the subscriber has been authenticated. More than that, </a:t>
            </a:r>
            <a:r>
              <a:rPr lang="en-US" sz="1600" u="sng" dirty="0" smtClean="0">
                <a:solidFill>
                  <a:schemeClr val="tx1"/>
                </a:solidFill>
              </a:rPr>
              <a:t>user authentication is out of scope</a:t>
            </a:r>
          </a:p>
          <a:p>
            <a:pPr lvl="1"/>
            <a:r>
              <a:rPr lang="en-US" sz="1600" dirty="0" smtClean="0">
                <a:solidFill>
                  <a:schemeClr val="tx1"/>
                </a:solidFill>
              </a:rPr>
              <a:t>There is no way for the 3’rd party service provider to know the time of an authentication. A stale authentication is of a lesser value.</a:t>
            </a:r>
          </a:p>
          <a:p>
            <a:pPr lvl="1"/>
            <a:r>
              <a:rPr lang="en-US" sz="1600" dirty="0" smtClean="0">
                <a:solidFill>
                  <a:schemeClr val="tx1"/>
                </a:solidFill>
              </a:rPr>
              <a:t>The information is not provided in a way that it is integrity protected .</a:t>
            </a:r>
          </a:p>
          <a:p>
            <a:r>
              <a:rPr lang="en-US" sz="2000" dirty="0" smtClean="0">
                <a:solidFill>
                  <a:schemeClr val="tx1"/>
                </a:solidFill>
              </a:rPr>
              <a:t>In the following we introduce modifications to the ACR RD to bring it in line with the needs of 3’rd party service providers</a:t>
            </a:r>
          </a:p>
          <a:p>
            <a:r>
              <a:rPr lang="en-US" sz="2000" dirty="0" smtClean="0">
                <a:solidFill>
                  <a:schemeClr val="tx1"/>
                </a:solidFill>
              </a:rPr>
              <a:t>If OMA/ARC agrees, we will provide a formal CR to the RD or, should it be necessary, submit a WID for ACR 2.0</a:t>
            </a:r>
            <a:endParaRPr lang="en-US" sz="2000" dirty="0" smtClean="0">
              <a:solidFill>
                <a:schemeClr val="tx1"/>
              </a:solidFill>
            </a:endParaRPr>
          </a:p>
        </p:txBody>
      </p:sp>
    </p:spTree>
    <p:extLst>
      <p:ext uri="{BB962C8B-B14F-4D97-AF65-F5344CB8AC3E}">
        <p14:creationId xmlns:p14="http://schemas.microsoft.com/office/powerpoint/2010/main" val="29401501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a:t>
            </a:r>
            <a:r>
              <a:rPr lang="en-US" dirty="0" smtClean="0"/>
              <a:t>Modifications to</a:t>
            </a:r>
            <a:r>
              <a:rPr lang="en-US" dirty="0" smtClean="0"/>
              <a:t> the RD - 1</a:t>
            </a:r>
            <a:endParaRPr lang="en-US" dirty="0"/>
          </a:p>
        </p:txBody>
      </p:sp>
      <p:sp>
        <p:nvSpPr>
          <p:cNvPr id="3" name="Content Placeholder 2"/>
          <p:cNvSpPr>
            <a:spLocks noGrp="1"/>
          </p:cNvSpPr>
          <p:nvPr>
            <p:ph idx="1"/>
          </p:nvPr>
        </p:nvSpPr>
        <p:spPr/>
        <p:txBody>
          <a:bodyPr/>
          <a:lstStyle/>
          <a:p>
            <a:pPr lvl="0"/>
            <a:r>
              <a:rPr lang="en-GB" sz="2000" b="1" dirty="0">
                <a:solidFill>
                  <a:schemeClr val="tx1"/>
                </a:solidFill>
              </a:rPr>
              <a:t>Introduction	(Informative)</a:t>
            </a:r>
            <a:endParaRPr lang="en-US" sz="2000" b="1" dirty="0">
              <a:solidFill>
                <a:schemeClr val="tx1"/>
              </a:solidFill>
            </a:endParaRPr>
          </a:p>
          <a:p>
            <a:r>
              <a:rPr lang="en-GB" sz="2000" dirty="0">
                <a:solidFill>
                  <a:schemeClr val="tx1"/>
                </a:solidFill>
              </a:rPr>
              <a:t>In general, the </a:t>
            </a:r>
            <a:r>
              <a:rPr lang="en-US" sz="2000" dirty="0">
                <a:solidFill>
                  <a:schemeClr val="tx1"/>
                </a:solidFill>
              </a:rPr>
              <a:t>Anonymous Customer Reference Management</a:t>
            </a:r>
            <a:r>
              <a:rPr lang="en-GB" sz="2000" dirty="0">
                <a:solidFill>
                  <a:schemeClr val="tx1"/>
                </a:solidFill>
              </a:rPr>
              <a:t> interface enables Service Providers to provide the means by which 3</a:t>
            </a:r>
            <a:r>
              <a:rPr lang="en-GB" sz="2000" baseline="30000" dirty="0">
                <a:solidFill>
                  <a:schemeClr val="tx1"/>
                </a:solidFill>
              </a:rPr>
              <a:t>rd</a:t>
            </a:r>
            <a:r>
              <a:rPr lang="en-GB" sz="2000" dirty="0">
                <a:solidFill>
                  <a:schemeClr val="tx1"/>
                </a:solidFill>
              </a:rPr>
              <a:t> party applications obtain an anonymous user identity </a:t>
            </a:r>
            <a:r>
              <a:rPr lang="en-GB" sz="2000" u="sng" dirty="0" smtClean="0">
                <a:solidFill>
                  <a:srgbClr val="0070C0"/>
                </a:solidFill>
              </a:rPr>
              <a:t>of an authenticated mobile device </a:t>
            </a:r>
            <a:r>
              <a:rPr lang="en-GB" sz="2000" dirty="0" smtClean="0">
                <a:solidFill>
                  <a:schemeClr val="tx1"/>
                </a:solidFill>
              </a:rPr>
              <a:t>once </a:t>
            </a:r>
            <a:r>
              <a:rPr lang="en-GB" sz="2000" dirty="0">
                <a:solidFill>
                  <a:schemeClr val="tx1"/>
                </a:solidFill>
              </a:rPr>
              <a:t>appropriate authorization by the user is granted. Subsequently, the obtained ACR can be used by the 3</a:t>
            </a:r>
            <a:r>
              <a:rPr lang="en-GB" sz="2000" baseline="30000" dirty="0">
                <a:solidFill>
                  <a:schemeClr val="tx1"/>
                </a:solidFill>
              </a:rPr>
              <a:t>rd</a:t>
            </a:r>
            <a:r>
              <a:rPr lang="en-GB" sz="2000" dirty="0">
                <a:solidFill>
                  <a:schemeClr val="tx1"/>
                </a:solidFill>
              </a:rPr>
              <a:t>-party application as user’s identity as required for any given API.</a:t>
            </a:r>
            <a:endParaRPr lang="en-US" sz="2000" dirty="0">
              <a:solidFill>
                <a:schemeClr val="tx1"/>
              </a:solidFill>
            </a:endParaRPr>
          </a:p>
          <a:p>
            <a:r>
              <a:rPr lang="en-US" sz="2000" dirty="0">
                <a:solidFill>
                  <a:schemeClr val="tx1"/>
                </a:solidFill>
              </a:rPr>
              <a:t>Anonymous Customer Reference Management</a:t>
            </a:r>
            <a:r>
              <a:rPr lang="en-GB" sz="2000" dirty="0">
                <a:solidFill>
                  <a:schemeClr val="tx1"/>
                </a:solidFill>
              </a:rPr>
              <a:t> interface enables the creation, retrieval and activation of ACRs over a </a:t>
            </a:r>
            <a:r>
              <a:rPr lang="en-GB" sz="2000" dirty="0" err="1">
                <a:solidFill>
                  <a:schemeClr val="tx1"/>
                </a:solidFill>
              </a:rPr>
              <a:t>RESTful</a:t>
            </a:r>
            <a:r>
              <a:rPr lang="en-GB" sz="2000" dirty="0">
                <a:solidFill>
                  <a:schemeClr val="tx1"/>
                </a:solidFill>
              </a:rPr>
              <a:t> API. Such an API, </a:t>
            </a:r>
            <a:r>
              <a:rPr lang="en-GB" sz="2000" dirty="0" err="1">
                <a:solidFill>
                  <a:schemeClr val="tx1"/>
                </a:solidFill>
              </a:rPr>
              <a:t>fulfills</a:t>
            </a:r>
            <a:r>
              <a:rPr lang="en-GB" sz="2000" dirty="0">
                <a:solidFill>
                  <a:schemeClr val="tx1"/>
                </a:solidFill>
              </a:rPr>
              <a:t> the anonymous user identity requirements identified by GSMA RCS-e and GSMA Access project</a:t>
            </a:r>
            <a:r>
              <a:rPr lang="en-GB" sz="2000" dirty="0" smtClean="0">
                <a:solidFill>
                  <a:schemeClr val="tx1"/>
                </a:solidFill>
              </a:rPr>
              <a:t>.</a:t>
            </a:r>
          </a:p>
          <a:p>
            <a:endParaRPr lang="en-US" sz="2000" dirty="0"/>
          </a:p>
          <a:p>
            <a:endParaRPr lang="en-US" sz="2000" dirty="0" smtClean="0">
              <a:solidFill>
                <a:schemeClr val="tx1"/>
              </a:solidFill>
            </a:endParaRPr>
          </a:p>
        </p:txBody>
      </p:sp>
    </p:spTree>
    <p:extLst>
      <p:ext uri="{BB962C8B-B14F-4D97-AF65-F5344CB8AC3E}">
        <p14:creationId xmlns:p14="http://schemas.microsoft.com/office/powerpoint/2010/main" val="29538314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a:t>
            </a:r>
            <a:r>
              <a:rPr lang="en-US" dirty="0" smtClean="0"/>
              <a:t>Modifications to</a:t>
            </a:r>
            <a:r>
              <a:rPr lang="en-US" dirty="0" smtClean="0"/>
              <a:t> the RD - 2</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079199103"/>
              </p:ext>
            </p:extLst>
          </p:nvPr>
        </p:nvGraphicFramePr>
        <p:xfrm>
          <a:off x="306388" y="1125402"/>
          <a:ext cx="8748711" cy="4498428"/>
        </p:xfrm>
        <a:graphic>
          <a:graphicData uri="http://schemas.openxmlformats.org/drawingml/2006/table">
            <a:tbl>
              <a:tblPr>
                <a:tableStyleId>{5C22544A-7EE6-4342-B048-85BDC9FD1C3A}</a:tableStyleId>
              </a:tblPr>
              <a:tblGrid>
                <a:gridCol w="793749"/>
                <a:gridCol w="6933319"/>
                <a:gridCol w="1021643"/>
              </a:tblGrid>
              <a:tr h="107904">
                <a:tc>
                  <a:txBody>
                    <a:bodyPr/>
                    <a:lstStyle/>
                    <a:p>
                      <a:pPr marL="0" marR="0" algn="ctr">
                        <a:spcBef>
                          <a:spcPts val="100"/>
                        </a:spcBef>
                        <a:spcAft>
                          <a:spcPts val="100"/>
                        </a:spcAft>
                      </a:pPr>
                      <a:r>
                        <a:rPr lang="en-GB" sz="700" dirty="0">
                          <a:effectLst/>
                        </a:rPr>
                        <a:t>Label</a:t>
                      </a:r>
                      <a:endParaRPr lang="en-US" sz="700" b="1" dirty="0">
                        <a:effectLst/>
                        <a:latin typeface="Times New Roman" panose="02020603050405020304" pitchFamily="18" charset="0"/>
                        <a:ea typeface="SimSun" panose="02010600030101010101" pitchFamily="2" charset="-122"/>
                      </a:endParaRPr>
                    </a:p>
                  </a:txBody>
                  <a:tcPr marL="53952" marR="53952" marT="0" marB="0" anchor="ctr"/>
                </a:tc>
                <a:tc>
                  <a:txBody>
                    <a:bodyPr/>
                    <a:lstStyle/>
                    <a:p>
                      <a:pPr marL="0" marR="0" algn="ctr">
                        <a:spcBef>
                          <a:spcPts val="100"/>
                        </a:spcBef>
                        <a:spcAft>
                          <a:spcPts val="100"/>
                        </a:spcAft>
                      </a:pPr>
                      <a:r>
                        <a:rPr lang="en-GB" sz="700">
                          <a:effectLst/>
                        </a:rPr>
                        <a:t>Description</a:t>
                      </a:r>
                      <a:endParaRPr lang="en-US" sz="700" b="1">
                        <a:effectLst/>
                        <a:latin typeface="Times New Roman" panose="02020603050405020304" pitchFamily="18" charset="0"/>
                        <a:ea typeface="SimSun" panose="02010600030101010101" pitchFamily="2" charset="-122"/>
                      </a:endParaRPr>
                    </a:p>
                  </a:txBody>
                  <a:tcPr marL="53952" marR="53952" marT="0" marB="0" anchor="ctr"/>
                </a:tc>
                <a:tc>
                  <a:txBody>
                    <a:bodyPr/>
                    <a:lstStyle/>
                    <a:p>
                      <a:pPr marL="0" marR="0" algn="ctr">
                        <a:spcBef>
                          <a:spcPts val="100"/>
                        </a:spcBef>
                        <a:spcAft>
                          <a:spcPts val="100"/>
                        </a:spcAft>
                      </a:pPr>
                      <a:r>
                        <a:rPr lang="en-GB" sz="700">
                          <a:effectLst/>
                        </a:rPr>
                        <a:t>Release</a:t>
                      </a:r>
                      <a:endParaRPr lang="en-US" sz="700" b="1">
                        <a:effectLst/>
                        <a:latin typeface="Times New Roman" panose="02020603050405020304" pitchFamily="18" charset="0"/>
                        <a:ea typeface="SimSun" panose="02010600030101010101" pitchFamily="2" charset="-122"/>
                      </a:endParaRPr>
                    </a:p>
                  </a:txBody>
                  <a:tcPr marL="53952" marR="53952" marT="0" marB="0" anchor="ctr"/>
                </a:tc>
              </a:tr>
              <a:tr h="220844">
                <a:tc>
                  <a:txBody>
                    <a:bodyPr/>
                    <a:lstStyle/>
                    <a:p>
                      <a:pPr marL="0" marR="0" algn="ctr">
                        <a:spcBef>
                          <a:spcPts val="0"/>
                        </a:spcBef>
                        <a:spcAft>
                          <a:spcPts val="0"/>
                        </a:spcAft>
                      </a:pPr>
                      <a:r>
                        <a:rPr lang="en-GB" sz="800">
                          <a:effectLst/>
                        </a:rPr>
                        <a:t>HLF-001</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US" sz="1000" dirty="0">
                          <a:effectLst/>
                        </a:rPr>
                        <a:t>The </a:t>
                      </a:r>
                      <a:r>
                        <a:rPr lang="en-US" sz="1000" dirty="0" err="1">
                          <a:effectLst/>
                        </a:rPr>
                        <a:t>RESTful</a:t>
                      </a:r>
                      <a:r>
                        <a:rPr lang="en-US" sz="1000" dirty="0">
                          <a:effectLst/>
                        </a:rPr>
                        <a:t> Network API for Anonymous Customer Reference Management SHALL be HTTP/REST based.</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 </a:t>
                      </a:r>
                      <a:endParaRPr lang="en-US" sz="600" dirty="0">
                        <a:effectLst/>
                        <a:latin typeface="Times New Roman" panose="02020603050405020304" pitchFamily="18" charset="0"/>
                        <a:ea typeface="SimSun" panose="02010600030101010101" pitchFamily="2" charset="-122"/>
                      </a:endParaRPr>
                    </a:p>
                  </a:txBody>
                  <a:tcPr marL="53952" marR="53952" marT="0" marB="0"/>
                </a:tc>
              </a:tr>
              <a:tr h="228600">
                <a:tc>
                  <a:txBody>
                    <a:bodyPr/>
                    <a:lstStyle/>
                    <a:p>
                      <a:pPr marL="0" marR="0" algn="ctr">
                        <a:spcBef>
                          <a:spcPts val="0"/>
                        </a:spcBef>
                        <a:spcAft>
                          <a:spcPts val="0"/>
                        </a:spcAft>
                      </a:pPr>
                      <a:r>
                        <a:rPr lang="en-GB" sz="800">
                          <a:effectLst/>
                        </a:rPr>
                        <a:t>HLF-002</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US" sz="1000" dirty="0">
                          <a:effectLst/>
                        </a:rPr>
                        <a:t>Resource URLs and primitives names SHALL have an intuitive relationship with the functions and resources they are intended to represent.</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228600">
                <a:tc>
                  <a:txBody>
                    <a:bodyPr/>
                    <a:lstStyle/>
                    <a:p>
                      <a:pPr marL="0" marR="0" algn="ctr">
                        <a:spcBef>
                          <a:spcPts val="0"/>
                        </a:spcBef>
                        <a:spcAft>
                          <a:spcPts val="0"/>
                        </a:spcAft>
                      </a:pPr>
                      <a:r>
                        <a:rPr lang="en-GB" sz="800">
                          <a:effectLst/>
                        </a:rPr>
                        <a:t>HLF-003</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US" sz="1000" dirty="0">
                          <a:effectLst/>
                        </a:rPr>
                        <a:t>The </a:t>
                      </a:r>
                      <a:r>
                        <a:rPr lang="en-US" sz="1000" dirty="0" err="1">
                          <a:effectLst/>
                        </a:rPr>
                        <a:t>RESTful</a:t>
                      </a:r>
                      <a:r>
                        <a:rPr lang="en-US" sz="1000" dirty="0">
                          <a:effectLst/>
                        </a:rPr>
                        <a:t> Network API for Anonymous Customer Reference Management SHALL allow including the API version in the resource URLs.</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359680">
                <a:tc>
                  <a:txBody>
                    <a:bodyPr/>
                    <a:lstStyle/>
                    <a:p>
                      <a:pPr marL="0" marR="0" algn="ctr">
                        <a:spcBef>
                          <a:spcPts val="0"/>
                        </a:spcBef>
                        <a:spcAft>
                          <a:spcPts val="0"/>
                        </a:spcAft>
                      </a:pPr>
                      <a:r>
                        <a:rPr lang="en-GB" sz="800">
                          <a:effectLst/>
                        </a:rPr>
                        <a:t>HLF-004</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US" sz="1000" dirty="0">
                          <a:effectLst/>
                        </a:rPr>
                        <a:t>The </a:t>
                      </a:r>
                      <a:r>
                        <a:rPr lang="en-US" sz="1000" dirty="0" err="1">
                          <a:effectLst/>
                        </a:rPr>
                        <a:t>RESTful</a:t>
                      </a:r>
                      <a:r>
                        <a:rPr lang="en-US" sz="1000" dirty="0">
                          <a:effectLst/>
                        </a:rPr>
                        <a:t> Network API for Anonymous Customer Reference Management SHALL allow an Application and a Server to negotiate the version of a particular resource.</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359680">
                <a:tc>
                  <a:txBody>
                    <a:bodyPr/>
                    <a:lstStyle/>
                    <a:p>
                      <a:pPr marL="0" marR="0" algn="ctr">
                        <a:spcBef>
                          <a:spcPts val="0"/>
                        </a:spcBef>
                        <a:spcAft>
                          <a:spcPts val="0"/>
                        </a:spcAft>
                      </a:pPr>
                      <a:r>
                        <a:rPr lang="en-GB" sz="800">
                          <a:effectLst/>
                        </a:rPr>
                        <a:t>HLF-005</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US" sz="1000" dirty="0">
                          <a:effectLst/>
                        </a:rPr>
                        <a:t>The </a:t>
                      </a:r>
                      <a:r>
                        <a:rPr lang="en-US" sz="1000" dirty="0" err="1">
                          <a:effectLst/>
                        </a:rPr>
                        <a:t>RESTful</a:t>
                      </a:r>
                      <a:r>
                        <a:rPr lang="en-US" sz="1000" dirty="0">
                          <a:effectLst/>
                        </a:rPr>
                        <a:t> Network API for Anonymous Customer Reference Management SHALL expose a functional abstraction at the user level rather than at the level of underlying protocols.</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499840">
                <a:tc>
                  <a:txBody>
                    <a:bodyPr/>
                    <a:lstStyle/>
                    <a:p>
                      <a:pPr marL="0" marR="0" algn="ctr">
                        <a:spcBef>
                          <a:spcPts val="0"/>
                        </a:spcBef>
                        <a:spcAft>
                          <a:spcPts val="0"/>
                        </a:spcAft>
                      </a:pPr>
                      <a:r>
                        <a:rPr lang="en-GB" sz="800">
                          <a:effectLst/>
                        </a:rPr>
                        <a:t>HLF-006</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US" sz="1000" dirty="0">
                          <a:effectLst/>
                        </a:rPr>
                        <a:t>The </a:t>
                      </a:r>
                      <a:r>
                        <a:rPr lang="en-US" sz="1000" dirty="0" err="1">
                          <a:effectLst/>
                        </a:rPr>
                        <a:t>RESTful</a:t>
                      </a:r>
                      <a:r>
                        <a:rPr lang="en-US" sz="1000" dirty="0">
                          <a:effectLst/>
                        </a:rPr>
                        <a:t> Network API for Anonymous Customer Reference Management SHALL support ”server”-based application clients and ”device”-based application clients. Instantiation examples include applications running on a Web server (where the user interacts with the application via a web browser), or running on a mobile or fixed device as </a:t>
                      </a:r>
                      <a:r>
                        <a:rPr lang="en-US" sz="1000" dirty="0" err="1">
                          <a:effectLst/>
                        </a:rPr>
                        <a:t>a”widget</a:t>
                      </a:r>
                      <a:r>
                        <a:rPr lang="en-US" sz="1000" dirty="0">
                          <a:effectLst/>
                        </a:rPr>
                        <a:t>” or as a native application.</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228600">
                <a:tc>
                  <a:txBody>
                    <a:bodyPr/>
                    <a:lstStyle/>
                    <a:p>
                      <a:pPr marL="0" marR="0" algn="ctr">
                        <a:spcBef>
                          <a:spcPts val="0"/>
                        </a:spcBef>
                        <a:spcAft>
                          <a:spcPts val="0"/>
                        </a:spcAft>
                      </a:pPr>
                      <a:r>
                        <a:rPr lang="en-GB" sz="800">
                          <a:effectLst/>
                        </a:rPr>
                        <a:t>HLF-007</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US" sz="1000" dirty="0">
                          <a:effectLst/>
                        </a:rPr>
                        <a:t>The </a:t>
                      </a:r>
                      <a:r>
                        <a:rPr lang="en-US" sz="1000" dirty="0" err="1">
                          <a:effectLst/>
                        </a:rPr>
                        <a:t>RESTful</a:t>
                      </a:r>
                      <a:r>
                        <a:rPr lang="en-US" sz="1000" dirty="0">
                          <a:effectLst/>
                        </a:rPr>
                        <a:t> Network API for Anonymous Customer Reference Management SHOULD support application authorization based on [Autho4API_10].</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359680">
                <a:tc>
                  <a:txBody>
                    <a:bodyPr/>
                    <a:lstStyle/>
                    <a:p>
                      <a:pPr marL="0" marR="0" algn="ctr">
                        <a:spcBef>
                          <a:spcPts val="0"/>
                        </a:spcBef>
                        <a:spcAft>
                          <a:spcPts val="0"/>
                        </a:spcAft>
                      </a:pPr>
                      <a:r>
                        <a:rPr lang="en-GB" sz="800">
                          <a:effectLst/>
                        </a:rPr>
                        <a:t>HLF-008</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0"/>
                        </a:spcBef>
                        <a:spcAft>
                          <a:spcPts val="0"/>
                        </a:spcAft>
                      </a:pPr>
                      <a:r>
                        <a:rPr lang="en-GB" sz="1000" dirty="0">
                          <a:effectLst/>
                        </a:rPr>
                        <a:t>The </a:t>
                      </a:r>
                      <a:r>
                        <a:rPr lang="en-US" sz="1000" dirty="0" err="1">
                          <a:effectLst/>
                        </a:rPr>
                        <a:t>RESTful</a:t>
                      </a:r>
                      <a:r>
                        <a:rPr lang="en-US" sz="1000" dirty="0">
                          <a:effectLst/>
                        </a:rPr>
                        <a:t> Network API for Anonymous Customer Reference Management SHALL support requesting ACR associated with a particular mobile telephone number (MSISDN).</a:t>
                      </a:r>
                      <a:endParaRPr lang="en-US" sz="1000" dirty="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249920">
                <a:tc>
                  <a:txBody>
                    <a:bodyPr/>
                    <a:lstStyle/>
                    <a:p>
                      <a:pPr marL="0" marR="0" algn="ctr">
                        <a:spcBef>
                          <a:spcPts val="0"/>
                        </a:spcBef>
                        <a:spcAft>
                          <a:spcPts val="0"/>
                        </a:spcAft>
                      </a:pPr>
                      <a:r>
                        <a:rPr lang="en-GB" sz="800">
                          <a:effectLst/>
                        </a:rPr>
                        <a:t>HLF-009</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600"/>
                        </a:spcBef>
                        <a:spcAft>
                          <a:spcPts val="200"/>
                        </a:spcAft>
                      </a:pPr>
                      <a:r>
                        <a:rPr lang="en-GB" sz="1000" dirty="0">
                          <a:effectLst/>
                        </a:rPr>
                        <a:t>The </a:t>
                      </a:r>
                      <a:r>
                        <a:rPr lang="en-GB" sz="1000" dirty="0" err="1">
                          <a:effectLst/>
                        </a:rPr>
                        <a:t>RESTful</a:t>
                      </a:r>
                      <a:r>
                        <a:rPr lang="en-GB" sz="1000" dirty="0">
                          <a:effectLst/>
                        </a:rPr>
                        <a:t> Network API for Anonymous Customer Reference Management SHALL allow to query the ACR status of an user. </a:t>
                      </a:r>
                      <a:endParaRPr lang="en-US" sz="1000" dirty="0">
                        <a:effectLst/>
                        <a:latin typeface="Times New Roman" panose="02020603050405020304" pitchFamily="18" charset="0"/>
                        <a:ea typeface="SimSun" panose="02010600030101010101" pitchFamily="2" charset="-122"/>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228600">
                <a:tc>
                  <a:txBody>
                    <a:bodyPr/>
                    <a:lstStyle/>
                    <a:p>
                      <a:pPr marL="0" marR="0" algn="ctr">
                        <a:spcBef>
                          <a:spcPts val="0"/>
                        </a:spcBef>
                        <a:spcAft>
                          <a:spcPts val="0"/>
                        </a:spcAft>
                      </a:pPr>
                      <a:r>
                        <a:rPr lang="en-GB" sz="800">
                          <a:effectLst/>
                        </a:rPr>
                        <a:t>HLF-010</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300"/>
                        </a:spcBef>
                        <a:spcAft>
                          <a:spcPts val="300"/>
                        </a:spcAft>
                      </a:pPr>
                      <a:r>
                        <a:rPr lang="en-GB" sz="1000" dirty="0">
                          <a:effectLst/>
                        </a:rPr>
                        <a:t>The </a:t>
                      </a:r>
                      <a:r>
                        <a:rPr lang="en-GB" sz="1000" dirty="0" err="1">
                          <a:effectLst/>
                        </a:rPr>
                        <a:t>RESTful</a:t>
                      </a:r>
                      <a:r>
                        <a:rPr lang="en-GB" sz="1000" dirty="0">
                          <a:effectLst/>
                        </a:rPr>
                        <a:t> Network API for Anonymous Customer Reference Management SHALL allow to refresh the user’s ACR.</a:t>
                      </a:r>
                      <a:endParaRPr lang="en-US" sz="1000" dirty="0">
                        <a:effectLst/>
                        <a:latin typeface="Times New Roman" panose="02020603050405020304" pitchFamily="18" charset="0"/>
                        <a:ea typeface="SimSun" panose="02010600030101010101" pitchFamily="2" charset="-122"/>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381000">
                <a:tc>
                  <a:txBody>
                    <a:bodyPr/>
                    <a:lstStyle/>
                    <a:p>
                      <a:pPr marL="0" marR="0" algn="ctr">
                        <a:spcBef>
                          <a:spcPts val="0"/>
                        </a:spcBef>
                        <a:spcAft>
                          <a:spcPts val="0"/>
                        </a:spcAft>
                      </a:pPr>
                      <a:r>
                        <a:rPr lang="en-GB" sz="800">
                          <a:effectLst/>
                        </a:rPr>
                        <a:t>HLF-011</a:t>
                      </a:r>
                      <a:endParaRPr lang="en-US" sz="800">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300"/>
                        </a:spcBef>
                        <a:spcAft>
                          <a:spcPts val="300"/>
                        </a:spcAft>
                      </a:pPr>
                      <a:r>
                        <a:rPr lang="en-GB" sz="1000" dirty="0">
                          <a:effectLst/>
                        </a:rPr>
                        <a:t>The </a:t>
                      </a:r>
                      <a:r>
                        <a:rPr lang="en-GB" sz="1000" dirty="0" err="1">
                          <a:effectLst/>
                        </a:rPr>
                        <a:t>RESTful</a:t>
                      </a:r>
                      <a:r>
                        <a:rPr lang="en-GB" sz="1000" dirty="0">
                          <a:effectLst/>
                        </a:rPr>
                        <a:t> Network API for Anonymous Customer Reference Management SHALL support different ACRs associated with the same mobile telephone number (MSISDN) for different applications when applicable.</a:t>
                      </a:r>
                      <a:endParaRPr lang="en-US" sz="1000" dirty="0">
                        <a:effectLst/>
                        <a:latin typeface="Times New Roman" panose="02020603050405020304" pitchFamily="18" charset="0"/>
                        <a:ea typeface="SimSun" panose="02010600030101010101" pitchFamily="2" charset="-122"/>
                      </a:endParaRPr>
                    </a:p>
                  </a:txBody>
                  <a:tcPr marL="53952" marR="53952" marT="0" marB="0"/>
                </a:tc>
                <a:tc>
                  <a:txBody>
                    <a:bodyPr/>
                    <a:lstStyle/>
                    <a:p>
                      <a:pPr marL="0" marR="0">
                        <a:spcBef>
                          <a:spcPts val="100"/>
                        </a:spcBef>
                        <a:spcAft>
                          <a:spcPts val="100"/>
                        </a:spcAft>
                      </a:pPr>
                      <a:r>
                        <a:rPr lang="en-GB" sz="600" dirty="0" err="1">
                          <a:effectLst/>
                        </a:rPr>
                        <a:t>REST_NetAPI_ACR</a:t>
                      </a:r>
                      <a:r>
                        <a:rPr lang="en-GB" sz="600" dirty="0">
                          <a:effectLst/>
                        </a:rPr>
                        <a:t> V1.0</a:t>
                      </a:r>
                      <a:endParaRPr lang="en-US" sz="600" dirty="0">
                        <a:effectLst/>
                        <a:latin typeface="Times New Roman" panose="02020603050405020304" pitchFamily="18" charset="0"/>
                        <a:ea typeface="SimSun" panose="02010600030101010101" pitchFamily="2" charset="-122"/>
                      </a:endParaRPr>
                    </a:p>
                  </a:txBody>
                  <a:tcPr marL="53952" marR="53952" marT="0" marB="0"/>
                </a:tc>
              </a:tr>
              <a:tr h="359680">
                <a:tc>
                  <a:txBody>
                    <a:bodyPr/>
                    <a:lstStyle/>
                    <a:p>
                      <a:pPr marL="0" marR="0" algn="ctr">
                        <a:spcBef>
                          <a:spcPts val="0"/>
                        </a:spcBef>
                        <a:spcAft>
                          <a:spcPts val="0"/>
                        </a:spcAft>
                      </a:pPr>
                      <a:r>
                        <a:rPr lang="en-GB" sz="800">
                          <a:solidFill>
                            <a:schemeClr val="accent1">
                              <a:lumMod val="75000"/>
                            </a:schemeClr>
                          </a:solidFill>
                          <a:effectLst/>
                        </a:rPr>
                        <a:t>HLF-012</a:t>
                      </a:r>
                      <a:endParaRPr lang="en-US" sz="800">
                        <a:solidFill>
                          <a:schemeClr val="accent1">
                            <a:lumMod val="75000"/>
                          </a:schemeClr>
                        </a:solidFill>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300"/>
                        </a:spcBef>
                        <a:spcAft>
                          <a:spcPts val="300"/>
                        </a:spcAft>
                      </a:pPr>
                      <a:r>
                        <a:rPr lang="en-GB" sz="1000" dirty="0">
                          <a:solidFill>
                            <a:schemeClr val="accent1">
                              <a:lumMod val="75000"/>
                            </a:schemeClr>
                          </a:solidFill>
                          <a:effectLst/>
                        </a:rPr>
                        <a:t>The </a:t>
                      </a:r>
                      <a:r>
                        <a:rPr lang="en-GB" sz="1000" dirty="0" err="1">
                          <a:solidFill>
                            <a:schemeClr val="accent1">
                              <a:lumMod val="75000"/>
                            </a:schemeClr>
                          </a:solidFill>
                          <a:effectLst/>
                        </a:rPr>
                        <a:t>RESTful</a:t>
                      </a:r>
                      <a:r>
                        <a:rPr lang="en-GB" sz="1000" dirty="0">
                          <a:solidFill>
                            <a:schemeClr val="accent1">
                              <a:lumMod val="75000"/>
                            </a:schemeClr>
                          </a:solidFill>
                          <a:effectLst/>
                        </a:rPr>
                        <a:t> Network API for Anonymous Customer Reference Management SHALL support requesting access network authentication and AKA protocol run for a particular mobile telephone number (MSISDN</a:t>
                      </a:r>
                      <a:r>
                        <a:rPr lang="en-GB" sz="1000" dirty="0" smtClean="0">
                          <a:solidFill>
                            <a:schemeClr val="accent1">
                              <a:lumMod val="75000"/>
                            </a:schemeClr>
                          </a:solidFill>
                          <a:effectLst/>
                        </a:rPr>
                        <a:t>).</a:t>
                      </a:r>
                      <a:endParaRPr lang="en-US" sz="1000" dirty="0">
                        <a:solidFill>
                          <a:schemeClr val="accent1">
                            <a:lumMod val="75000"/>
                          </a:schemeClr>
                        </a:solidFill>
                        <a:effectLst/>
                        <a:latin typeface="Times New Roman" panose="02020603050405020304" pitchFamily="18" charset="0"/>
                        <a:ea typeface="SimSun" panose="02010600030101010101" pitchFamily="2" charset="-122"/>
                      </a:endParaRPr>
                    </a:p>
                  </a:txBody>
                  <a:tcPr marL="53952" marR="53952" marT="0" marB="0"/>
                </a:tc>
                <a:tc>
                  <a:txBody>
                    <a:bodyPr/>
                    <a:lstStyle/>
                    <a:p>
                      <a:pPr marL="0" marR="0">
                        <a:spcBef>
                          <a:spcPts val="100"/>
                        </a:spcBef>
                        <a:spcAft>
                          <a:spcPts val="100"/>
                        </a:spcAft>
                      </a:pPr>
                      <a:r>
                        <a:rPr lang="en-GB" sz="600" dirty="0" err="1">
                          <a:solidFill>
                            <a:schemeClr val="accent1">
                              <a:lumMod val="75000"/>
                            </a:schemeClr>
                          </a:solidFill>
                          <a:effectLst/>
                        </a:rPr>
                        <a:t>REST_NetAPI_ACR</a:t>
                      </a:r>
                      <a:r>
                        <a:rPr lang="en-GB" sz="600" dirty="0">
                          <a:solidFill>
                            <a:schemeClr val="accent1">
                              <a:lumMod val="75000"/>
                            </a:schemeClr>
                          </a:solidFill>
                          <a:effectLst/>
                        </a:rPr>
                        <a:t> V1.0</a:t>
                      </a:r>
                      <a:endParaRPr lang="en-US" sz="600" dirty="0">
                        <a:solidFill>
                          <a:schemeClr val="accent1">
                            <a:lumMod val="75000"/>
                          </a:schemeClr>
                        </a:solidFill>
                        <a:effectLst/>
                        <a:latin typeface="Times New Roman" panose="02020603050405020304" pitchFamily="18" charset="0"/>
                        <a:ea typeface="SimSun" panose="02010600030101010101" pitchFamily="2" charset="-122"/>
                      </a:endParaRPr>
                    </a:p>
                  </a:txBody>
                  <a:tcPr marL="53952" marR="53952" marT="0" marB="0"/>
                </a:tc>
              </a:tr>
              <a:tr h="326120">
                <a:tc>
                  <a:txBody>
                    <a:bodyPr/>
                    <a:lstStyle/>
                    <a:p>
                      <a:pPr marL="0" marR="0" algn="ctr">
                        <a:spcBef>
                          <a:spcPts val="0"/>
                        </a:spcBef>
                        <a:spcAft>
                          <a:spcPts val="0"/>
                        </a:spcAft>
                      </a:pPr>
                      <a:r>
                        <a:rPr lang="en-GB" sz="800">
                          <a:solidFill>
                            <a:schemeClr val="accent1">
                              <a:lumMod val="75000"/>
                            </a:schemeClr>
                          </a:solidFill>
                          <a:effectLst/>
                        </a:rPr>
                        <a:t>HLF-013</a:t>
                      </a:r>
                      <a:endParaRPr lang="en-US" sz="800">
                        <a:solidFill>
                          <a:schemeClr val="accent1">
                            <a:lumMod val="75000"/>
                          </a:schemeClr>
                        </a:solidFill>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300"/>
                        </a:spcBef>
                        <a:spcAft>
                          <a:spcPts val="300"/>
                        </a:spcAft>
                      </a:pPr>
                      <a:r>
                        <a:rPr lang="en-GB" sz="1000" dirty="0">
                          <a:solidFill>
                            <a:schemeClr val="accent1">
                              <a:lumMod val="75000"/>
                            </a:schemeClr>
                          </a:solidFill>
                          <a:effectLst/>
                        </a:rPr>
                        <a:t>The </a:t>
                      </a:r>
                      <a:r>
                        <a:rPr lang="en-GB" sz="1000" dirty="0" err="1">
                          <a:solidFill>
                            <a:schemeClr val="accent1">
                              <a:lumMod val="75000"/>
                            </a:schemeClr>
                          </a:solidFill>
                          <a:effectLst/>
                        </a:rPr>
                        <a:t>RESTful</a:t>
                      </a:r>
                      <a:r>
                        <a:rPr lang="en-GB" sz="1000" dirty="0">
                          <a:solidFill>
                            <a:schemeClr val="accent1">
                              <a:lumMod val="75000"/>
                            </a:schemeClr>
                          </a:solidFill>
                          <a:effectLst/>
                        </a:rPr>
                        <a:t> Network API for Anonymous Customer Reference Management SHALL allow to query the access network authentication status of a user.</a:t>
                      </a:r>
                      <a:endParaRPr lang="en-US" sz="1000" dirty="0">
                        <a:solidFill>
                          <a:schemeClr val="accent1">
                            <a:lumMod val="75000"/>
                          </a:schemeClr>
                        </a:solidFill>
                        <a:effectLst/>
                        <a:latin typeface="Times New Roman" panose="02020603050405020304" pitchFamily="18" charset="0"/>
                        <a:ea typeface="SimSun" panose="02010600030101010101" pitchFamily="2" charset="-122"/>
                      </a:endParaRPr>
                    </a:p>
                  </a:txBody>
                  <a:tcPr marL="53952" marR="53952" marT="0" marB="0"/>
                </a:tc>
                <a:tc>
                  <a:txBody>
                    <a:bodyPr/>
                    <a:lstStyle/>
                    <a:p>
                      <a:pPr marL="0" marR="0">
                        <a:spcBef>
                          <a:spcPts val="100"/>
                        </a:spcBef>
                        <a:spcAft>
                          <a:spcPts val="100"/>
                        </a:spcAft>
                      </a:pPr>
                      <a:r>
                        <a:rPr lang="en-GB" sz="600" dirty="0" err="1">
                          <a:solidFill>
                            <a:schemeClr val="accent1">
                              <a:lumMod val="75000"/>
                            </a:schemeClr>
                          </a:solidFill>
                          <a:effectLst/>
                        </a:rPr>
                        <a:t>REST_NetAPI_ACR</a:t>
                      </a:r>
                      <a:r>
                        <a:rPr lang="en-GB" sz="600" dirty="0">
                          <a:solidFill>
                            <a:schemeClr val="accent1">
                              <a:lumMod val="75000"/>
                            </a:schemeClr>
                          </a:solidFill>
                          <a:effectLst/>
                        </a:rPr>
                        <a:t> V1.0</a:t>
                      </a:r>
                      <a:endParaRPr lang="en-US" sz="600" dirty="0">
                        <a:solidFill>
                          <a:schemeClr val="accent1">
                            <a:lumMod val="75000"/>
                          </a:schemeClr>
                        </a:solidFill>
                        <a:effectLst/>
                        <a:latin typeface="Times New Roman" panose="02020603050405020304" pitchFamily="18" charset="0"/>
                        <a:ea typeface="SimSun" panose="02010600030101010101" pitchFamily="2" charset="-122"/>
                      </a:endParaRPr>
                    </a:p>
                  </a:txBody>
                  <a:tcPr marL="53952" marR="53952" marT="0" marB="0"/>
                </a:tc>
              </a:tr>
              <a:tr h="359680">
                <a:tc>
                  <a:txBody>
                    <a:bodyPr/>
                    <a:lstStyle/>
                    <a:p>
                      <a:pPr marL="0" marR="0" algn="ctr">
                        <a:spcBef>
                          <a:spcPts val="0"/>
                        </a:spcBef>
                        <a:spcAft>
                          <a:spcPts val="0"/>
                        </a:spcAft>
                      </a:pPr>
                      <a:r>
                        <a:rPr lang="en-GB" sz="800">
                          <a:solidFill>
                            <a:schemeClr val="accent1">
                              <a:lumMod val="75000"/>
                            </a:schemeClr>
                          </a:solidFill>
                          <a:effectLst/>
                        </a:rPr>
                        <a:t>HLF-014</a:t>
                      </a:r>
                      <a:endParaRPr lang="en-US" sz="800">
                        <a:solidFill>
                          <a:schemeClr val="accent1">
                            <a:lumMod val="75000"/>
                          </a:schemeClr>
                        </a:solidFill>
                        <a:effectLst/>
                        <a:latin typeface="Arial" panose="020B0604020202020204" pitchFamily="34" charset="0"/>
                        <a:ea typeface="SimSun" panose="02010600030101010101" pitchFamily="2" charset="-122"/>
                        <a:cs typeface="Times New Roman" panose="02020603050405020304" pitchFamily="18" charset="0"/>
                      </a:endParaRPr>
                    </a:p>
                  </a:txBody>
                  <a:tcPr marL="53952" marR="53952" marT="0" marB="0"/>
                </a:tc>
                <a:tc>
                  <a:txBody>
                    <a:bodyPr/>
                    <a:lstStyle/>
                    <a:p>
                      <a:pPr marL="0" marR="0">
                        <a:spcBef>
                          <a:spcPts val="300"/>
                        </a:spcBef>
                        <a:spcAft>
                          <a:spcPts val="300"/>
                        </a:spcAft>
                      </a:pPr>
                      <a:r>
                        <a:rPr lang="en-GB" sz="1000" dirty="0">
                          <a:solidFill>
                            <a:schemeClr val="accent1">
                              <a:lumMod val="75000"/>
                            </a:schemeClr>
                          </a:solidFill>
                          <a:effectLst/>
                        </a:rPr>
                        <a:t>The </a:t>
                      </a:r>
                      <a:r>
                        <a:rPr lang="en-GB" sz="1000" dirty="0" err="1">
                          <a:solidFill>
                            <a:schemeClr val="accent1">
                              <a:lumMod val="75000"/>
                            </a:schemeClr>
                          </a:solidFill>
                          <a:effectLst/>
                        </a:rPr>
                        <a:t>RESTful</a:t>
                      </a:r>
                      <a:r>
                        <a:rPr lang="en-GB" sz="1000" dirty="0">
                          <a:solidFill>
                            <a:schemeClr val="accent1">
                              <a:lumMod val="75000"/>
                            </a:schemeClr>
                          </a:solidFill>
                          <a:effectLst/>
                        </a:rPr>
                        <a:t> Network API for Anonymous Customer Reference Management SHALL allow to refresh the user’s access network authentication status.</a:t>
                      </a:r>
                      <a:endParaRPr lang="en-US" sz="1000" dirty="0">
                        <a:solidFill>
                          <a:schemeClr val="accent1">
                            <a:lumMod val="75000"/>
                          </a:schemeClr>
                        </a:solidFill>
                        <a:effectLst/>
                        <a:latin typeface="Times New Roman" panose="02020603050405020304" pitchFamily="18" charset="0"/>
                        <a:ea typeface="SimSun" panose="02010600030101010101" pitchFamily="2" charset="-122"/>
                      </a:endParaRPr>
                    </a:p>
                  </a:txBody>
                  <a:tcPr marL="53952" marR="53952" marT="0" marB="0"/>
                </a:tc>
                <a:tc>
                  <a:txBody>
                    <a:bodyPr/>
                    <a:lstStyle/>
                    <a:p>
                      <a:pPr marL="0" marR="0">
                        <a:spcBef>
                          <a:spcPts val="100"/>
                        </a:spcBef>
                        <a:spcAft>
                          <a:spcPts val="100"/>
                        </a:spcAft>
                      </a:pPr>
                      <a:r>
                        <a:rPr lang="en-GB" sz="600" dirty="0" err="1">
                          <a:solidFill>
                            <a:schemeClr val="accent1">
                              <a:lumMod val="75000"/>
                            </a:schemeClr>
                          </a:solidFill>
                          <a:effectLst/>
                        </a:rPr>
                        <a:t>REST_NetAPI_ACR</a:t>
                      </a:r>
                      <a:r>
                        <a:rPr lang="en-GB" sz="600" dirty="0">
                          <a:solidFill>
                            <a:schemeClr val="accent1">
                              <a:lumMod val="75000"/>
                            </a:schemeClr>
                          </a:solidFill>
                          <a:effectLst/>
                        </a:rPr>
                        <a:t> V1.0</a:t>
                      </a:r>
                      <a:endParaRPr lang="en-US" sz="600" dirty="0">
                        <a:solidFill>
                          <a:schemeClr val="accent1">
                            <a:lumMod val="75000"/>
                          </a:schemeClr>
                        </a:solidFill>
                        <a:effectLst/>
                        <a:latin typeface="Times New Roman" panose="02020603050405020304" pitchFamily="18" charset="0"/>
                        <a:ea typeface="SimSun" panose="02010600030101010101" pitchFamily="2" charset="-122"/>
                      </a:endParaRPr>
                    </a:p>
                  </a:txBody>
                  <a:tcPr marL="53952" marR="53952" marT="0" marB="0"/>
                </a:tc>
              </a:tr>
            </a:tbl>
          </a:graphicData>
        </a:graphic>
      </p:graphicFrame>
    </p:spTree>
    <p:extLst>
      <p:ext uri="{BB962C8B-B14F-4D97-AF65-F5344CB8AC3E}">
        <p14:creationId xmlns:p14="http://schemas.microsoft.com/office/powerpoint/2010/main" val="33819376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a:t>
            </a:r>
            <a:r>
              <a:rPr lang="en-US" dirty="0" smtClean="0"/>
              <a:t>Modifications to</a:t>
            </a:r>
            <a:r>
              <a:rPr lang="en-US" dirty="0" smtClean="0"/>
              <a:t> the RD - 3</a:t>
            </a:r>
            <a:endParaRPr lang="en-US" dirty="0"/>
          </a:p>
        </p:txBody>
      </p:sp>
      <p:sp>
        <p:nvSpPr>
          <p:cNvPr id="4" name="Content Placeholder 3"/>
          <p:cNvSpPr>
            <a:spLocks noGrp="1"/>
          </p:cNvSpPr>
          <p:nvPr>
            <p:ph idx="1"/>
          </p:nvPr>
        </p:nvSpPr>
        <p:spPr/>
        <p:txBody>
          <a:bodyPr/>
          <a:lstStyle/>
          <a:p>
            <a:pPr lvl="3"/>
            <a:r>
              <a:rPr lang="en-GB" sz="1600" b="1" dirty="0" smtClean="0"/>
              <a:t>(6.1.1.1) Authentication</a:t>
            </a:r>
            <a:endParaRPr lang="en-US" sz="1600" b="1" dirty="0"/>
          </a:p>
          <a:p>
            <a:r>
              <a:rPr lang="en-GB" sz="2400" dirty="0">
                <a:solidFill>
                  <a:schemeClr val="tx1"/>
                </a:solidFill>
              </a:rPr>
              <a:t>Application authentication and </a:t>
            </a:r>
            <a:r>
              <a:rPr lang="en-GB" sz="2400" i="1" dirty="0">
                <a:solidFill>
                  <a:schemeClr val="tx1"/>
                </a:solidFill>
              </a:rPr>
              <a:t>User authentication are out of scope</a:t>
            </a:r>
            <a:r>
              <a:rPr lang="en-GB" sz="1800" dirty="0"/>
              <a:t> </a:t>
            </a:r>
            <a:r>
              <a:rPr lang="en-GB" sz="2400" dirty="0"/>
              <a:t>.</a:t>
            </a:r>
            <a:endParaRPr lang="en-US" sz="2400" dirty="0"/>
          </a:p>
          <a:p>
            <a:r>
              <a:rPr lang="en-GB" sz="2400" dirty="0">
                <a:solidFill>
                  <a:schemeClr val="tx1"/>
                </a:solidFill>
              </a:rPr>
              <a:t>Proposed: </a:t>
            </a:r>
            <a:endParaRPr lang="en-US" sz="2400" dirty="0">
              <a:solidFill>
                <a:schemeClr val="tx1"/>
              </a:solidFill>
            </a:endParaRPr>
          </a:p>
          <a:p>
            <a:r>
              <a:rPr lang="en-GB" sz="2400" dirty="0">
                <a:solidFill>
                  <a:schemeClr val="accent1">
                    <a:lumMod val="75000"/>
                  </a:schemeClr>
                </a:solidFill>
              </a:rPr>
              <a:t>Application authentication is out of scope</a:t>
            </a:r>
            <a:r>
              <a:rPr lang="en-GB" sz="2400" dirty="0" smtClean="0">
                <a:solidFill>
                  <a:schemeClr val="accent1">
                    <a:lumMod val="75000"/>
                  </a:schemeClr>
                </a:solidFill>
              </a:rPr>
              <a:t>. User </a:t>
            </a:r>
            <a:r>
              <a:rPr lang="en-GB" sz="2400" dirty="0">
                <a:solidFill>
                  <a:schemeClr val="accent1">
                    <a:lumMod val="75000"/>
                  </a:schemeClr>
                </a:solidFill>
              </a:rPr>
              <a:t>authentication in the serving network </a:t>
            </a:r>
            <a:r>
              <a:rPr lang="en-GB" sz="2400" dirty="0" smtClean="0">
                <a:solidFill>
                  <a:schemeClr val="accent1">
                    <a:lumMod val="75000"/>
                  </a:schemeClr>
                </a:solidFill>
              </a:rPr>
              <a:t>is assumed to </a:t>
            </a:r>
            <a:r>
              <a:rPr lang="en-GB" sz="2400" dirty="0">
                <a:solidFill>
                  <a:schemeClr val="accent1">
                    <a:lumMod val="75000"/>
                  </a:schemeClr>
                </a:solidFill>
              </a:rPr>
              <a:t>be initiated </a:t>
            </a:r>
            <a:r>
              <a:rPr lang="en-GB" sz="2400" dirty="0" smtClean="0">
                <a:solidFill>
                  <a:schemeClr val="accent1">
                    <a:lumMod val="75000"/>
                  </a:schemeClr>
                </a:solidFill>
              </a:rPr>
              <a:t>immediately after </a:t>
            </a:r>
            <a:r>
              <a:rPr lang="en-GB" sz="2400" dirty="0">
                <a:solidFill>
                  <a:schemeClr val="accent1">
                    <a:lumMod val="75000"/>
                  </a:schemeClr>
                </a:solidFill>
              </a:rPr>
              <a:t>receiving ACR request</a:t>
            </a:r>
            <a:r>
              <a:rPr lang="en-GB" sz="2400" dirty="0"/>
              <a:t>. </a:t>
            </a:r>
            <a:endParaRPr lang="en-US" sz="2400" dirty="0"/>
          </a:p>
          <a:p>
            <a:pPr lvl="3"/>
            <a:r>
              <a:rPr lang="en-GB" sz="1600" b="1" dirty="0" smtClean="0"/>
              <a:t>(6.1.1.3) Data </a:t>
            </a:r>
            <a:r>
              <a:rPr lang="en-GB" sz="1600" b="1" dirty="0"/>
              <a:t>Integrity</a:t>
            </a:r>
            <a:endParaRPr lang="en-US" sz="1600" b="1" dirty="0"/>
          </a:p>
          <a:p>
            <a:r>
              <a:rPr lang="en-GB" sz="2400" i="1" dirty="0"/>
              <a:t> </a:t>
            </a:r>
            <a:r>
              <a:rPr lang="en-GB" sz="2400" i="1" dirty="0">
                <a:solidFill>
                  <a:schemeClr val="tx1"/>
                </a:solidFill>
              </a:rPr>
              <a:t>Data integrity is out of scope</a:t>
            </a:r>
          </a:p>
          <a:p>
            <a:r>
              <a:rPr lang="en-GB" sz="2400" dirty="0">
                <a:solidFill>
                  <a:schemeClr val="tx1"/>
                </a:solidFill>
              </a:rPr>
              <a:t>Proposed:</a:t>
            </a:r>
          </a:p>
          <a:p>
            <a:r>
              <a:rPr lang="en-GB" sz="2400" dirty="0" smtClean="0">
                <a:solidFill>
                  <a:schemeClr val="accent1">
                    <a:lumMod val="75000"/>
                  </a:schemeClr>
                </a:solidFill>
              </a:rPr>
              <a:t>Integrity </a:t>
            </a:r>
            <a:r>
              <a:rPr lang="en-GB" sz="2400" dirty="0">
                <a:solidFill>
                  <a:schemeClr val="accent1">
                    <a:lumMod val="75000"/>
                  </a:schemeClr>
                </a:solidFill>
              </a:rPr>
              <a:t>of the authentication assertion provided as a part of Anonymous Customer Reference Management API shall be assured</a:t>
            </a:r>
            <a:r>
              <a:rPr lang="en-GB" sz="2400" dirty="0"/>
              <a:t>. </a:t>
            </a:r>
            <a:endParaRPr lang="en-US" sz="2400" dirty="0"/>
          </a:p>
        </p:txBody>
      </p:sp>
    </p:spTree>
    <p:extLst>
      <p:ext uri="{BB962C8B-B14F-4D97-AF65-F5344CB8AC3E}">
        <p14:creationId xmlns:p14="http://schemas.microsoft.com/office/powerpoint/2010/main" val="40968208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CBF732A96AD446A1FCA139BCEE8205" ma:contentTypeVersion="0" ma:contentTypeDescription="Create a new document." ma:contentTypeScope="" ma:versionID="13165c80424dd8e4c838444553dd664a">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F1980B8A-4D1C-44AD-B0F5-4F9360BDD4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50AD0CD6-D9C6-4849-A686-B9567C96D89B}">
  <ds:schemaRefs>
    <ds:schemaRef ds:uri="http://schemas.microsoft.com/sharepoint/v3/contenttype/forms"/>
  </ds:schemaRefs>
</ds:datastoreItem>
</file>

<file path=customXml/itemProps3.xml><?xml version="1.0" encoding="utf-8"?>
<ds:datastoreItem xmlns:ds="http://schemas.openxmlformats.org/officeDocument/2006/customXml" ds:itemID="{1BBAAEB6-AC49-44F4-9E67-54E7F78C7430}">
  <ds:schemaRefs>
    <ds:schemaRef ds:uri="http://purl.org/dc/term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4131</TotalTime>
  <Pages>15</Pages>
  <Words>810</Words>
  <Application>Microsoft Office PowerPoint</Application>
  <PresentationFormat>Custom</PresentationFormat>
  <Paragraphs>80</Paragraphs>
  <Slides>5</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vt:i4>
      </vt:variant>
    </vt:vector>
  </HeadingPairs>
  <TitlesOfParts>
    <vt:vector size="13" baseType="lpstr">
      <vt:lpstr>SimSun</vt:lpstr>
      <vt:lpstr>SimSun</vt:lpstr>
      <vt:lpstr>Arial</vt:lpstr>
      <vt:lpstr>Arial Narrow</vt:lpstr>
      <vt:lpstr>Tahoma</vt:lpstr>
      <vt:lpstr>Times New Roman</vt:lpstr>
      <vt:lpstr>OMA Template</vt:lpstr>
      <vt:lpstr>1_OMA Template</vt:lpstr>
      <vt:lpstr>NetAPI_ACR_Asserting_authentication    </vt:lpstr>
      <vt:lpstr>Summary</vt:lpstr>
      <vt:lpstr>Proposed Modifications to the RD - 1</vt:lpstr>
      <vt:lpstr>Proposed Modifications to the RD - 2</vt:lpstr>
      <vt:lpstr>Proposed Modifications to the RD - 3</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Zeira, Eldad</cp:lastModifiedBy>
  <cp:revision>646</cp:revision>
  <cp:lastPrinted>1999-04-27T06:51:51Z</cp:lastPrinted>
  <dcterms:created xsi:type="dcterms:W3CDTF">2002-03-19T14:05:12Z</dcterms:created>
  <dcterms:modified xsi:type="dcterms:W3CDTF">2015-02-16T22:10:45Z</dcterms:modified>
</cp:coreProperties>
</file>