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75" r:id="rId2"/>
    <p:sldMasterId id="2147483820" r:id="rId3"/>
  </p:sldMasterIdLst>
  <p:notesMasterIdLst>
    <p:notesMasterId r:id="rId16"/>
  </p:notesMasterIdLst>
  <p:handoutMasterIdLst>
    <p:handoutMasterId r:id="rId17"/>
  </p:handoutMasterIdLst>
  <p:sldIdLst>
    <p:sldId id="453" r:id="rId4"/>
    <p:sldId id="498" r:id="rId5"/>
    <p:sldId id="496" r:id="rId6"/>
    <p:sldId id="497" r:id="rId7"/>
    <p:sldId id="499" r:id="rId8"/>
    <p:sldId id="507" r:id="rId9"/>
    <p:sldId id="508" r:id="rId10"/>
    <p:sldId id="512" r:id="rId11"/>
    <p:sldId id="509" r:id="rId12"/>
    <p:sldId id="510" r:id="rId13"/>
    <p:sldId id="515" r:id="rId14"/>
    <p:sldId id="514" r:id="rId1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00"/>
    <a:srgbClr val="FFCCCC"/>
    <a:srgbClr val="F9B6A1"/>
    <a:srgbClr val="002C6C"/>
    <a:srgbClr val="F26336"/>
    <a:srgbClr val="BCA100"/>
    <a:srgbClr val="FFFF99"/>
    <a:srgbClr val="214097"/>
    <a:srgbClr val="5E7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3" autoAdjust="0"/>
    <p:restoredTop sz="98169" autoAdjust="0"/>
  </p:normalViewPr>
  <p:slideViewPr>
    <p:cSldViewPr snapToGrid="0">
      <p:cViewPr varScale="1">
        <p:scale>
          <a:sx n="67" d="100"/>
          <a:sy n="67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E16C8CE-3501-4894-84BD-E340975E93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777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07AAA6E-E3EB-426E-B5DC-D9DCBAE1C4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5669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F1AFA8-272F-434E-98F1-E3DF31AB5D66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45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/>
              <a:t>Two weeks ago I was sitting at my kitchen table thinking about how to start this presentation while drinking a cup of Starbucks coffee</a:t>
            </a:r>
          </a:p>
          <a:p>
            <a:endParaRPr lang="en-US" altLang="en-US" b="1"/>
          </a:p>
          <a:p>
            <a:r>
              <a:rPr lang="en-US" altLang="en-US" b="1"/>
              <a:t>When you read the cup, you understand why I laughed when I read it</a:t>
            </a:r>
          </a:p>
          <a:p>
            <a:endParaRPr lang="en-US" altLang="en-US" b="1"/>
          </a:p>
          <a:p>
            <a:r>
              <a:rPr lang="en-US" altLang="en-US" b="1"/>
              <a:t>It said exactly what I wanted to say</a:t>
            </a:r>
          </a:p>
          <a:p>
            <a:endParaRPr lang="en-US" altLang="en-US" b="1"/>
          </a:p>
          <a:p>
            <a:r>
              <a:rPr lang="en-US" altLang="en-US" b="1"/>
              <a:t>I do not want to dwell on the past too much but we must glance back to better understand our current situation</a:t>
            </a:r>
          </a:p>
          <a:p>
            <a:endParaRPr lang="en-US" altLang="en-US" b="1"/>
          </a:p>
          <a:p>
            <a:r>
              <a:rPr lang="en-US" altLang="en-US" b="1"/>
              <a:t>Like driving a car, you must look forward but check the rear view mirror every once and a while.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936CC-F323-4B59-BAEC-1CF1AA62F9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D2160-8999-4D5A-9171-23C00323A1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44500"/>
            <a:ext cx="2038350" cy="5651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44500"/>
            <a:ext cx="5962650" cy="5651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C230D-1425-4C11-868B-DA3DCA56A8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0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3391" cy="6857543"/>
          </a:xfrm>
          <a:prstGeom prst="rect">
            <a:avLst/>
          </a:prstGeom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7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8183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0" y="384392"/>
            <a:ext cx="6877050" cy="93599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4800" y="1602000"/>
            <a:ext cx="8172000" cy="457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46614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0FBAA-3D8A-4F1B-93C6-480D6BDCDFE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713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4032000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734" y="1543050"/>
            <a:ext cx="4000967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CC6FE-3F78-4C46-898C-D4D53D1EBC8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84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E02A5-23D4-4D2A-8545-DA6D75FF29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46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08089" y="1502637"/>
            <a:ext cx="55440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8089" y="5626207"/>
            <a:ext cx="55440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DBBDC-87AF-4775-B972-15D3654AF7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59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40208" y="1676668"/>
            <a:ext cx="5047755" cy="23843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baseline="0">
                <a:solidFill>
                  <a:srgbClr val="002C6C"/>
                </a:solidFill>
              </a:defRPr>
            </a:lvl1pPr>
          </a:lstStyle>
          <a:p>
            <a:r>
              <a:rPr lang="en-GB" dirty="0" smtClean="0"/>
              <a:t>GS1 Global Office</a:t>
            </a:r>
            <a:br>
              <a:rPr lang="en-GB" dirty="0" smtClean="0"/>
            </a:br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  <a:br>
              <a:rPr lang="en-GB" dirty="0" smtClean="0"/>
            </a:br>
            <a:r>
              <a:rPr lang="en-GB" dirty="0" smtClean="0"/>
              <a:t>B-1050 Brussels, Belgium</a:t>
            </a:r>
          </a:p>
          <a:p>
            <a:r>
              <a:rPr lang="en-GB" dirty="0" smtClean="0"/>
              <a:t>T +32 3 788 78 00</a:t>
            </a:r>
            <a:br>
              <a:rPr lang="en-GB" dirty="0" smtClean="0"/>
            </a:br>
            <a:r>
              <a:rPr lang="en-GB" dirty="0" smtClean="0"/>
              <a:t>W www.gs1.org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0208" y="384392"/>
            <a:ext cx="5046592" cy="93599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details</a:t>
            </a:r>
            <a:endParaRPr lang="en-US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5229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62F56-B47C-4A33-98DA-E313FFFBD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BA96-5004-406C-845E-FC29920AFED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753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97380" y="1234440"/>
            <a:ext cx="6789420" cy="76295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9" tIns="45719" rIns="91439" bIns="45719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3D79"/>
                </a:solidFill>
              </a:defRPr>
            </a:lvl1pPr>
          </a:lstStyle>
          <a:p>
            <a:pPr lvl="0"/>
            <a:r>
              <a:rPr lang="en-CA" smtClean="0"/>
              <a:t>Click to edit Master title style</a:t>
            </a:r>
            <a:endParaRPr lang="fr-FR" dirty="0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897380" y="2194560"/>
            <a:ext cx="6789420" cy="754380"/>
          </a:xfrm>
        </p:spPr>
        <p:txBody>
          <a:bodyPr anchor="ctr"/>
          <a:lstStyle>
            <a:lvl1pPr algn="ctr">
              <a:defRPr sz="2500">
                <a:solidFill>
                  <a:srgbClr val="003D79"/>
                </a:solidFill>
              </a:defRPr>
            </a:lvl1pPr>
          </a:lstStyle>
          <a:p>
            <a:pPr lvl="0"/>
            <a:r>
              <a:rPr lang="en-CA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4675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C76FE-122A-4170-BE3A-E7A4B17288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3235D-29A9-4530-BAB4-139F7261D8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E68B7-1F41-4A56-83D3-75143F3AE2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27286-DD04-4FE2-AD4A-C792E7DEF5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5D60-C8C9-43F7-ACB2-F1E125ED86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C97E9-1034-44B7-8A1E-81F4F385B9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9DCCD-C43E-4CFF-AFEB-75FD5CA36F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444500"/>
            <a:ext cx="6877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6629400"/>
            <a:ext cx="221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900" dirty="0"/>
              <a:t>© 2010 GS1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0ECA6F-7593-42C3-BF2F-9C121F7F9F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43050"/>
            <a:ext cx="79248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Content—Increase font to 24</a:t>
            </a:r>
          </a:p>
          <a:p>
            <a:pPr lvl="1"/>
            <a:r>
              <a:rPr lang="en-US" smtClean="0"/>
              <a:t>Leave bullet orange and change font to the blue (0 Red, 44 Green, 108 Blue)</a:t>
            </a:r>
          </a:p>
          <a:p>
            <a:pPr lvl="2"/>
            <a:r>
              <a:rPr lang="en-US" smtClean="0"/>
              <a:t>Use custom bullet as dash in orange and change font to the blue</a:t>
            </a:r>
          </a:p>
          <a:p>
            <a:pPr lvl="1"/>
            <a:r>
              <a:rPr lang="en-US" smtClean="0"/>
              <a:t>Second heading</a:t>
            </a:r>
          </a:p>
          <a:p>
            <a:pPr lvl="2"/>
            <a:r>
              <a:rPr lang="en-US" smtClean="0"/>
              <a:t>Third</a:t>
            </a:r>
          </a:p>
        </p:txBody>
      </p:sp>
      <p:pic>
        <p:nvPicPr>
          <p:cNvPr id="2054" name="Picture 13" descr="gs1_4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463550"/>
            <a:ext cx="8572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rgbClr val="002C6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Char char="•"/>
        <a:defRPr>
          <a:solidFill>
            <a:srgbClr val="002C6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3700"/>
            <a:ext cx="91440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384392"/>
            <a:ext cx="6877050" cy="93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6629400"/>
            <a:ext cx="221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900" dirty="0"/>
              <a:t>© </a:t>
            </a:r>
            <a:r>
              <a:rPr lang="fr-FR" sz="900" dirty="0" smtClean="0"/>
              <a:t>2012 </a:t>
            </a:r>
            <a:r>
              <a:rPr lang="fr-FR" sz="900" dirty="0"/>
              <a:t>GS1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0ECA6F-7593-42C3-BF2F-9C121F7F9F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</p:txBody>
      </p:sp>
      <p:pic>
        <p:nvPicPr>
          <p:cNvPr id="10" name="Content Placeholder 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7" y="456966"/>
            <a:ext cx="846312" cy="7537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baseline="0">
          <a:solidFill>
            <a:srgbClr val="002C6C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/>
        <a:buChar char="•"/>
        <a:defRPr sz="2400">
          <a:solidFill>
            <a:srgbClr val="002C6C"/>
          </a:solidFill>
          <a:latin typeface="+mn-lt"/>
          <a:ea typeface="ＭＳ Ｐゴシック" charset="0"/>
          <a:cs typeface="+mn-cs"/>
        </a:defRPr>
      </a:lvl1pPr>
      <a:lvl2pPr marL="914400" indent="-457200" algn="l" rtl="0" eaLnBrk="1" fontAlgn="base" hangingPunct="1">
        <a:spcBef>
          <a:spcPct val="20000"/>
        </a:spcBef>
        <a:spcAft>
          <a:spcPct val="0"/>
        </a:spcAft>
        <a:buClr>
          <a:srgbClr val="002C6C"/>
        </a:buClr>
        <a:buFont typeface="Arial" pitchFamily="34" charset="0"/>
        <a:buChar char="–"/>
        <a:defRPr sz="2000">
          <a:solidFill>
            <a:srgbClr val="002C6C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2C6C"/>
        </a:buClr>
        <a:buSzPct val="90000"/>
        <a:buFont typeface="Wingdings" pitchFamily="2" charset="2"/>
        <a:buChar char="Ø"/>
        <a:defRPr>
          <a:solidFill>
            <a:srgbClr val="002C6C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ü"/>
        <a:defRPr sz="1600">
          <a:solidFill>
            <a:srgbClr val="002C6C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6020" y="1543050"/>
            <a:ext cx="6012180" cy="140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Content—Increase font to 24</a:t>
            </a:r>
          </a:p>
          <a:p>
            <a:pPr lvl="1"/>
            <a:r>
              <a:rPr lang="en-GB" smtClean="0"/>
              <a:t>Leave bullet orange and change font to the blue (0 Red, 44 Green, 108 Blue)</a:t>
            </a: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1417320"/>
            <a:ext cx="9146858" cy="5920740"/>
          </a:xfrm>
          <a:prstGeom prst="rect">
            <a:avLst/>
          </a:prstGeom>
          <a:noFill/>
          <a:ln w="25400">
            <a:noFill/>
            <a:round/>
            <a:headEnd/>
            <a:tailEnd/>
          </a:ln>
        </p:spPr>
      </p:pic>
      <p:pic>
        <p:nvPicPr>
          <p:cNvPr id="1029" name="Picture 8" descr="GS1Canada-Logo-reflection-Jun09.jpg"/>
          <p:cNvPicPr>
            <a:picLocks noChangeAspect="1"/>
          </p:cNvPicPr>
          <p:nvPr userDrawn="1"/>
        </p:nvPicPr>
        <p:blipFill>
          <a:blip r:embed="rId6"/>
          <a:srcRect l="16141" t="5334" r="19333" b="27167"/>
          <a:stretch>
            <a:fillRect/>
          </a:stretch>
        </p:blipFill>
        <p:spPr bwMode="auto">
          <a:xfrm>
            <a:off x="182880" y="137160"/>
            <a:ext cx="1643063" cy="124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182880" y="137160"/>
            <a:ext cx="1645920" cy="124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4741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900" b="1">
          <a:solidFill>
            <a:srgbClr val="06264E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900" b="1">
          <a:solidFill>
            <a:srgbClr val="06264E"/>
          </a:solidFill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900" b="1">
          <a:solidFill>
            <a:srgbClr val="06264E"/>
          </a:solidFill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900" b="1">
          <a:solidFill>
            <a:srgbClr val="06264E"/>
          </a:solidFill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900" b="1">
          <a:solidFill>
            <a:srgbClr val="06264E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196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391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587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782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1472" indent="-341472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defRPr sz="2400">
          <a:solidFill>
            <a:srgbClr val="002C6C"/>
          </a:solidFill>
          <a:latin typeface="+mn-lt"/>
          <a:ea typeface="MS PGothic" pitchFamily="34" charset="-128"/>
          <a:cs typeface="ＭＳ Ｐゴシック" charset="0"/>
        </a:defRPr>
      </a:lvl1pPr>
      <a:lvl2pPr marL="741522" indent="-284322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Font typeface="Arial" pitchFamily="34" charset="0"/>
        <a:defRPr>
          <a:solidFill>
            <a:srgbClr val="002C6C"/>
          </a:solidFill>
          <a:latin typeface="+mn-lt"/>
          <a:ea typeface="MS PGothic" pitchFamily="34" charset="-128"/>
        </a:defRPr>
      </a:lvl2pPr>
      <a:lvl3pPr marL="1141572" indent="-227172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Char char="•"/>
        <a:defRPr>
          <a:solidFill>
            <a:srgbClr val="002C6C"/>
          </a:solidFill>
          <a:latin typeface="+mn-lt"/>
          <a:ea typeface="MS PGothic" pitchFamily="34" charset="-128"/>
        </a:defRPr>
      </a:lvl3pPr>
      <a:lvl4pPr marL="1598772" indent="-227172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5972" indent="-22717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575" indent="-2285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770" indent="-2285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966" indent="-2285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161" indent="-2285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7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2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2.jpe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639200" y="1447800"/>
            <a:ext cx="5149200" cy="990600"/>
          </a:xfrm>
        </p:spPr>
        <p:txBody>
          <a:bodyPr/>
          <a:lstStyle/>
          <a:p>
            <a:r>
              <a:rPr lang="en-US" dirty="0" smtClean="0"/>
              <a:t>OMA UMCSX V2.0 Annex A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640208" y="2566530"/>
            <a:ext cx="4348092" cy="1295400"/>
          </a:xfrm>
        </p:spPr>
        <p:txBody>
          <a:bodyPr/>
          <a:lstStyle/>
          <a:p>
            <a:r>
              <a:rPr lang="en-US" dirty="0" smtClean="0"/>
              <a:t>Introduction to GS1 Identifiers &amp; GS1 Bar Codes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29600" y="6534150"/>
            <a:ext cx="914400" cy="323850"/>
          </a:xfrm>
        </p:spPr>
        <p:txBody>
          <a:bodyPr/>
          <a:lstStyle/>
          <a:p>
            <a:pPr>
              <a:defRPr/>
            </a:pPr>
            <a:fld id="{7FC936CC-F323-4B59-BAEC-1CF1AA62F962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2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 bwMode="auto">
          <a:xfrm>
            <a:off x="504743" y="1650999"/>
            <a:ext cx="5174840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Stacked</a:t>
            </a:r>
          </a:p>
          <a:p>
            <a:endParaRPr lang="en-US" dirty="0"/>
          </a:p>
          <a:p>
            <a:r>
              <a:rPr lang="en-US" dirty="0" smtClean="0"/>
              <a:t>Note: </a:t>
            </a:r>
            <a:r>
              <a:rPr lang="en-US" dirty="0" smtClean="0">
                <a:solidFill>
                  <a:schemeClr val="accent2"/>
                </a:solidFill>
              </a:rPr>
              <a:t>adding even a 5 digit Lot #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meant the URL must be smaller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GTIN + PVN</a:t>
            </a:r>
            <a:r>
              <a:rPr lang="en-US" sz="2800" dirty="0"/>
              <a:t> </a:t>
            </a:r>
            <a:r>
              <a:rPr lang="en-US" sz="2800" dirty="0" smtClean="0"/>
              <a:t>+ “</a:t>
            </a:r>
            <a:r>
              <a:rPr lang="en-US" sz="2800" dirty="0" smtClean="0">
                <a:solidFill>
                  <a:srgbClr val="F26336"/>
                </a:solidFill>
              </a:rPr>
              <a:t>small</a:t>
            </a:r>
            <a:r>
              <a:rPr lang="en-US" sz="2800" dirty="0" smtClean="0"/>
              <a:t>“ Product URL + 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F26336"/>
                </a:solidFill>
              </a:rPr>
              <a:t>5</a:t>
            </a:r>
            <a:r>
              <a:rPr lang="en-US" sz="2800" dirty="0" smtClean="0"/>
              <a:t> digit AN LOT </a:t>
            </a:r>
            <a:r>
              <a:rPr lang="en-US" sz="2800" dirty="0" smtClean="0">
                <a:solidFill>
                  <a:srgbClr val="F26336"/>
                </a:solidFill>
              </a:rPr>
              <a:t>(shows size constraint)</a:t>
            </a:r>
            <a:endParaRPr lang="en-US" sz="2800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23" y="2509836"/>
            <a:ext cx="990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3" y="2578098"/>
            <a:ext cx="990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513" y="1930020"/>
            <a:ext cx="1087437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86" y="3502026"/>
            <a:ext cx="3168650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3" y="4049997"/>
            <a:ext cx="1000125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7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/>
              <a:t>+ EXP</a:t>
            </a:r>
            <a:r>
              <a:rPr lang="en-US" dirty="0"/>
              <a:t> </a:t>
            </a:r>
            <a:r>
              <a:rPr lang="en-US" dirty="0" smtClean="0"/>
              <a:t>+ 15 digit AN LOT</a:t>
            </a:r>
            <a:r>
              <a:rPr lang="en-US" dirty="0" smtClean="0">
                <a:solidFill>
                  <a:srgbClr val="F26336"/>
                </a:solidFill>
              </a:rPr>
              <a:t> + Product URL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Rectangle NA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54" y="2509836"/>
            <a:ext cx="1303337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85" y="2509836"/>
            <a:ext cx="13112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14" name="Group 13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16" name="Rounded Rectangle 15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7" name="Picture 2" descr="image00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Rectangle 14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>
            <a:off x="1738649" y="1650999"/>
            <a:ext cx="3940934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Stacked</a:t>
            </a:r>
          </a:p>
          <a:p>
            <a:endParaRPr lang="en-US" dirty="0"/>
          </a:p>
          <a:p>
            <a:r>
              <a:rPr lang="en-US" dirty="0" smtClean="0"/>
              <a:t>Note: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Too much data for GS1 DataBar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</p:spTree>
    <p:extLst>
      <p:ext uri="{BB962C8B-B14F-4D97-AF65-F5344CB8AC3E}">
        <p14:creationId xmlns:p14="http://schemas.microsoft.com/office/powerpoint/2010/main" val="88788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/>
              <a:t>+ EXP</a:t>
            </a:r>
            <a:r>
              <a:rPr lang="en-US" dirty="0"/>
              <a:t> </a:t>
            </a:r>
            <a:r>
              <a:rPr lang="en-US" dirty="0" smtClean="0"/>
              <a:t>+ 20 digit AN LOT + 20 digit AN SER </a:t>
            </a:r>
            <a:r>
              <a:rPr lang="en-US" dirty="0" smtClean="0">
                <a:solidFill>
                  <a:srgbClr val="F26336"/>
                </a:solidFill>
              </a:rPr>
              <a:t>+ Product URL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r>
              <a:rPr lang="en-US" dirty="0" smtClean="0"/>
              <a:t>Notes: </a:t>
            </a:r>
            <a:r>
              <a:rPr lang="en-US" dirty="0"/>
              <a:t>Rectangle </a:t>
            </a:r>
            <a:r>
              <a:rPr lang="en-US" dirty="0" smtClean="0"/>
              <a:t>NA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785" y="2371596"/>
            <a:ext cx="13033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54" y="2384296"/>
            <a:ext cx="1303337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13" name="Group 12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15" name="Rounded Rectangle 14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6" name="Picture 2" descr="image00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4" name="Rectangle 13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 bwMode="auto">
          <a:xfrm>
            <a:off x="1738649" y="1650999"/>
            <a:ext cx="3940934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Stacked</a:t>
            </a:r>
          </a:p>
          <a:p>
            <a:endParaRPr lang="en-US" dirty="0"/>
          </a:p>
          <a:p>
            <a:r>
              <a:rPr lang="en-US" dirty="0" smtClean="0"/>
              <a:t>Note: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Too much data for GS1 DataBar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</p:spTree>
    <p:extLst>
      <p:ext uri="{BB962C8B-B14F-4D97-AF65-F5344CB8AC3E}">
        <p14:creationId xmlns:p14="http://schemas.microsoft.com/office/powerpoint/2010/main" val="129543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GS1 ID and Bar Code Summary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774261"/>
              </p:ext>
            </p:extLst>
          </p:nvPr>
        </p:nvGraphicFramePr>
        <p:xfrm>
          <a:off x="482600" y="1397000"/>
          <a:ext cx="8382000" cy="4998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74347"/>
                <a:gridCol w="450765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EAN-13 and EAN-8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13</a:t>
                      </a:r>
                      <a:r>
                        <a:rPr lang="en-US" sz="1600" b="0" baseline="0" dirty="0" smtClean="0">
                          <a:solidFill>
                            <a:srgbClr val="002C6C"/>
                          </a:solidFill>
                        </a:rPr>
                        <a:t> and 8</a:t>
                      </a: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 digit numeric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GTIN only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kern="1200" dirty="0" smtClean="0">
                          <a:solidFill>
                            <a:srgbClr val="002C6C"/>
                          </a:solidFill>
                          <a:latin typeface="+mn-lt"/>
                          <a:ea typeface="+mn-ea"/>
                          <a:cs typeface="+mn-cs"/>
                        </a:rPr>
                        <a:t>Omnidirectional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UPC-A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12 digit numeric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GTIN only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kern="1200" dirty="0" smtClean="0">
                          <a:solidFill>
                            <a:srgbClr val="002C6C"/>
                          </a:solidFill>
                          <a:latin typeface="+mn-lt"/>
                          <a:ea typeface="+mn-ea"/>
                          <a:cs typeface="+mn-cs"/>
                        </a:rPr>
                        <a:t>Omnidirectional</a:t>
                      </a:r>
                      <a:endParaRPr lang="en-US" sz="1600" b="0" dirty="0">
                        <a:solidFill>
                          <a:srgbClr val="002C6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DataBar Omnidirectional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14 digit numeric capacity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GTIN-8, GTIN-12, GTIN-13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solidFill>
                            <a:srgbClr val="002C6C"/>
                          </a:solidFill>
                        </a:rPr>
                        <a:t>Can</a:t>
                      </a:r>
                      <a:r>
                        <a:rPr lang="en-US" sz="1600" b="0" baseline="0" dirty="0" smtClean="0">
                          <a:solidFill>
                            <a:srgbClr val="002C6C"/>
                          </a:solidFill>
                        </a:rPr>
                        <a:t> carry GTIN-14 but it is not approved for use at POS</a:t>
                      </a:r>
                      <a:endParaRPr lang="en-US" sz="1600" b="0" dirty="0" smtClean="0">
                        <a:solidFill>
                          <a:srgbClr val="002C6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DataBar Stacked Omnidirectiona</a:t>
                      </a: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l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14 digit numeric capacity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GTIN-8, GTIN-12, GTIN-13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Can</a:t>
                      </a:r>
                      <a:r>
                        <a:rPr lang="en-US" sz="1600" baseline="0" dirty="0" smtClean="0">
                          <a:solidFill>
                            <a:srgbClr val="002C6C"/>
                          </a:solidFill>
                        </a:rPr>
                        <a:t> carry GTIN-14 but it is not approved for use at POS</a:t>
                      </a:r>
                      <a:endParaRPr lang="en-US" sz="1600" dirty="0" smtClean="0">
                        <a:solidFill>
                          <a:srgbClr val="002C6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DataBar Expanded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74 digit 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41 digit alphanumeric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Carries GS1 Application Identifiers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Omnidirectional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DataBar Expanded Stacked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74 digit 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41 digit alphanumeric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Carries GS1 Application Identifiers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Omnidirectional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DataMatrix</a:t>
                      </a:r>
                      <a:r>
                        <a:rPr lang="en-US" sz="1600" b="1" baseline="0" dirty="0" smtClean="0">
                          <a:solidFill>
                            <a:srgbClr val="002C6C"/>
                          </a:solidFill>
                        </a:rPr>
                        <a:t> </a:t>
                      </a:r>
                      <a:endParaRPr lang="en-US" sz="1600" b="0" baseline="0" dirty="0" smtClean="0">
                        <a:solidFill>
                          <a:srgbClr val="002C6C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3116 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2335 alphanumeric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Carries GS1 Application Identifiers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Requires</a:t>
                      </a:r>
                      <a:r>
                        <a:rPr lang="en-US" sz="1600" baseline="0" dirty="0" smtClean="0">
                          <a:solidFill>
                            <a:srgbClr val="002C6C"/>
                          </a:solidFill>
                        </a:rPr>
                        <a:t> camera </a:t>
                      </a: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scanner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002C6C"/>
                          </a:solidFill>
                        </a:rPr>
                        <a:t>GS1 QR Code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7089 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4296 alphanumeric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Carries GS1 Application Identifiers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Requires</a:t>
                      </a:r>
                      <a:r>
                        <a:rPr lang="en-US" sz="1600" baseline="0" dirty="0" smtClean="0">
                          <a:solidFill>
                            <a:srgbClr val="002C6C"/>
                          </a:solidFill>
                        </a:rPr>
                        <a:t> camera </a:t>
                      </a:r>
                      <a:r>
                        <a:rPr lang="en-US" sz="1600" dirty="0" smtClean="0">
                          <a:solidFill>
                            <a:srgbClr val="002C6C"/>
                          </a:solidFill>
                        </a:rPr>
                        <a:t>scanner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50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GTIN Only</a:t>
            </a:r>
            <a:endParaRPr lang="en-US" altLang="en-US" sz="32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sp>
          <p:nvSpPr>
            <p:cNvPr id="4" name="Rounded Rectangle 3"/>
            <p:cNvSpPr/>
            <p:nvPr/>
          </p:nvSpPr>
          <p:spPr bwMode="auto">
            <a:xfrm>
              <a:off x="266700" y="1660523"/>
              <a:ext cx="1358900" cy="3264497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rgbClr val="F26336">
                  <a:alpha val="60000"/>
                </a:srgb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rPr>
                <a:t>EAN/UPC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/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/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rPr>
                <a:t>Notes: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>
                  <a:solidFill>
                    <a:schemeClr val="accent2"/>
                  </a:solidFill>
                </a:rPr>
                <a:t>Sample is UPC-A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rPr>
                <a:t>EAN/UPC carries GTIN only</a:t>
              </a:r>
            </a:p>
          </p:txBody>
        </p:sp>
        <p:pic>
          <p:nvPicPr>
            <p:cNvPr id="14338" name="Picture 2" descr="image00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887" y="2225697"/>
              <a:ext cx="1152525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Rounded Rectangle 19"/>
          <p:cNvSpPr/>
          <p:nvPr/>
        </p:nvSpPr>
        <p:spPr bwMode="auto">
          <a:xfrm>
            <a:off x="1754006" y="1650999"/>
            <a:ext cx="3977092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Notes: 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GS1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 DataBar Stacked Omni (Left) GS1 DataBar Omni (Right)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629" y="2225697"/>
            <a:ext cx="1228725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096" y="2256523"/>
            <a:ext cx="1228725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3" y="2493960"/>
            <a:ext cx="9906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2455861"/>
            <a:ext cx="10128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3" y="3189989"/>
            <a:ext cx="100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1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 bwMode="auto">
          <a:xfrm>
            <a:off x="1754006" y="1650999"/>
            <a:ext cx="3977092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</a:t>
            </a:r>
            <a:r>
              <a:rPr lang="en-US" dirty="0"/>
              <a:t>Stacked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Notes: 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W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ith PVN is only slightly larger than EAN/UPC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accent2"/>
                </a:solidFill>
              </a:rPr>
              <a:t>AI 240 example only; PVN AI TBD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</a:t>
            </a:r>
            <a:r>
              <a:rPr lang="en-US" dirty="0" smtClean="0">
                <a:solidFill>
                  <a:srgbClr val="F26336"/>
                </a:solidFill>
              </a:rPr>
              <a:t>+ </a:t>
            </a:r>
            <a:br>
              <a:rPr lang="en-US" dirty="0" smtClean="0">
                <a:solidFill>
                  <a:srgbClr val="F26336"/>
                </a:solidFill>
              </a:rPr>
            </a:br>
            <a:r>
              <a:rPr lang="en-US" dirty="0" smtClean="0">
                <a:solidFill>
                  <a:srgbClr val="F26336"/>
                </a:solidFill>
              </a:rPr>
              <a:t>Package Variation Number (PVN)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4" y="2409825"/>
            <a:ext cx="9937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141" y="2471738"/>
            <a:ext cx="99536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633" y="2134854"/>
            <a:ext cx="1230313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369887" y="2109786"/>
            <a:ext cx="1152525" cy="8001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7" name="Group 6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12" name="Rounded Rectangle 11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4" name="Picture 2" descr="image00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Rectangle 4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141" y="3173304"/>
            <a:ext cx="998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3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 bwMode="auto">
          <a:xfrm>
            <a:off x="1754006" y="1650999"/>
            <a:ext cx="3977092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</a:t>
            </a:r>
            <a:r>
              <a:rPr lang="en-US" dirty="0"/>
              <a:t>Stacked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Notes: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Dynamic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 dat</a:t>
            </a:r>
            <a:r>
              <a:rPr lang="en-US" dirty="0" smtClean="0">
                <a:solidFill>
                  <a:schemeClr val="accent2"/>
                </a:solidFill>
              </a:rPr>
              <a:t>a like expiration date, lot #, or serial # cannot be printed on all products using GS1 DataBar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>
                <a:solidFill>
                  <a:srgbClr val="F26336"/>
                </a:solidFill>
              </a:rPr>
              <a:t>+ Expiration Date (EXP)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043" y="2262058"/>
            <a:ext cx="12303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843" y="2456526"/>
            <a:ext cx="160020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554" y="2574129"/>
            <a:ext cx="998537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0" y="2540535"/>
            <a:ext cx="10001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19" name="Group 18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21" name="Rounded Rectangle 20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22" name="Picture 2" descr="image00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" name="Rectangle 19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554" y="4089068"/>
            <a:ext cx="99853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33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 bwMode="auto">
          <a:xfrm>
            <a:off x="1754006" y="1650999"/>
            <a:ext cx="3977092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</a:t>
            </a:r>
            <a:r>
              <a:rPr lang="en-US" dirty="0"/>
              <a:t>Stacked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/>
              <a:t>+ EXP</a:t>
            </a:r>
            <a:r>
              <a:rPr lang="en-US" dirty="0"/>
              <a:t> </a:t>
            </a:r>
            <a:r>
              <a:rPr lang="en-US" dirty="0" smtClean="0">
                <a:solidFill>
                  <a:srgbClr val="F26336"/>
                </a:solidFill>
              </a:rPr>
              <a:t>+ 15 digit alpha-numeric (AN) Lot Number (LOT) 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5" y="2509836"/>
            <a:ext cx="1057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5" y="2561429"/>
            <a:ext cx="10572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56" y="3346103"/>
            <a:ext cx="2646363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468" y="2174181"/>
            <a:ext cx="1301750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16" name="Group 15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18" name="Rounded Rectangle 17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9" name="Picture 2" descr="image00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Rectangle 16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81" y="4020640"/>
            <a:ext cx="1054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09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auto">
          <a:xfrm>
            <a:off x="504743" y="1650999"/>
            <a:ext cx="5174840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Stacked</a:t>
            </a:r>
          </a:p>
          <a:p>
            <a:endParaRPr lang="en-US" dirty="0"/>
          </a:p>
          <a:p>
            <a:r>
              <a:rPr lang="en-US" dirty="0" smtClean="0"/>
              <a:t>Note: </a:t>
            </a:r>
            <a:r>
              <a:rPr lang="en-US" dirty="0" smtClean="0">
                <a:solidFill>
                  <a:schemeClr val="accent2"/>
                </a:solidFill>
              </a:rPr>
              <a:t>11 digit LOT and SER is </a:t>
            </a:r>
          </a:p>
          <a:p>
            <a:r>
              <a:rPr lang="en-US" dirty="0">
                <a:solidFill>
                  <a:schemeClr val="accent2"/>
                </a:solidFill>
              </a:rPr>
              <a:t>t</a:t>
            </a:r>
            <a:r>
              <a:rPr lang="en-US" dirty="0" smtClean="0">
                <a:solidFill>
                  <a:schemeClr val="accent2"/>
                </a:solidFill>
              </a:rPr>
              <a:t>he maximum with PVN &amp; EXP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/>
              <a:t>+ EXP</a:t>
            </a:r>
            <a:r>
              <a:rPr lang="en-US" dirty="0"/>
              <a:t> </a:t>
            </a:r>
            <a:r>
              <a:rPr lang="en-US" dirty="0" smtClean="0"/>
              <a:t>+ </a:t>
            </a:r>
            <a:r>
              <a:rPr lang="en-US" dirty="0" smtClean="0">
                <a:solidFill>
                  <a:srgbClr val="F26336"/>
                </a:solidFill>
              </a:rPr>
              <a:t>11 </a:t>
            </a:r>
            <a:r>
              <a:rPr lang="en-US" dirty="0" smtClean="0"/>
              <a:t>digit AN LOT </a:t>
            </a:r>
            <a:r>
              <a:rPr lang="en-US" dirty="0" smtClean="0">
                <a:solidFill>
                  <a:srgbClr val="F26336"/>
                </a:solidFill>
              </a:rPr>
              <a:t>+ 11 AN Serial Number (SER)</a:t>
            </a:r>
            <a:endParaRPr lang="en-US" dirty="0">
              <a:solidFill>
                <a:srgbClr val="F26336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000" y="1804987"/>
            <a:ext cx="1230313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55" y="3289300"/>
            <a:ext cx="316865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3" y="2428876"/>
            <a:ext cx="12319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073" y="2428876"/>
            <a:ext cx="12319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3" y="4027867"/>
            <a:ext cx="1223963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/>
              <a:t>+ EXP</a:t>
            </a:r>
            <a:r>
              <a:rPr lang="en-US" dirty="0"/>
              <a:t> </a:t>
            </a:r>
            <a:r>
              <a:rPr lang="en-US" dirty="0" smtClean="0">
                <a:solidFill>
                  <a:srgbClr val="F26336"/>
                </a:solidFill>
              </a:rPr>
              <a:t>+ 20</a:t>
            </a:r>
            <a:r>
              <a:rPr lang="en-US" dirty="0" smtClean="0"/>
              <a:t> digit AN LOT </a:t>
            </a:r>
            <a:r>
              <a:rPr lang="en-US" dirty="0" smtClean="0">
                <a:solidFill>
                  <a:srgbClr val="F26336"/>
                </a:solidFill>
              </a:rPr>
              <a:t>+ 20 </a:t>
            </a:r>
            <a:r>
              <a:rPr lang="en-US" dirty="0"/>
              <a:t>digit AN </a:t>
            </a:r>
            <a:r>
              <a:rPr lang="en-US" dirty="0" smtClean="0"/>
              <a:t>SER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1766885" y="1650999"/>
            <a:ext cx="4002849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Notes: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Too </a:t>
            </a:r>
            <a:r>
              <a:rPr lang="en-US" dirty="0">
                <a:solidFill>
                  <a:schemeClr val="accent2"/>
                </a:solidFill>
              </a:rPr>
              <a:t>much data for GS1 DataBar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3" y="2509836"/>
            <a:ext cx="1168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616" y="2509836"/>
            <a:ext cx="11668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66700" y="1660523"/>
            <a:ext cx="1358900" cy="3264497"/>
            <a:chOff x="266700" y="1660523"/>
            <a:chExt cx="1358900" cy="3264497"/>
          </a:xfrm>
        </p:grpSpPr>
        <p:grpSp>
          <p:nvGrpSpPr>
            <p:cNvPr id="15" name="Group 14"/>
            <p:cNvGrpSpPr/>
            <p:nvPr/>
          </p:nvGrpSpPr>
          <p:grpSpPr>
            <a:xfrm>
              <a:off x="266700" y="1660523"/>
              <a:ext cx="1358900" cy="3264497"/>
              <a:chOff x="266700" y="1660523"/>
              <a:chExt cx="1358900" cy="3264497"/>
            </a:xfrm>
          </p:grpSpPr>
          <p:sp>
            <p:nvSpPr>
              <p:cNvPr id="17" name="Rounded Rectangle 16"/>
              <p:cNvSpPr/>
              <p:nvPr/>
            </p:nvSpPr>
            <p:spPr bwMode="auto">
              <a:xfrm>
                <a:off x="266700" y="1660523"/>
                <a:ext cx="1358900" cy="326449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glow rad="101600">
                  <a:srgbClr val="F26336">
                    <a:alpha val="60000"/>
                  </a:srgbClr>
                </a:glo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EAN/UPC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dirty="0"/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Notes: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Cannot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rgbClr val="002C6C"/>
                    </a:solidFill>
                    <a:effectLst/>
                    <a:latin typeface="Arial" charset="0"/>
                  </a:rPr>
                  <a:t> carry more than GTIN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2C6C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8" name="Picture 2" descr="image00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2109786"/>
                <a:ext cx="1152525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" name="Rectangle 15"/>
            <p:cNvSpPr/>
            <p:nvPr/>
          </p:nvSpPr>
          <p:spPr bwMode="auto">
            <a:xfrm>
              <a:off x="386370" y="2077588"/>
              <a:ext cx="1135532" cy="838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3" y="3938730"/>
            <a:ext cx="11731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21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 bwMode="auto">
          <a:xfrm>
            <a:off x="504743" y="1650999"/>
            <a:ext cx="5174840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DataBar </a:t>
            </a:r>
            <a:r>
              <a:rPr lang="en-US" dirty="0" smtClean="0"/>
              <a:t>Expanded Stacked</a:t>
            </a:r>
          </a:p>
          <a:p>
            <a:endParaRPr lang="en-US" dirty="0"/>
          </a:p>
          <a:p>
            <a:r>
              <a:rPr lang="en-US" dirty="0" smtClean="0"/>
              <a:t>Note: </a:t>
            </a:r>
            <a:r>
              <a:rPr lang="en-US" dirty="0" smtClean="0">
                <a:solidFill>
                  <a:schemeClr val="accent2"/>
                </a:solidFill>
              </a:rPr>
              <a:t>example.com was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shortened to ample.com to fit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GTIN + PVN</a:t>
            </a:r>
            <a:r>
              <a:rPr lang="en-US" dirty="0"/>
              <a:t> </a:t>
            </a:r>
            <a:r>
              <a:rPr lang="en-US" dirty="0" smtClean="0">
                <a:solidFill>
                  <a:srgbClr val="F26336"/>
                </a:solidFill>
              </a:rPr>
              <a:t>+ Product URL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93F1EA-6756-48CC-B584-140A0C2F0B2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873748" y="1650998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DataMatrix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Notes: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7473948" y="1650997"/>
            <a:ext cx="1454151" cy="3276603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26336">
                <a:alpha val="60000"/>
              </a:srgb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GS1 QR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rPr>
              <a:t> Code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 smtClean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aseline="0" dirty="0"/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Notes: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85" y="2416862"/>
            <a:ext cx="12858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5" y="2465385"/>
            <a:ext cx="12858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712" y="1905196"/>
            <a:ext cx="148431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86" y="3379622"/>
            <a:ext cx="31686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1486" y="5151937"/>
            <a:ext cx="8178801" cy="10341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All symbols illustrated were designed at the minimum permissible POS size. </a:t>
            </a:r>
          </a:p>
          <a:p>
            <a:r>
              <a:rPr lang="en-US" dirty="0"/>
              <a:t>2D bar codes were produced at the same module size. </a:t>
            </a:r>
          </a:p>
          <a:p>
            <a:r>
              <a:rPr lang="en-US" dirty="0" smtClean="0"/>
              <a:t>Sizes could increase by 20-50% based on printing process or substrate.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0" y="3889896"/>
            <a:ext cx="1314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52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 Template 01">
  <a:themeElements>
    <a:clrScheme name="1_Presentation Template 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resentation Template 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resentation Template 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Theme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S1 Canada PPT Cover Slide">
  <a:themeElements>
    <a:clrScheme name="GS1 US PowerPoint Presentation Template[1]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C6C"/>
      </a:hlink>
      <a:folHlink>
        <a:srgbClr val="99CC00"/>
      </a:folHlink>
    </a:clrScheme>
    <a:fontScheme name="GS1 US PowerPoint Presentation Template[1]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 US PowerPoint Presentation Template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 US PowerPoint Presentation Template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 US PowerPoint Presentation Template[1]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 US PowerPoint Presentation Template[1]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 US PowerPoint Presentation Template[1]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 US PowerPoint Presentation Template[1]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 US PowerPoint Presentation Template[1]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2C6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 2010_PPT Template</Template>
  <TotalTime>12168</TotalTime>
  <Words>1026</Words>
  <Application>Microsoft Office PowerPoint</Application>
  <PresentationFormat>On-screen Show (4:3)</PresentationFormat>
  <Paragraphs>323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1_Presentation Template 01</vt:lpstr>
      <vt:lpstr>Default Theme</vt:lpstr>
      <vt:lpstr>GS1 Canada PPT Cover Slide</vt:lpstr>
      <vt:lpstr>OMA UMCSX V2.0 Annex A</vt:lpstr>
      <vt:lpstr>GS1 ID and Bar Code Summary</vt:lpstr>
      <vt:lpstr>GTIN Only</vt:lpstr>
      <vt:lpstr>GTIN +  Package Variation Number (PVN)</vt:lpstr>
      <vt:lpstr>GTIN + PVN + Expiration Date (EXP)</vt:lpstr>
      <vt:lpstr>GTIN + PVN + EXP + 15 digit alpha-numeric (AN) Lot Number (LOT) </vt:lpstr>
      <vt:lpstr>GTIN + PVN + EXP + 11 digit AN LOT + 11 AN Serial Number (SER)</vt:lpstr>
      <vt:lpstr>GTIN + PVN + EXP + 20 digit AN LOT + 20 digit AN SER</vt:lpstr>
      <vt:lpstr>GTIN + PVN + Product URL </vt:lpstr>
      <vt:lpstr>GTIN + PVN + “small“ Product URL +  5 digit AN LOT (shows size constraint)</vt:lpstr>
      <vt:lpstr>GTIN + PVN + EXP + 15 digit AN LOT + Product URL</vt:lpstr>
      <vt:lpstr>GTIN + PVN + EXP + 20 digit AN LOT + 20 digit AN SER + Product URL</vt:lpstr>
    </vt:vector>
  </TitlesOfParts>
  <Company>GS1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antoinette.jansen</dc:creator>
  <cp:lastModifiedBy>Scott Gray</cp:lastModifiedBy>
  <cp:revision>329</cp:revision>
  <cp:lastPrinted>2013-03-07T16:54:17Z</cp:lastPrinted>
  <dcterms:created xsi:type="dcterms:W3CDTF">2010-08-04T10:24:23Z</dcterms:created>
  <dcterms:modified xsi:type="dcterms:W3CDTF">2013-11-20T00:03:31Z</dcterms:modified>
</cp:coreProperties>
</file>