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7"/>
  </p:notesMasterIdLst>
  <p:handoutMasterIdLst>
    <p:handoutMasterId r:id="rId8"/>
  </p:handoutMasterIdLst>
  <p:sldIdLst>
    <p:sldId id="293" r:id="rId2"/>
    <p:sldId id="340" r:id="rId3"/>
    <p:sldId id="343" r:id="rId4"/>
    <p:sldId id="344" r:id="rId5"/>
    <p:sldId id="325" r:id="rId6"/>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EAEAEA"/>
    <a:srgbClr val="0000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58" autoAdjust="0"/>
  </p:normalViewPr>
  <p:slideViewPr>
    <p:cSldViewPr>
      <p:cViewPr>
        <p:scale>
          <a:sx n="66" d="100"/>
          <a:sy n="66" d="100"/>
        </p:scale>
        <p:origin x="-1158" y="-16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1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US"/>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endParaRPr lang="zh-CN" altLang="en-US">
              <a:ea typeface="宋体" pitchFamily="2" charset="-122"/>
            </a:endParaRP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US"/>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zh-CN" altLang="en-US">
              <a:ea typeface="宋体" pitchFamily="2" charset="-122"/>
            </a:endParaRPr>
          </a:p>
        </p:txBody>
      </p:sp>
      <p:sp>
        <p:nvSpPr>
          <p:cNvPr id="186385" name="Rectangle 17"/>
          <p:cNvSpPr>
            <a:spLocks noChangeArrowheads="1"/>
          </p:cNvSpPr>
          <p:nvPr userDrawn="1"/>
        </p:nvSpPr>
        <p:spPr bwMode="auto">
          <a:xfrm>
            <a:off x="0" y="6629400"/>
            <a:ext cx="4800600" cy="347663"/>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sz="1000" b="1">
                <a:cs typeface="Times New Roman" pitchFamily="18" charset="0"/>
              </a:rPr>
              <a:t>© 2011 Open Mobile Alliance Ltd.  All Rights Reserved.</a:t>
            </a:r>
            <a:endParaRPr lang="en-US" altLang="zh-CN" sz="1000" b="1">
              <a:ea typeface="宋体" pitchFamily="2" charset="-122"/>
            </a:endParaRPr>
          </a:p>
          <a:p>
            <a:pPr defTabSz="403225">
              <a:tabLst>
                <a:tab pos="5372100" algn="ctr"/>
                <a:tab pos="9182100" algn="r"/>
              </a:tabLst>
            </a:pPr>
            <a:r>
              <a:rPr lang="en-US" altLang="zh-CN" sz="900" b="1">
                <a:latin typeface="Arial Narrow" pitchFamily="34" charset="0"/>
                <a:ea typeface="宋体" pitchFamily="2"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宋体" pitchFamily="2" charset="-122"/>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pPr>
            <a:r>
              <a:rPr lang="en-US" altLang="zh-CN" sz="1800" b="1" dirty="0" smtClean="0">
                <a:latin typeface="Arial Narrow" pitchFamily="34" charset="0"/>
                <a:ea typeface="宋体" pitchFamily="2" charset="-122"/>
              </a:rPr>
              <a:t>OMA-COM-EVVM-2011-0359</a:t>
            </a:r>
            <a:endParaRPr lang="en-US" altLang="zh-CN" sz="1800" b="1" dirty="0">
              <a:latin typeface="Arial Narrow" pitchFamily="34" charset="0"/>
              <a:ea typeface="宋体" pitchFamily="2" charset="-122"/>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a:latin typeface="Arial Narrow" pitchFamily="34" charset="0"/>
                <a:ea typeface="宋体" pitchFamily="2" charset="-122"/>
              </a:rPr>
              <a:t>Slide #</a:t>
            </a:r>
            <a:fld id="{A5187674-5E28-4BC0-9E1D-C189ECECA411}" type="slidenum">
              <a:rPr lang="en-US" altLang="zh-CN" sz="1800" b="1">
                <a:latin typeface="Arial Narrow" pitchFamily="34" charset="0"/>
                <a:ea typeface="宋体" pitchFamily="2" charset="-122"/>
              </a:rPr>
              <a:pPr algn="r" defTabSz="403225">
                <a:tabLst>
                  <a:tab pos="5372100" algn="ctr"/>
                  <a:tab pos="9182100" algn="r"/>
                </a:tabLst>
              </a:pPr>
              <a:t>‹#›</a:t>
            </a:fld>
            <a:r>
              <a:rPr lang="en-US" altLang="zh-CN" sz="1800" b="1">
                <a:latin typeface="Arial Narrow" pitchFamily="34" charset="0"/>
                <a:ea typeface="宋体" pitchFamily="2" charset="-122"/>
              </a:rPr>
              <a:t/>
            </a:r>
            <a:br>
              <a:rPr lang="en-US" altLang="zh-CN" sz="1800" b="1">
                <a:latin typeface="Arial Narrow" pitchFamily="34" charset="0"/>
                <a:ea typeface="宋体" pitchFamily="2" charset="-122"/>
              </a:rPr>
            </a:br>
            <a:r>
              <a:rPr lang="en-US" altLang="zh-CN" sz="500">
                <a:solidFill>
                  <a:srgbClr val="999999"/>
                </a:solidFill>
                <a:ea typeface="宋体" pitchFamily="2" charset="-122"/>
              </a:rPr>
              <a:t>[OMA-Template-SlideDeck-20080101-I]</a:t>
            </a:r>
            <a:endParaRPr lang="en-US" altLang="zh-CN" sz="1800" b="1">
              <a:latin typeface="Arial Narrow" pitchFamily="34" charset="0"/>
              <a:ea typeface="宋体" pitchFamily="2" charset="-122"/>
            </a:endParaRPr>
          </a:p>
        </p:txBody>
      </p:sp>
      <p:sp>
        <p:nvSpPr>
          <p:cNvPr id="1032"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smtClean="0"/>
          </a:p>
        </p:txBody>
      </p:sp>
      <p:sp>
        <p:nvSpPr>
          <p:cNvPr id="1033"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basavarajjp@samsung.com"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zh-CN" altLang="en-US" b="1" dirty="0">
                <a:latin typeface="Tahoma" pitchFamily="34" charset="0"/>
                <a:ea typeface="宋体" pitchFamily="2" charset="-122"/>
              </a:rPr>
              <a:t>	</a:t>
            </a:r>
            <a:r>
              <a:rPr lang="en-US" altLang="zh-CN" b="1" dirty="0">
                <a:latin typeface="Tahoma" pitchFamily="34" charset="0"/>
                <a:ea typeface="宋体" pitchFamily="2" charset="-122"/>
              </a:rPr>
              <a:t>Submitted To:	COM/EVVM  SWG</a:t>
            </a:r>
          </a:p>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Date:	</a:t>
            </a:r>
            <a:r>
              <a:rPr lang="en-US" altLang="zh-CN" b="1" dirty="0" smtClean="0">
                <a:latin typeface="Tahoma" pitchFamily="34" charset="0"/>
                <a:ea typeface="宋体" pitchFamily="2" charset="-122"/>
              </a:rPr>
              <a:t>06 November </a:t>
            </a:r>
            <a:r>
              <a:rPr lang="en-US" altLang="zh-CN" b="1" dirty="0">
                <a:latin typeface="Tahoma" pitchFamily="34" charset="0"/>
                <a:ea typeface="宋体" pitchFamily="2" charset="-122"/>
              </a:rPr>
              <a:t>2011 	</a:t>
            </a:r>
          </a:p>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Availability:	      Public            OMA Confidential</a:t>
            </a:r>
          </a:p>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Contact:	</a:t>
            </a:r>
            <a:r>
              <a:rPr lang="en-US" altLang="zh-CN" b="1" dirty="0" smtClean="0">
                <a:latin typeface="Tahoma" pitchFamily="34" charset="0"/>
                <a:ea typeface="宋体" pitchFamily="2" charset="-122"/>
                <a:hlinkClick r:id="rId3"/>
              </a:rPr>
              <a:t>basavarajjp@samsung.com</a:t>
            </a:r>
            <a:r>
              <a:rPr lang="en-US" altLang="zh-CN" b="1" dirty="0" smtClean="0">
                <a:latin typeface="Tahoma" pitchFamily="34" charset="0"/>
                <a:ea typeface="宋体" pitchFamily="2" charset="-122"/>
              </a:rPr>
              <a:t> </a:t>
            </a:r>
            <a:endParaRPr lang="en-US" altLang="zh-CN" b="1" dirty="0">
              <a:latin typeface="Tahoma" pitchFamily="34" charset="0"/>
              <a:ea typeface="宋体" pitchFamily="2" charset="-122"/>
            </a:endParaRPr>
          </a:p>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Source:	</a:t>
            </a:r>
            <a:r>
              <a:rPr lang="en-US" altLang="zh-CN" b="1" dirty="0" smtClean="0">
                <a:latin typeface="Tahoma" pitchFamily="34" charset="0"/>
                <a:ea typeface="宋体" pitchFamily="2" charset="-122"/>
              </a:rPr>
              <a:t>Samsung Electronics</a:t>
            </a:r>
            <a:endParaRPr lang="en-US" altLang="zh-CN" b="1" dirty="0">
              <a:latin typeface="Tahoma" pitchFamily="34" charset="0"/>
              <a:ea typeface="宋体" pitchFamily="2" charset="-122"/>
            </a:endParaRPr>
          </a:p>
        </p:txBody>
      </p:sp>
      <p:sp>
        <p:nvSpPr>
          <p:cNvPr id="2052" name="Rectangle 26"/>
          <p:cNvSpPr>
            <a:spLocks noGrp="1" noChangeArrowheads="1"/>
          </p:cNvSpPr>
          <p:nvPr>
            <p:ph type="ctrTitle"/>
          </p:nvPr>
        </p:nvSpPr>
        <p:spPr>
          <a:xfrm>
            <a:off x="0" y="228600"/>
            <a:ext cx="9363075" cy="1652588"/>
          </a:xfrm>
          <a:noFill/>
        </p:spPr>
        <p:txBody>
          <a:bodyPr anchor="t"/>
          <a:lstStyle/>
          <a:p>
            <a:r>
              <a:rPr lang="en-US" dirty="0" smtClean="0"/>
              <a:t>OMA-COM-EVVM-2011-0359-INP_TS_Emotion_Indication</a:t>
            </a:r>
            <a:r>
              <a:rPr lang="en-US" altLang="zh-CN" sz="4000" dirty="0" smtClean="0">
                <a:ea typeface="宋体" pitchFamily="2" charset="-122"/>
              </a:rPr>
              <a:t/>
            </a:r>
            <a:br>
              <a:rPr lang="en-US" altLang="zh-CN" sz="4000" dirty="0" smtClean="0">
                <a:ea typeface="宋体" pitchFamily="2" charset="-122"/>
              </a:rPr>
            </a:br>
            <a:endParaRPr lang="en-US" altLang="zh-CN" sz="4000" dirty="0" smtClean="0">
              <a:ea typeface="宋体"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zh-CN" sz="1800" b="1">
                <a:solidFill>
                  <a:srgbClr val="800000"/>
                </a:solidFill>
                <a:latin typeface="Tahoma" pitchFamily="34" charset="0"/>
                <a:ea typeface="宋体" pitchFamily="2"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a:ea typeface="宋体" pitchFamily="2" charset="-122"/>
                <a:cs typeface="Times New Roman" pitchFamily="18" charset="0"/>
              </a:rPr>
              <a:t>USE OF THIS DOCUMENT BY NON-OMA MEMBERS IS SUBJECT TO ALL OF THE TERMS AND CONDITIONS OF THE USE AGREEMENT (located at </a:t>
            </a:r>
            <a:r>
              <a:rPr lang="en-US" altLang="zh-CN" sz="900">
                <a:ea typeface="宋体" pitchFamily="2" charset="-122"/>
                <a:cs typeface="Times New Roman" pitchFamily="18" charset="0"/>
                <a:hlinkClick r:id="rId4"/>
              </a:rPr>
              <a:t>http://www.openmobilealliance.org/UseAgreement.html</a:t>
            </a:r>
            <a:r>
              <a:rPr lang="en-US" altLang="zh-CN" sz="900">
                <a:ea typeface="宋体" pitchFamily="2"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pitchFamily="2" charset="-122"/>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a:ea typeface="宋体" pitchFamily="2" charset="-122"/>
                <a:cs typeface="Times New Roman" pitchFamily="18" charset="0"/>
              </a:rPr>
              <a:t>Intellectual Property Rights</a:t>
            </a:r>
          </a:p>
          <a:p>
            <a:pPr defTabSz="762000">
              <a:spcBef>
                <a:spcPct val="35000"/>
              </a:spcBef>
            </a:pPr>
            <a:r>
              <a:rPr lang="en-US" altLang="zh-CN" sz="900">
                <a:ea typeface="宋体"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
          <p:cNvSpPr>
            <a:spLocks noGrp="1" noChangeArrowheads="1"/>
          </p:cNvSpPr>
          <p:nvPr>
            <p:ph type="title" idx="4294967295"/>
          </p:nvPr>
        </p:nvSpPr>
        <p:spPr/>
        <p:txBody>
          <a:bodyPr/>
          <a:lstStyle/>
          <a:p>
            <a:r>
              <a:rPr lang="en-GB" smtClean="0"/>
              <a:t>Reasons for this contribution</a:t>
            </a:r>
          </a:p>
        </p:txBody>
      </p:sp>
      <p:sp>
        <p:nvSpPr>
          <p:cNvPr id="3075" name="Rectangle 5"/>
          <p:cNvSpPr>
            <a:spLocks noGrp="1" noChangeArrowheads="1"/>
          </p:cNvSpPr>
          <p:nvPr>
            <p:ph type="body" idx="4294967295"/>
          </p:nvPr>
        </p:nvSpPr>
        <p:spPr>
          <a:xfrm>
            <a:off x="490537" y="1225550"/>
            <a:ext cx="8610600" cy="3810000"/>
          </a:xfrm>
        </p:spPr>
        <p:txBody>
          <a:bodyPr/>
          <a:lstStyle/>
          <a:p>
            <a:pPr marL="0" indent="0">
              <a:buFont typeface="Wingdings" pitchFamily="2" charset="2"/>
              <a:buChar char="Ø"/>
            </a:pPr>
            <a:r>
              <a:rPr lang="en-GB" altLang="zh-CN" sz="2000" b="1" dirty="0" smtClean="0">
                <a:ea typeface="宋体" pitchFamily="2" charset="-122"/>
              </a:rPr>
              <a:t>Requirement in EVVM RD:</a:t>
            </a:r>
          </a:p>
          <a:p>
            <a:pPr marL="742950" lvl="1" indent="-285750"/>
            <a:endParaRPr lang="en-GB" altLang="zh-CN" sz="1900" dirty="0" smtClean="0">
              <a:ea typeface="宋体" pitchFamily="2" charset="-122"/>
            </a:endParaRPr>
          </a:p>
          <a:p>
            <a:pPr marL="742950" lvl="1" indent="-285750"/>
            <a:endParaRPr lang="en-GB" altLang="zh-CN" sz="1900" dirty="0" smtClean="0">
              <a:ea typeface="宋体" pitchFamily="2" charset="-122"/>
            </a:endParaRPr>
          </a:p>
          <a:p>
            <a:pPr marL="742950" lvl="1" indent="-285750"/>
            <a:endParaRPr lang="en-GB" altLang="zh-CN" sz="1900" dirty="0" smtClean="0">
              <a:ea typeface="宋体" pitchFamily="2" charset="-122"/>
            </a:endParaRPr>
          </a:p>
          <a:p>
            <a:pPr marL="742950" lvl="1" indent="-285750"/>
            <a:endParaRPr lang="en-GB" altLang="zh-CN" sz="1900" dirty="0" smtClean="0">
              <a:ea typeface="宋体" pitchFamily="2" charset="-122"/>
            </a:endParaRPr>
          </a:p>
          <a:p>
            <a:pPr marL="742950" lvl="1" indent="-285750"/>
            <a:endParaRPr lang="en-GB" altLang="zh-CN" sz="1900" dirty="0" smtClean="0">
              <a:ea typeface="宋体" pitchFamily="2" charset="-122"/>
            </a:endParaRPr>
          </a:p>
          <a:p>
            <a:pPr marL="742950" lvl="1" indent="-285750"/>
            <a:endParaRPr lang="en-GB" altLang="zh-CN" sz="1900" dirty="0" smtClean="0">
              <a:ea typeface="宋体" pitchFamily="2" charset="-122"/>
            </a:endParaRPr>
          </a:p>
          <a:p>
            <a:pPr marL="742950" lvl="1" indent="-285750"/>
            <a:endParaRPr lang="en-GB" altLang="zh-CN" sz="1900" dirty="0" smtClean="0">
              <a:ea typeface="宋体" pitchFamily="2" charset="-122"/>
            </a:endParaRPr>
          </a:p>
          <a:p>
            <a:pPr marL="0" indent="0">
              <a:buFont typeface="Wingdings" pitchFamily="2" charset="2"/>
              <a:buChar char="Ø"/>
            </a:pPr>
            <a:r>
              <a:rPr lang="en-GB" altLang="zh-CN" sz="2100" b="1" dirty="0" smtClean="0">
                <a:ea typeface="宋体" pitchFamily="2" charset="-122"/>
              </a:rPr>
              <a:t>Objective:</a:t>
            </a:r>
          </a:p>
          <a:p>
            <a:pPr marL="742950" lvl="1" indent="-285750"/>
            <a:r>
              <a:rPr lang="en-GB" altLang="zh-CN" sz="1900" dirty="0" smtClean="0">
                <a:ea typeface="宋体" pitchFamily="2" charset="-122"/>
              </a:rPr>
              <a:t>Discuss proposal in this input for the above requirement and agree on a solution way forward to bring CR to TS.</a:t>
            </a:r>
          </a:p>
        </p:txBody>
      </p:sp>
      <p:graphicFrame>
        <p:nvGraphicFramePr>
          <p:cNvPr id="4" name="Table 3"/>
          <p:cNvGraphicFramePr>
            <a:graphicFrameLocks noGrp="1"/>
          </p:cNvGraphicFramePr>
          <p:nvPr/>
        </p:nvGraphicFramePr>
        <p:xfrm>
          <a:off x="719137" y="1758950"/>
          <a:ext cx="8001000" cy="2159508"/>
        </p:xfrm>
        <a:graphic>
          <a:graphicData uri="http://schemas.openxmlformats.org/drawingml/2006/table">
            <a:tbl>
              <a:tblPr/>
              <a:tblGrid>
                <a:gridCol w="1292813"/>
                <a:gridCol w="5773858"/>
                <a:gridCol w="934329"/>
              </a:tblGrid>
              <a:tr h="1399032">
                <a:tc>
                  <a:txBody>
                    <a:bodyPr/>
                    <a:lstStyle/>
                    <a:p>
                      <a:pPr marL="0" marR="0">
                        <a:spcBef>
                          <a:spcPts val="100"/>
                        </a:spcBef>
                        <a:spcAft>
                          <a:spcPts val="100"/>
                        </a:spcAft>
                      </a:pPr>
                      <a:r>
                        <a:rPr lang="en-GB" sz="1600" dirty="0">
                          <a:latin typeface="Times New Roman"/>
                          <a:ea typeface="Times New Roman"/>
                          <a:cs typeface="Times New Roman"/>
                        </a:rPr>
                        <a:t>EVVM-</a:t>
                      </a:r>
                      <a:r>
                        <a:rPr lang="en-GB" sz="1600" dirty="0">
                          <a:latin typeface="Times New Roman"/>
                          <a:ea typeface="SimSun"/>
                          <a:cs typeface="Times New Roman"/>
                        </a:rPr>
                        <a:t>HLF</a:t>
                      </a:r>
                      <a:r>
                        <a:rPr lang="en-GB" sz="1600" dirty="0">
                          <a:latin typeface="Times New Roman"/>
                          <a:ea typeface="Times New Roman"/>
                          <a:cs typeface="Times New Roman"/>
                        </a:rPr>
                        <a:t>-014</a:t>
                      </a:r>
                      <a:endParaRPr lang="en-US" sz="1600" dirty="0">
                        <a:latin typeface="Times New Roman"/>
                        <a:ea typeface="Times New Roman"/>
                        <a:cs typeface="Times New Roman"/>
                      </a:endParaRPr>
                    </a:p>
                  </a:txBody>
                  <a:tcPr marL="68337" marR="68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200"/>
                        </a:spcAft>
                      </a:pPr>
                      <a:r>
                        <a:rPr lang="en-GB" sz="1600" dirty="0">
                          <a:latin typeface="Times New Roman"/>
                          <a:ea typeface="Times New Roman"/>
                          <a:cs typeface="Times New Roman"/>
                        </a:rPr>
                        <a:t>The EVVM Enabler MAY support inclusion of an emotion indication by the sending user, along with the VM, while depositing the VM for delivery</a:t>
                      </a:r>
                      <a:r>
                        <a:rPr lang="en-US" sz="1600" dirty="0">
                          <a:latin typeface="Times New Roman"/>
                          <a:ea typeface="Times New Roman"/>
                          <a:cs typeface="Times New Roman"/>
                        </a:rPr>
                        <a:t>. </a:t>
                      </a:r>
                    </a:p>
                    <a:p>
                      <a:pPr marL="0" marR="0">
                        <a:spcBef>
                          <a:spcPts val="100"/>
                        </a:spcBef>
                        <a:spcAft>
                          <a:spcPts val="100"/>
                        </a:spcAft>
                      </a:pPr>
                      <a:r>
                        <a:rPr lang="en-US" sz="1600" dirty="0">
                          <a:latin typeface="Times New Roman"/>
                          <a:ea typeface="Times New Roman"/>
                          <a:cs typeface="Times New Roman"/>
                        </a:rPr>
                        <a:t>NOTE: The number of the emotions (which could include combinations of emotions) is finite and will be decided during the TS phase.</a:t>
                      </a:r>
                    </a:p>
                  </a:txBody>
                  <a:tcPr marL="68337" marR="68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600">
                          <a:latin typeface="Times New Roman"/>
                          <a:ea typeface="Times New Roman"/>
                          <a:cs typeface="Times New Roman"/>
                        </a:rPr>
                        <a:t>EVVM V1.0</a:t>
                      </a:r>
                      <a:endParaRPr lang="en-US" sz="1600">
                        <a:latin typeface="Times New Roman"/>
                        <a:ea typeface="Times New Roman"/>
                        <a:cs typeface="Times New Roman"/>
                      </a:endParaRPr>
                    </a:p>
                  </a:txBody>
                  <a:tcPr marL="68337" marR="68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8368">
                <a:tc>
                  <a:txBody>
                    <a:bodyPr/>
                    <a:lstStyle/>
                    <a:p>
                      <a:pPr marL="0" marR="0">
                        <a:spcBef>
                          <a:spcPts val="100"/>
                        </a:spcBef>
                        <a:spcAft>
                          <a:spcPts val="100"/>
                        </a:spcAft>
                      </a:pPr>
                      <a:r>
                        <a:rPr lang="en-GB" sz="1600" dirty="0">
                          <a:latin typeface="Times New Roman"/>
                          <a:ea typeface="Times New Roman"/>
                          <a:cs typeface="Times New Roman"/>
                        </a:rPr>
                        <a:t>EVVM-</a:t>
                      </a:r>
                      <a:r>
                        <a:rPr lang="en-GB" sz="1600" dirty="0">
                          <a:latin typeface="Times New Roman"/>
                          <a:ea typeface="SimSun"/>
                          <a:cs typeface="Times New Roman"/>
                        </a:rPr>
                        <a:t>HLF</a:t>
                      </a:r>
                      <a:r>
                        <a:rPr lang="en-GB" sz="1600" dirty="0">
                          <a:latin typeface="Times New Roman"/>
                          <a:ea typeface="Times New Roman"/>
                          <a:cs typeface="Times New Roman"/>
                        </a:rPr>
                        <a:t>-015</a:t>
                      </a:r>
                      <a:endParaRPr lang="en-US" sz="1600" dirty="0">
                        <a:latin typeface="Times New Roman"/>
                        <a:ea typeface="Times New Roman"/>
                        <a:cs typeface="Times New Roman"/>
                      </a:endParaRPr>
                    </a:p>
                  </a:txBody>
                  <a:tcPr marL="68337" marR="68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200"/>
                        </a:spcAft>
                      </a:pPr>
                      <a:r>
                        <a:rPr lang="en-GB" sz="1600">
                          <a:latin typeface="Times New Roman"/>
                          <a:ea typeface="Times New Roman"/>
                          <a:cs typeface="Times New Roman"/>
                        </a:rPr>
                        <a:t>The EVVM Enabler SHALL deliver the emotion indication information, if present, to the recipient.</a:t>
                      </a:r>
                      <a:endParaRPr lang="en-US" sz="1600">
                        <a:latin typeface="Times New Roman"/>
                        <a:ea typeface="Times New Roman"/>
                        <a:cs typeface="Times New Roman"/>
                      </a:endParaRPr>
                    </a:p>
                  </a:txBody>
                  <a:tcPr marL="68337" marR="68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600" dirty="0">
                          <a:latin typeface="Times New Roman"/>
                          <a:ea typeface="Times New Roman"/>
                          <a:cs typeface="Times New Roman"/>
                        </a:rPr>
                        <a:t>EVVM V1.0</a:t>
                      </a:r>
                      <a:endParaRPr lang="en-US" sz="1600" dirty="0">
                        <a:latin typeface="Times New Roman"/>
                        <a:ea typeface="Times New Roman"/>
                        <a:cs typeface="Times New Roman"/>
                      </a:endParaRPr>
                    </a:p>
                  </a:txBody>
                  <a:tcPr marL="68337" marR="68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Grp="1" noChangeArrowheads="1"/>
          </p:cNvSpPr>
          <p:nvPr>
            <p:ph type="title" idx="4294967295"/>
          </p:nvPr>
        </p:nvSpPr>
        <p:spPr/>
        <p:txBody>
          <a:bodyPr/>
          <a:lstStyle/>
          <a:p>
            <a:r>
              <a:rPr lang="en-US" altLang="zh-CN" sz="3400" dirty="0" smtClean="0">
                <a:ea typeface="宋体" pitchFamily="2" charset="-122"/>
              </a:rPr>
              <a:t>Proposed Solution (1/2)</a:t>
            </a:r>
            <a:endParaRPr lang="en-GB" sz="3400" dirty="0" smtClean="0">
              <a:ea typeface="宋体" pitchFamily="2" charset="-122"/>
            </a:endParaRPr>
          </a:p>
        </p:txBody>
      </p:sp>
      <p:sp>
        <p:nvSpPr>
          <p:cNvPr id="3075" name="Rectangle 5"/>
          <p:cNvSpPr>
            <a:spLocks noGrp="1" noChangeArrowheads="1"/>
          </p:cNvSpPr>
          <p:nvPr>
            <p:ph type="body" idx="4294967295"/>
          </p:nvPr>
        </p:nvSpPr>
        <p:spPr>
          <a:xfrm>
            <a:off x="338138" y="1073150"/>
            <a:ext cx="8610600" cy="5410200"/>
          </a:xfrm>
        </p:spPr>
        <p:txBody>
          <a:bodyPr/>
          <a:lstStyle/>
          <a:p>
            <a:pPr marL="0" indent="0">
              <a:lnSpc>
                <a:spcPct val="90000"/>
              </a:lnSpc>
              <a:buFont typeface="Wingdings" pitchFamily="2" charset="2"/>
              <a:buChar char="Ø"/>
            </a:pPr>
            <a:r>
              <a:rPr lang="en-GB" altLang="zh-CN" sz="2400" dirty="0" smtClean="0">
                <a:ea typeface="宋体" pitchFamily="2" charset="-122"/>
              </a:rPr>
              <a:t> Background - VVM 1.3:</a:t>
            </a:r>
          </a:p>
          <a:p>
            <a:pPr marL="230188" lvl="1" indent="0">
              <a:lnSpc>
                <a:spcPct val="90000"/>
              </a:lnSpc>
              <a:buFont typeface="Wingdings" pitchFamily="2" charset="2"/>
              <a:buChar char="Ø"/>
            </a:pPr>
            <a:r>
              <a:rPr lang="en-GB" altLang="zh-CN" sz="2000" dirty="0" smtClean="0">
                <a:ea typeface="宋体" pitchFamily="2" charset="-122"/>
              </a:rPr>
              <a:t> VVM 1.3 defines several </a:t>
            </a:r>
            <a:r>
              <a:rPr lang="en-US" altLang="zh-CN" sz="2000" dirty="0" smtClean="0">
                <a:ea typeface="宋体" pitchFamily="2" charset="-122"/>
              </a:rPr>
              <a:t>VVM specific headers, for example</a:t>
            </a:r>
          </a:p>
          <a:p>
            <a:pPr marL="458788" lvl="2" indent="0">
              <a:lnSpc>
                <a:spcPct val="90000"/>
              </a:lnSpc>
              <a:buFont typeface="Wingdings" pitchFamily="2" charset="2"/>
              <a:buChar char="Ø"/>
            </a:pPr>
            <a:r>
              <a:rPr lang="en-GB" altLang="zh-CN" sz="1800" dirty="0" smtClean="0">
                <a:ea typeface="宋体" pitchFamily="2" charset="-122"/>
              </a:rPr>
              <a:t> </a:t>
            </a:r>
            <a:r>
              <a:rPr lang="en-US" sz="1800" b="1" baseline="0" dirty="0" smtClean="0">
                <a:solidFill>
                  <a:srgbClr val="C00000"/>
                </a:solidFill>
                <a:latin typeface="Arial"/>
              </a:rPr>
              <a:t>X-CNS-Messaging-Action </a:t>
            </a:r>
          </a:p>
          <a:p>
            <a:pPr marL="684213" lvl="3" indent="0">
              <a:lnSpc>
                <a:spcPct val="90000"/>
              </a:lnSpc>
              <a:buFont typeface="Wingdings" pitchFamily="2" charset="2"/>
              <a:buChar char="Ø"/>
            </a:pPr>
            <a:r>
              <a:rPr lang="en-US" sz="1600" b="1" baseline="0" dirty="0" smtClean="0">
                <a:solidFill>
                  <a:srgbClr val="000000"/>
                </a:solidFill>
                <a:latin typeface="Arial"/>
              </a:rPr>
              <a:t>Description: Determines the messaging action of the message.</a:t>
            </a:r>
          </a:p>
          <a:p>
            <a:pPr marL="917575" lvl="4" indent="0">
              <a:lnSpc>
                <a:spcPct val="90000"/>
              </a:lnSpc>
              <a:buFont typeface="Wingdings" pitchFamily="2" charset="2"/>
              <a:buChar char="Ø"/>
            </a:pPr>
            <a:r>
              <a:rPr lang="en-US" sz="1400" baseline="0" dirty="0" smtClean="0">
                <a:solidFill>
                  <a:srgbClr val="000000"/>
                </a:solidFill>
                <a:latin typeface="Arial"/>
              </a:rPr>
              <a:t>This header is relevant only for messages created using a messaging service and is applicable only to some VVM systems. </a:t>
            </a:r>
          </a:p>
          <a:p>
            <a:pPr marL="917575" lvl="4" indent="0">
              <a:lnSpc>
                <a:spcPct val="90000"/>
              </a:lnSpc>
              <a:buFont typeface="Wingdings" pitchFamily="2" charset="2"/>
              <a:buChar char="Ø"/>
            </a:pPr>
            <a:r>
              <a:rPr lang="en-US" sz="1400" dirty="0" smtClean="0">
                <a:solidFill>
                  <a:srgbClr val="000000"/>
                </a:solidFill>
                <a:latin typeface="Arial"/>
              </a:rPr>
              <a:t>This header is optional. </a:t>
            </a:r>
          </a:p>
          <a:p>
            <a:pPr marL="684213" lvl="3" indent="0">
              <a:lnSpc>
                <a:spcPct val="90000"/>
              </a:lnSpc>
              <a:buFont typeface="Wingdings" pitchFamily="2" charset="2"/>
              <a:buChar char="Ø"/>
            </a:pPr>
            <a:r>
              <a:rPr lang="en-US" sz="1600" b="1" dirty="0" smtClean="0">
                <a:solidFill>
                  <a:srgbClr val="000000"/>
                </a:solidFill>
                <a:latin typeface="Arial"/>
              </a:rPr>
              <a:t>Legal Values: </a:t>
            </a:r>
          </a:p>
          <a:p>
            <a:pPr marL="917575" lvl="4" indent="0">
              <a:lnSpc>
                <a:spcPct val="90000"/>
              </a:lnSpc>
              <a:buFont typeface="Wingdings" pitchFamily="2" charset="2"/>
              <a:buChar char="Ø"/>
            </a:pPr>
            <a:r>
              <a:rPr lang="en-US" sz="1400" dirty="0" smtClean="0">
                <a:solidFill>
                  <a:srgbClr val="000000"/>
                </a:solidFill>
                <a:latin typeface="Arial"/>
              </a:rPr>
              <a:t>reply = Indicates that the message is a reply to a subscriber’s message </a:t>
            </a:r>
          </a:p>
          <a:p>
            <a:pPr marL="917575" lvl="4" indent="0">
              <a:lnSpc>
                <a:spcPct val="90000"/>
              </a:lnSpc>
              <a:buFont typeface="Wingdings" pitchFamily="2" charset="2"/>
              <a:buChar char="Ø"/>
            </a:pPr>
            <a:r>
              <a:rPr lang="en-US" sz="1400" dirty="0" smtClean="0">
                <a:solidFill>
                  <a:srgbClr val="000000"/>
                </a:solidFill>
                <a:latin typeface="Arial"/>
              </a:rPr>
              <a:t>forward = Indicates that the message was forwarded to the subscriber by another subscriber </a:t>
            </a:r>
          </a:p>
          <a:p>
            <a:pPr marL="917575" lvl="4" indent="0">
              <a:lnSpc>
                <a:spcPct val="90000"/>
              </a:lnSpc>
              <a:buFont typeface="Wingdings" pitchFamily="2" charset="2"/>
              <a:buChar char="Ø"/>
            </a:pPr>
            <a:r>
              <a:rPr lang="en-US" sz="1400" dirty="0" smtClean="0">
                <a:solidFill>
                  <a:srgbClr val="000000"/>
                </a:solidFill>
                <a:latin typeface="Arial"/>
              </a:rPr>
              <a:t>Default Value: N/A </a:t>
            </a:r>
          </a:p>
          <a:p>
            <a:pPr marL="917575" lvl="4" indent="0">
              <a:lnSpc>
                <a:spcPct val="90000"/>
              </a:lnSpc>
              <a:buFont typeface="Wingdings" pitchFamily="2" charset="2"/>
              <a:buChar char="Ø"/>
            </a:pPr>
            <a:endParaRPr lang="en-GB" altLang="zh-CN" sz="1400" dirty="0" smtClean="0">
              <a:solidFill>
                <a:srgbClr val="000000"/>
              </a:solidFill>
              <a:latin typeface="Arial"/>
            </a:endParaRPr>
          </a:p>
          <a:p>
            <a:pPr marL="0" indent="0">
              <a:lnSpc>
                <a:spcPct val="90000"/>
              </a:lnSpc>
              <a:buFont typeface="Wingdings" pitchFamily="2" charset="2"/>
              <a:buChar char="Ø"/>
            </a:pPr>
            <a:r>
              <a:rPr lang="en-GB" altLang="zh-CN" sz="2400" dirty="0" smtClean="0">
                <a:ea typeface="宋体" pitchFamily="2" charset="-122"/>
              </a:rPr>
              <a:t>To meet requirements EVVM-HLF-014 and EVVM-HLF-015, our proposal is to add optional header for “Emotion Indication”</a:t>
            </a:r>
          </a:p>
          <a:p>
            <a:pPr marL="230188" lvl="1" indent="0">
              <a:lnSpc>
                <a:spcPct val="90000"/>
              </a:lnSpc>
              <a:buFont typeface="Wingdings" pitchFamily="2" charset="2"/>
              <a:buChar char="Ø"/>
            </a:pPr>
            <a:r>
              <a:rPr lang="en-GB" altLang="zh-CN" sz="2000" dirty="0" smtClean="0">
                <a:ea typeface="宋体" pitchFamily="2" charset="-122"/>
              </a:rPr>
              <a:t>X-CNS-Emotion-Indication</a:t>
            </a:r>
          </a:p>
          <a:p>
            <a:pPr marL="458788" lvl="2" indent="0">
              <a:lnSpc>
                <a:spcPct val="90000"/>
              </a:lnSpc>
              <a:buFont typeface="Wingdings" pitchFamily="2" charset="2"/>
              <a:buChar char="Ø"/>
            </a:pPr>
            <a:r>
              <a:rPr lang="en-US" altLang="zh-CN" dirty="0" smtClean="0">
                <a:ea typeface="宋体" pitchFamily="2" charset="-122"/>
              </a:rPr>
              <a:t>Indicates the message’s emotion as specified by the VM depositor or determined by Client/Server</a:t>
            </a:r>
          </a:p>
          <a:p>
            <a:pPr marL="458788" lvl="2" indent="0">
              <a:lnSpc>
                <a:spcPct val="90000"/>
              </a:lnSpc>
              <a:buFont typeface="Wingdings" pitchFamily="2" charset="2"/>
              <a:buChar char="Ø"/>
            </a:pPr>
            <a:r>
              <a:rPr lang="en-GB" altLang="zh-CN" dirty="0" smtClean="0">
                <a:ea typeface="宋体" pitchFamily="2" charset="-122"/>
              </a:rPr>
              <a:t>Values can be happy, sad, angry, surprise etc</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Grp="1" noChangeArrowheads="1"/>
          </p:cNvSpPr>
          <p:nvPr>
            <p:ph type="title" idx="4294967295"/>
          </p:nvPr>
        </p:nvSpPr>
        <p:spPr/>
        <p:txBody>
          <a:bodyPr/>
          <a:lstStyle/>
          <a:p>
            <a:r>
              <a:rPr lang="en-US" altLang="zh-CN" sz="3400" dirty="0" smtClean="0">
                <a:ea typeface="宋体" pitchFamily="2" charset="-122"/>
              </a:rPr>
              <a:t>Proposed </a:t>
            </a:r>
            <a:r>
              <a:rPr lang="en-US" altLang="zh-CN" sz="3400" smtClean="0">
                <a:ea typeface="宋体" pitchFamily="2" charset="-122"/>
              </a:rPr>
              <a:t>Solution (2/2</a:t>
            </a:r>
            <a:r>
              <a:rPr lang="en-US" altLang="zh-CN" sz="3400" dirty="0" smtClean="0">
                <a:ea typeface="宋体" pitchFamily="2" charset="-122"/>
              </a:rPr>
              <a:t>)</a:t>
            </a:r>
            <a:endParaRPr lang="en-GB" sz="3400" dirty="0" smtClean="0">
              <a:ea typeface="宋体" pitchFamily="2" charset="-122"/>
            </a:endParaRPr>
          </a:p>
        </p:txBody>
      </p:sp>
      <p:sp>
        <p:nvSpPr>
          <p:cNvPr id="3075" name="Rectangle 5"/>
          <p:cNvSpPr>
            <a:spLocks noGrp="1" noChangeArrowheads="1"/>
          </p:cNvSpPr>
          <p:nvPr>
            <p:ph type="body" idx="4294967295"/>
          </p:nvPr>
        </p:nvSpPr>
        <p:spPr>
          <a:xfrm>
            <a:off x="338138" y="1073150"/>
            <a:ext cx="8610600" cy="5410200"/>
          </a:xfrm>
        </p:spPr>
        <p:txBody>
          <a:bodyPr/>
          <a:lstStyle/>
          <a:p>
            <a:pPr marL="0" indent="0">
              <a:lnSpc>
                <a:spcPct val="90000"/>
              </a:lnSpc>
              <a:buFont typeface="Wingdings" pitchFamily="2" charset="2"/>
              <a:buChar char="Ø"/>
            </a:pPr>
            <a:r>
              <a:rPr lang="en-US" altLang="zh-CN" dirty="0" smtClean="0">
                <a:ea typeface="宋体" pitchFamily="2" charset="-122"/>
              </a:rPr>
              <a:t>The header </a:t>
            </a:r>
            <a:r>
              <a:rPr lang="en-US" altLang="zh-CN" dirty="0" smtClean="0">
                <a:ea typeface="宋体" pitchFamily="2" charset="-122"/>
              </a:rPr>
              <a:t> </a:t>
            </a:r>
            <a:r>
              <a:rPr lang="en-US" altLang="zh-CN" smtClean="0">
                <a:ea typeface="宋体" pitchFamily="2" charset="-122"/>
              </a:rPr>
              <a:t>and values can </a:t>
            </a:r>
            <a:r>
              <a:rPr lang="en-US" altLang="zh-CN" dirty="0" smtClean="0">
                <a:ea typeface="宋体" pitchFamily="2" charset="-122"/>
              </a:rPr>
              <a:t>be included in</a:t>
            </a:r>
          </a:p>
          <a:p>
            <a:pPr marL="230188" lvl="1" indent="0">
              <a:lnSpc>
                <a:spcPct val="90000"/>
              </a:lnSpc>
              <a:buFont typeface="Wingdings" pitchFamily="2" charset="2"/>
              <a:buChar char="Ø"/>
            </a:pPr>
            <a:r>
              <a:rPr lang="en-US" altLang="zh-CN" dirty="0" smtClean="0">
                <a:ea typeface="宋体" pitchFamily="2" charset="-122"/>
              </a:rPr>
              <a:t> Message Deposit</a:t>
            </a:r>
          </a:p>
          <a:p>
            <a:pPr marL="230188" lvl="1" indent="0">
              <a:lnSpc>
                <a:spcPct val="90000"/>
              </a:lnSpc>
              <a:buFont typeface="Wingdings" pitchFamily="2" charset="2"/>
              <a:buChar char="Ø"/>
            </a:pPr>
            <a:r>
              <a:rPr lang="en-US" altLang="zh-CN" dirty="0" smtClean="0">
                <a:ea typeface="宋体" pitchFamily="2" charset="-122"/>
              </a:rPr>
              <a:t>SYNC SMS notification</a:t>
            </a:r>
          </a:p>
          <a:p>
            <a:pPr marL="230188" lvl="1" indent="0">
              <a:lnSpc>
                <a:spcPct val="90000"/>
              </a:lnSpc>
              <a:buFont typeface="Wingdings" pitchFamily="2" charset="2"/>
              <a:buChar char="Ø"/>
            </a:pPr>
            <a:r>
              <a:rPr lang="en-US" altLang="zh-CN" dirty="0" smtClean="0">
                <a:ea typeface="宋体" pitchFamily="2" charset="-122"/>
              </a:rPr>
              <a:t>IMAP notification</a:t>
            </a:r>
          </a:p>
          <a:p>
            <a:pPr marL="0" indent="0">
              <a:lnSpc>
                <a:spcPct val="90000"/>
              </a:lnSpc>
              <a:buFont typeface="Wingdings" pitchFamily="2" charset="2"/>
              <a:buChar char="Ø"/>
            </a:pPr>
            <a:endParaRPr lang="en-GB" altLang="zh-CN" sz="2700" dirty="0" smtClean="0">
              <a:ea typeface="宋体" pitchFamily="2" charset="-122"/>
            </a:endParaRPr>
          </a:p>
          <a:p>
            <a:pPr marL="0" indent="0">
              <a:lnSpc>
                <a:spcPct val="90000"/>
              </a:lnSpc>
              <a:buFont typeface="Wingdings" pitchFamily="2" charset="2"/>
              <a:buChar char="Ø"/>
            </a:pPr>
            <a:r>
              <a:rPr lang="en-GB" altLang="zh-CN" sz="2700" dirty="0" smtClean="0">
                <a:ea typeface="宋体" pitchFamily="2" charset="-122"/>
              </a:rPr>
              <a:t>EVVM User can then use Emotion Indication information while retrieving the VM</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871538" y="234950"/>
            <a:ext cx="7620000" cy="703263"/>
          </a:xfrm>
        </p:spPr>
        <p:txBody>
          <a:bodyPr/>
          <a:lstStyle/>
          <a:p>
            <a:r>
              <a:rPr lang="en-US" altLang="zh-CN" smtClean="0">
                <a:ea typeface="宋体" pitchFamily="2" charset="-122"/>
              </a:rPr>
              <a:t>Recommendations</a:t>
            </a:r>
          </a:p>
        </p:txBody>
      </p:sp>
      <p:sp>
        <p:nvSpPr>
          <p:cNvPr id="8195" name="Rectangle 3"/>
          <p:cNvSpPr>
            <a:spLocks noGrp="1" noChangeArrowheads="1"/>
          </p:cNvSpPr>
          <p:nvPr>
            <p:ph type="body" idx="1"/>
          </p:nvPr>
        </p:nvSpPr>
        <p:spPr>
          <a:xfrm>
            <a:off x="414338" y="996950"/>
            <a:ext cx="8534400" cy="5562600"/>
          </a:xfrm>
        </p:spPr>
        <p:txBody>
          <a:bodyPr/>
          <a:lstStyle/>
          <a:p>
            <a:pPr marL="495300" indent="-495300">
              <a:spcBef>
                <a:spcPts val="600"/>
              </a:spcBef>
              <a:buFont typeface="Wingdings" pitchFamily="2" charset="2"/>
              <a:buChar char="Ø"/>
            </a:pPr>
            <a:r>
              <a:rPr lang="en-US" altLang="zh-CN" dirty="0" smtClean="0">
                <a:solidFill>
                  <a:schemeClr val="tx1"/>
                </a:solidFill>
                <a:ea typeface="宋体" pitchFamily="2" charset="-122"/>
              </a:rPr>
              <a:t>To agree on the proposed solution in this input and assign AI to author to bring CR to TS.</a:t>
            </a:r>
            <a:endParaRPr lang="en-US" altLang="zh-CN" sz="2200" dirty="0" smtClean="0">
              <a:solidFill>
                <a:srgbClr val="480024"/>
              </a:solidFill>
              <a:ea typeface="宋体" pitchFamily="2" charset="-122"/>
            </a:endParaRP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1860</TotalTime>
  <Pages>15</Pages>
  <Words>496</Words>
  <Application>Microsoft Office PowerPoint</Application>
  <PresentationFormat>Custom</PresentationFormat>
  <Paragraphs>54</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OMA Template</vt:lpstr>
      <vt:lpstr>OMA-COM-EVVM-2011-0359-INP_TS_Emotion_Indication </vt:lpstr>
      <vt:lpstr>Reasons for this contribution</vt:lpstr>
      <vt:lpstr>Proposed Solution (1/2)</vt:lpstr>
      <vt:lpstr>Proposed Solution (2/2)</vt:lpstr>
      <vt:lpstr>Recommendations</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Samsung</cp:lastModifiedBy>
  <cp:revision>334</cp:revision>
  <cp:lastPrinted>1999-04-27T06:51:51Z</cp:lastPrinted>
  <dcterms:created xsi:type="dcterms:W3CDTF">2002-03-19T14:05:12Z</dcterms:created>
  <dcterms:modified xsi:type="dcterms:W3CDTF">2011-11-06T16:04:16Z</dcterms:modified>
</cp:coreProperties>
</file>