
<file path=[Content_Types].xml><?xml version="1.0" encoding="utf-8"?>
<Types xmlns="http://schemas.openxmlformats.org/package/2006/content-types">
  <Default Extension="xlsm" ContentType="application/vnd.ms-excel.sheet.macroEnabled.12"/>
  <Default Extension="jpeg" ContentType="image/jpeg"/>
  <Default Extension="wmf" ContentType="image/x-wmf"/>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7"/>
  </p:notesMasterIdLst>
  <p:handoutMasterIdLst>
    <p:handoutMasterId r:id="rId18"/>
  </p:handoutMasterIdLst>
  <p:sldIdLst>
    <p:sldId id="293" r:id="rId2"/>
    <p:sldId id="333" r:id="rId3"/>
    <p:sldId id="336" r:id="rId4"/>
    <p:sldId id="337" r:id="rId5"/>
    <p:sldId id="338" r:id="rId6"/>
    <p:sldId id="319" r:id="rId7"/>
    <p:sldId id="339" r:id="rId8"/>
    <p:sldId id="320" r:id="rId9"/>
    <p:sldId id="323" r:id="rId10"/>
    <p:sldId id="335" r:id="rId11"/>
    <p:sldId id="329" r:id="rId12"/>
    <p:sldId id="330" r:id="rId13"/>
    <p:sldId id="325" r:id="rId14"/>
    <p:sldId id="327" r:id="rId15"/>
    <p:sldId id="331" r:id="rId16"/>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1" hangingPunct="1">
      <a:defRPr sz="2000" kern="1200">
        <a:solidFill>
          <a:schemeClr val="tx1"/>
        </a:solidFill>
        <a:latin typeface="Arial" panose="020B0604020202020204" pitchFamily="34" charset="0"/>
        <a:ea typeface="+mn-ea"/>
        <a:cs typeface="+mn-cs"/>
      </a:defRPr>
    </a:lvl6pPr>
    <a:lvl7pPr marL="2743200" algn="l" defTabSz="914400" rtl="0" eaLnBrk="1" latinLnBrk="1" hangingPunct="1">
      <a:defRPr sz="2000" kern="1200">
        <a:solidFill>
          <a:schemeClr val="tx1"/>
        </a:solidFill>
        <a:latin typeface="Arial" panose="020B0604020202020204" pitchFamily="34" charset="0"/>
        <a:ea typeface="+mn-ea"/>
        <a:cs typeface="+mn-cs"/>
      </a:defRPr>
    </a:lvl7pPr>
    <a:lvl8pPr marL="3200400" algn="l" defTabSz="914400" rtl="0" eaLnBrk="1" latinLnBrk="1" hangingPunct="1">
      <a:defRPr sz="2000" kern="1200">
        <a:solidFill>
          <a:schemeClr val="tx1"/>
        </a:solidFill>
        <a:latin typeface="Arial" panose="020B0604020202020204" pitchFamily="34" charset="0"/>
        <a:ea typeface="+mn-ea"/>
        <a:cs typeface="+mn-cs"/>
      </a:defRPr>
    </a:lvl8pPr>
    <a:lvl9pPr marL="3657600" algn="l" defTabSz="914400" rtl="0" eaLnBrk="1" latinLnBrk="1"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32" autoAdjust="0"/>
    <p:restoredTop sz="94745" autoAdjust="0"/>
  </p:normalViewPr>
  <p:slideViewPr>
    <p:cSldViewPr>
      <p:cViewPr varScale="1">
        <p:scale>
          <a:sx n="77" d="100"/>
          <a:sy n="77" d="100"/>
        </p:scale>
        <p:origin x="864" y="51"/>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86" y="-78"/>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________1.xlsm"/></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5179856115107913"/>
          <c:y val="3.64741641337386E-2"/>
          <c:w val="0.68525179856115104"/>
          <c:h val="0.76595744680851063"/>
        </c:manualLayout>
      </c:layout>
      <c:barChart>
        <c:barDir val="bar"/>
        <c:grouping val="stacked"/>
        <c:varyColors val="0"/>
        <c:ser>
          <c:idx val="0"/>
          <c:order val="0"/>
          <c:tx>
            <c:strRef>
              <c:f>Sheet2!$B$44</c:f>
              <c:strCache>
                <c:ptCount val="1"/>
                <c:pt idx="0">
                  <c:v>Begin</c:v>
                </c:pt>
              </c:strCache>
            </c:strRef>
          </c:tx>
          <c:spPr>
            <a:noFill/>
            <a:ln w="23335">
              <a:noFill/>
            </a:ln>
          </c:spPr>
          <c:invertIfNegative val="0"/>
          <c:cat>
            <c:strRef>
              <c:f>Sheet2!$A$45:$A$48</c:f>
              <c:strCache>
                <c:ptCount val="4"/>
                <c:pt idx="0">
                  <c:v>Development time to Candidate</c:v>
                </c:pt>
                <c:pt idx="1">
                  <c:v>TS</c:v>
                </c:pt>
                <c:pt idx="2">
                  <c:v>AD</c:v>
                </c:pt>
                <c:pt idx="3">
                  <c:v>RD</c:v>
                </c:pt>
              </c:strCache>
            </c:strRef>
          </c:cat>
          <c:val>
            <c:numRef>
              <c:f>Sheet2!$B$45:$B$48</c:f>
              <c:numCache>
                <c:formatCode>yyyy\-mm\-dd;@</c:formatCode>
                <c:ptCount val="4"/>
                <c:pt idx="0">
                  <c:v>42767</c:v>
                </c:pt>
                <c:pt idx="1">
                  <c:v>42887</c:v>
                </c:pt>
                <c:pt idx="2">
                  <c:v>42767</c:v>
                </c:pt>
                <c:pt idx="3">
                  <c:v>42767</c:v>
                </c:pt>
              </c:numCache>
            </c:numRef>
          </c:val>
        </c:ser>
        <c:ser>
          <c:idx val="1"/>
          <c:order val="1"/>
          <c:tx>
            <c:strRef>
              <c:f>Sheet2!$C$44</c:f>
              <c:strCache>
                <c:ptCount val="1"/>
                <c:pt idx="0">
                  <c:v>Duration</c:v>
                </c:pt>
              </c:strCache>
            </c:strRef>
          </c:tx>
          <c:spPr>
            <a:gradFill rotWithShape="0">
              <a:gsLst>
                <a:gs pos="0">
                  <a:srgbClr val="FFCC99"/>
                </a:gs>
                <a:gs pos="100000">
                  <a:srgbClr val="FFCC99">
                    <a:gamma/>
                    <a:tint val="18039"/>
                    <a:invGamma/>
                  </a:srgbClr>
                </a:gs>
              </a:gsLst>
              <a:lin ang="5400000" scaled="1"/>
            </a:gradFill>
            <a:ln w="11668">
              <a:solidFill>
                <a:srgbClr val="000000"/>
              </a:solidFill>
              <a:prstDash val="solid"/>
            </a:ln>
          </c:spPr>
          <c:invertIfNegative val="0"/>
          <c:cat>
            <c:strRef>
              <c:f>Sheet2!$A$45:$A$48</c:f>
              <c:strCache>
                <c:ptCount val="4"/>
                <c:pt idx="0">
                  <c:v>Development time to Candidate</c:v>
                </c:pt>
                <c:pt idx="1">
                  <c:v>TS</c:v>
                </c:pt>
                <c:pt idx="2">
                  <c:v>AD</c:v>
                </c:pt>
                <c:pt idx="3">
                  <c:v>RD</c:v>
                </c:pt>
              </c:strCache>
            </c:strRef>
          </c:cat>
          <c:val>
            <c:numRef>
              <c:f>Sheet2!$C$45:$C$48</c:f>
              <c:numCache>
                <c:formatCode>General</c:formatCode>
                <c:ptCount val="4"/>
                <c:pt idx="0">
                  <c:v>302</c:v>
                </c:pt>
                <c:pt idx="1">
                  <c:v>122</c:v>
                </c:pt>
                <c:pt idx="2">
                  <c:v>273</c:v>
                </c:pt>
                <c:pt idx="3">
                  <c:v>273</c:v>
                </c:pt>
              </c:numCache>
            </c:numRef>
          </c:val>
        </c:ser>
        <c:dLbls>
          <c:showLegendKey val="0"/>
          <c:showVal val="0"/>
          <c:showCatName val="0"/>
          <c:showSerName val="0"/>
          <c:showPercent val="0"/>
          <c:showBubbleSize val="0"/>
        </c:dLbls>
        <c:gapWidth val="80"/>
        <c:overlap val="80"/>
        <c:axId val="-1339666720"/>
        <c:axId val="-1339680320"/>
      </c:barChart>
      <c:catAx>
        <c:axId val="-1339666720"/>
        <c:scaling>
          <c:orientation val="minMax"/>
        </c:scaling>
        <c:delete val="0"/>
        <c:axPos val="l"/>
        <c:numFmt formatCode="General" sourceLinked="1"/>
        <c:majorTickMark val="out"/>
        <c:minorTickMark val="none"/>
        <c:tickLblPos val="nextTo"/>
        <c:spPr>
          <a:ln w="2917">
            <a:solidFill>
              <a:srgbClr val="000000"/>
            </a:solidFill>
            <a:prstDash val="solid"/>
          </a:ln>
        </c:spPr>
        <c:txPr>
          <a:bodyPr rot="0" vert="horz"/>
          <a:lstStyle/>
          <a:p>
            <a:pPr>
              <a:defRPr sz="919" b="1" i="0" u="none" strike="noStrike" baseline="0">
                <a:solidFill>
                  <a:srgbClr val="000000"/>
                </a:solidFill>
                <a:latin typeface="Arial"/>
                <a:ea typeface="Arial"/>
                <a:cs typeface="Arial"/>
              </a:defRPr>
            </a:pPr>
            <a:endParaRPr lang="ko-KR"/>
          </a:p>
        </c:txPr>
        <c:crossAx val="-1339680320"/>
        <c:crossesAt val="40915"/>
        <c:auto val="1"/>
        <c:lblAlgn val="ctr"/>
        <c:lblOffset val="100"/>
        <c:tickLblSkip val="1"/>
        <c:tickMarkSkip val="1"/>
        <c:noMultiLvlLbl val="0"/>
      </c:catAx>
      <c:valAx>
        <c:axId val="-1339680320"/>
        <c:scaling>
          <c:orientation val="minMax"/>
          <c:min val="42736"/>
        </c:scaling>
        <c:delete val="0"/>
        <c:axPos val="b"/>
        <c:majorGridlines/>
        <c:title>
          <c:tx>
            <c:rich>
              <a:bodyPr/>
              <a:lstStyle/>
              <a:p>
                <a:pPr>
                  <a:defRPr sz="919" b="1" i="0" u="none" strike="noStrike" baseline="0">
                    <a:solidFill>
                      <a:srgbClr val="000000"/>
                    </a:solidFill>
                    <a:latin typeface="Arial"/>
                    <a:ea typeface="Arial"/>
                    <a:cs typeface="Arial"/>
                  </a:defRPr>
                </a:pPr>
                <a:r>
                  <a:rPr lang="en-US" altLang="ko-KR"/>
                  <a:t>Month / Year</a:t>
                </a:r>
              </a:p>
            </c:rich>
          </c:tx>
          <c:layout>
            <c:manualLayout>
              <c:xMode val="edge"/>
              <c:yMode val="edge"/>
              <c:x val="0.51766784452296821"/>
              <c:y val="0.89014202802114517"/>
            </c:manualLayout>
          </c:layout>
          <c:overlay val="0"/>
          <c:spPr>
            <a:noFill/>
            <a:ln w="23335">
              <a:noFill/>
            </a:ln>
          </c:spPr>
        </c:title>
        <c:numFmt formatCode="mm\/yyyy" sourceLinked="0"/>
        <c:majorTickMark val="out"/>
        <c:minorTickMark val="cross"/>
        <c:tickLblPos val="nextTo"/>
        <c:spPr>
          <a:ln w="11668">
            <a:solidFill>
              <a:srgbClr val="000000"/>
            </a:solidFill>
            <a:prstDash val="solid"/>
          </a:ln>
        </c:spPr>
        <c:txPr>
          <a:bodyPr rot="0" vert="horz"/>
          <a:lstStyle/>
          <a:p>
            <a:pPr>
              <a:defRPr sz="919" b="1" i="0" u="none" strike="noStrike" baseline="0">
                <a:solidFill>
                  <a:srgbClr val="000000"/>
                </a:solidFill>
                <a:latin typeface="Arial"/>
                <a:ea typeface="Arial"/>
                <a:cs typeface="Arial"/>
              </a:defRPr>
            </a:pPr>
            <a:endParaRPr lang="ko-KR"/>
          </a:p>
        </c:txPr>
        <c:crossAx val="-1339666720"/>
        <c:crossesAt val="1"/>
        <c:crossBetween val="between"/>
        <c:majorUnit val="180"/>
        <c:minorUnit val="30"/>
      </c:valAx>
      <c:spPr>
        <a:solidFill>
          <a:srgbClr val="C0C0C0"/>
        </a:solidFill>
        <a:ln w="11668">
          <a:solidFill>
            <a:srgbClr val="808080"/>
          </a:solidFill>
          <a:prstDash val="solid"/>
        </a:ln>
      </c:spPr>
    </c:plotArea>
    <c:plotVisOnly val="1"/>
    <c:dispBlanksAs val="gap"/>
    <c:showDLblsOverMax val="0"/>
  </c:chart>
  <c:spPr>
    <a:gradFill rotWithShape="0">
      <a:gsLst>
        <a:gs pos="0">
          <a:srgbClr val="CCFFCC"/>
        </a:gs>
        <a:gs pos="100000">
          <a:srgbClr val="CCFFCC">
            <a:gamma/>
            <a:tint val="12157"/>
            <a:invGamma/>
          </a:srgbClr>
        </a:gs>
      </a:gsLst>
      <a:lin ang="5400000" scaled="1"/>
    </a:gradFill>
    <a:ln w="23335">
      <a:solidFill>
        <a:srgbClr val="000000"/>
      </a:solidFill>
      <a:prstDash val="solid"/>
    </a:ln>
  </c:spPr>
  <c:txPr>
    <a:bodyPr/>
    <a:lstStyle/>
    <a:p>
      <a:pPr>
        <a:defRPr sz="919" b="0" i="0" u="none" strike="noStrike" baseline="0">
          <a:solidFill>
            <a:srgbClr val="000000"/>
          </a:solidFill>
          <a:latin typeface="Arial"/>
          <a:ea typeface="Arial"/>
          <a:cs typeface="Arial"/>
        </a:defRPr>
      </a:pPr>
      <a:endParaRPr lang="ko-KR"/>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59891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16920214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This is the new </a:t>
            </a:r>
            <a:r>
              <a:rPr lang="en-US" altLang="zh-CN" b="1" smtClean="0">
                <a:latin typeface="Arial" panose="020B0604020202020204" pitchFamily="34" charset="0"/>
              </a:rPr>
              <a:t>Work Item Definition (WID)</a:t>
            </a:r>
            <a:r>
              <a:rPr lang="en-US" altLang="zh-CN" smtClean="0">
                <a:latin typeface="Arial" panose="020B0604020202020204" pitchFamily="34" charset="0"/>
              </a:rPr>
              <a:t> template. It is in PowerPoint format so that it also serves to present the Work Item to TP and assist in its socialization. Keep in mind that this is a </a:t>
            </a:r>
            <a:r>
              <a:rPr lang="en-US" altLang="zh-CN" b="1" smtClean="0">
                <a:latin typeface="Arial" panose="020B0604020202020204" pitchFamily="34" charset="0"/>
              </a:rPr>
              <a:t>permanent document</a:t>
            </a:r>
            <a:r>
              <a:rPr lang="en-US" altLang="zh-CN" smtClean="0">
                <a:latin typeface="Arial" panose="020B0604020202020204" pitchFamily="34" charset="0"/>
              </a:rPr>
              <a:t>, so it is important to provide information that is as detailed and exact as possible.</a:t>
            </a:r>
            <a:endParaRPr lang="en-GB" altLang="zh-CN" smtClean="0">
              <a:latin typeface="Arial" panose="020B0604020202020204" pitchFamily="34" charset="0"/>
            </a:endParaRPr>
          </a:p>
        </p:txBody>
      </p:sp>
    </p:spTree>
    <p:extLst>
      <p:ext uri="{BB962C8B-B14F-4D97-AF65-F5344CB8AC3E}">
        <p14:creationId xmlns:p14="http://schemas.microsoft.com/office/powerpoint/2010/main" val="30180705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latin typeface="Arial" panose="020B0604020202020204" pitchFamily="34" charset="0"/>
              </a:rPr>
              <a:t>List the planned Deliverables for each of the phases of the Process (Requirements, Architecture and Development). You can choose from the options provided above.</a:t>
            </a:r>
          </a:p>
          <a:p>
            <a:r>
              <a:rPr lang="es-ES" altLang="zh-CN" smtClean="0">
                <a:latin typeface="Arial" panose="020B0604020202020204" pitchFamily="34" charset="0"/>
              </a:rPr>
              <a:t>Please note that the OMA Process allows for lightweight development (a.k.a. “fast track development”.  This means that a WI can omit Deliverables or combine Deliverables in a Combined Release Document.</a:t>
            </a:r>
          </a:p>
          <a:p>
            <a:r>
              <a:rPr lang="es-ES" altLang="zh-CN" smtClean="0">
                <a:latin typeface="Arial" panose="020B0604020202020204" pitchFamily="34" charset="0"/>
              </a:rPr>
              <a:t>Typical examples are combining Architecture and Technical Specifications into a Combined Release Document or combinging Requirements, Architecture and Technical Specifications into a Combined Release Document.</a:t>
            </a:r>
          </a:p>
          <a:p>
            <a:r>
              <a:rPr lang="es-ES" altLang="zh-CN" smtClean="0">
                <a:latin typeface="Arial" panose="020B0604020202020204" pitchFamily="34" charset="0"/>
              </a:rPr>
              <a:t>Reference Releases may be made up of any documents including white papers.</a:t>
            </a:r>
          </a:p>
          <a:p>
            <a:r>
              <a:rPr lang="es-ES" altLang="zh-CN" smtClean="0">
                <a:latin typeface="Arial" panose="020B0604020202020204" pitchFamily="34" charset="0"/>
              </a:rPr>
              <a:t>Deployment Suites typically only contain Test Specifications.</a:t>
            </a:r>
          </a:p>
        </p:txBody>
      </p:sp>
    </p:spTree>
    <p:extLst>
      <p:ext uri="{BB962C8B-B14F-4D97-AF65-F5344CB8AC3E}">
        <p14:creationId xmlns:p14="http://schemas.microsoft.com/office/powerpoint/2010/main" val="32743811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latin typeface="Arial" panose="020B0604020202020204" pitchFamily="34" charset="0"/>
              </a:rPr>
              <a:t>List the reviews that are planned for each phase (if any).</a:t>
            </a:r>
          </a:p>
          <a:p>
            <a:r>
              <a:rPr lang="es-ES" altLang="zh-CN" smtClean="0">
                <a:latin typeface="Arial" panose="020B0604020202020204" pitchFamily="34" charset="0"/>
              </a:rPr>
              <a:t>Please note that the OMA Process allows for lightweight development (a.k.a. “fast track development”.  This means that a WI can omit any formal review or replace it with a closure review or an informal review. </a:t>
            </a:r>
          </a:p>
          <a:p>
            <a:r>
              <a:rPr lang="es-ES" altLang="zh-CN" smtClean="0">
                <a:latin typeface="Arial" panose="020B0604020202020204" pitchFamily="34" charset="0"/>
              </a:rPr>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latin typeface="Arial" panose="020B0604020202020204" pitchFamily="34" charset="0"/>
              </a:rPr>
              <a:t>For definitions of Formal Reviews, Closure Reviews and Consistency Reviews, please see the OMA Organization and Process document.</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val="31464689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List all of the supporting companies in order of membership and then in alphabetic order.  Example: </a:t>
            </a:r>
          </a:p>
          <a:p>
            <a:r>
              <a:rPr lang="en-US" altLang="zh-CN" i="1" smtClean="0">
                <a:latin typeface="Arial" panose="020B0604020202020204" pitchFamily="34" charset="0"/>
              </a:rPr>
              <a:t>Marvellous Mobiles, Sponsor</a:t>
            </a:r>
          </a:p>
          <a:p>
            <a:r>
              <a:rPr lang="en-US" altLang="zh-CN" i="1" smtClean="0">
                <a:latin typeface="Arial" panose="020B0604020202020204" pitchFamily="34" charset="0"/>
              </a:rPr>
              <a:t>Serious Servers, Sponsor</a:t>
            </a:r>
          </a:p>
          <a:p>
            <a:r>
              <a:rPr lang="en-US" altLang="zh-CN" i="1" smtClean="0">
                <a:latin typeface="Arial" panose="020B0604020202020204" pitchFamily="34" charset="0"/>
              </a:rPr>
              <a:t>Acme Associates, Full</a:t>
            </a:r>
          </a:p>
          <a:p>
            <a:r>
              <a:rPr lang="en-US" altLang="zh-CN" i="1" smtClean="0">
                <a:latin typeface="Arial" panose="020B0604020202020204" pitchFamily="34" charset="0"/>
              </a:rPr>
              <a:t>Haptic Handsets, Full</a:t>
            </a:r>
          </a:p>
          <a:p>
            <a:r>
              <a:rPr lang="en-US" altLang="zh-CN" i="1" smtClean="0">
                <a:latin typeface="Arial" panose="020B0604020202020204" pitchFamily="34" charset="0"/>
              </a:rPr>
              <a:t>Durable Databases, Associate</a:t>
            </a:r>
          </a:p>
          <a:p>
            <a:endParaRPr lang="en-GB" altLang="zh-CN" i="1" smtClean="0">
              <a:latin typeface="Arial" panose="020B0604020202020204" pitchFamily="34" charset="0"/>
            </a:endParaRPr>
          </a:p>
          <a:p>
            <a:r>
              <a:rPr lang="en-GB" altLang="zh-CN" smtClean="0">
                <a:latin typeface="Arial" panose="020B0604020202020204" pitchFamily="34" charset="0"/>
              </a:rPr>
              <a:t>Please note that a Work Item </a:t>
            </a:r>
            <a:r>
              <a:rPr lang="en-GB" altLang="zh-CN" b="1" smtClean="0">
                <a:latin typeface="Arial" panose="020B0604020202020204" pitchFamily="34" charset="0"/>
              </a:rPr>
              <a:t>must have at least four supporting companies</a:t>
            </a:r>
            <a:r>
              <a:rPr lang="en-GB" altLang="zh-CN" smtClean="0">
                <a:latin typeface="Arial" panose="020B0604020202020204" pitchFamily="34" charset="0"/>
              </a:rPr>
              <a:t> before it can be approved by TP and start work.</a:t>
            </a:r>
          </a:p>
        </p:txBody>
      </p:sp>
    </p:spTree>
    <p:extLst>
      <p:ext uri="{BB962C8B-B14F-4D97-AF65-F5344CB8AC3E}">
        <p14:creationId xmlns:p14="http://schemas.microsoft.com/office/powerpoint/2010/main" val="12616138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While not mandatory, it is strongly recommended to list as many volunteers and resources as possible. </a:t>
            </a:r>
          </a:p>
          <a:p>
            <a:r>
              <a:rPr lang="en-US" altLang="zh-CN" smtClean="0">
                <a:latin typeface="Arial" panose="020B0604020202020204" pitchFamily="34" charset="0"/>
              </a:rPr>
              <a:t>You can add or remove deliverables and roles in the above table as appropriate. </a:t>
            </a:r>
          </a:p>
          <a:p>
            <a:r>
              <a:rPr lang="en-US" altLang="zh-CN" smtClean="0">
                <a:latin typeface="Arial" panose="020B0604020202020204" pitchFamily="34" charset="0"/>
              </a:rPr>
              <a:t>This initial list does </a:t>
            </a:r>
            <a:r>
              <a:rPr lang="en-US" altLang="zh-CN" b="1" smtClean="0">
                <a:latin typeface="Arial" panose="020B0604020202020204" pitchFamily="34" charset="0"/>
              </a:rPr>
              <a:t>not  </a:t>
            </a:r>
            <a:r>
              <a:rPr lang="en-US" altLang="zh-CN" smtClean="0">
                <a:latin typeface="Arial" panose="020B0604020202020204" pitchFamily="34" charset="0"/>
              </a:rPr>
              <a:t>preclude anyone outside the group of supporting member companies to volunteer for one or more of these roles once the work item has been assigned to a WG and the work has started.</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val="23639796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This slide records the change history of the document. Please record each Approved version and its approval date. For each Draft version, indicate the main changes made with each change request.  </a:t>
            </a:r>
          </a:p>
          <a:p>
            <a:r>
              <a:rPr lang="en-US" altLang="zh-CN" smtClean="0">
                <a:latin typeface="Arial" panose="020B0604020202020204" pitchFamily="34" charset="0"/>
              </a:rPr>
              <a:t>This slide does not need to be presented to TP.</a:t>
            </a:r>
            <a:endParaRPr lang="es-ES" altLang="zh-CN" smtClean="0">
              <a:latin typeface="Arial" panose="020B0604020202020204" pitchFamily="34" charset="0"/>
            </a:endParaRPr>
          </a:p>
        </p:txBody>
      </p:sp>
    </p:spTree>
    <p:extLst>
      <p:ext uri="{BB962C8B-B14F-4D97-AF65-F5344CB8AC3E}">
        <p14:creationId xmlns:p14="http://schemas.microsoft.com/office/powerpoint/2010/main" val="1214111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smtClean="0">
              <a:latin typeface="Arial" panose="020B0604020202020204" pitchFamily="34" charset="0"/>
            </a:endParaRPr>
          </a:p>
          <a:p>
            <a:r>
              <a:rPr lang="en-US" altLang="zh-CN" smtClean="0">
                <a:latin typeface="Arial" panose="020B0604020202020204" pitchFamily="34" charset="0"/>
              </a:rPr>
              <a:t>An example of </a:t>
            </a:r>
            <a:r>
              <a:rPr lang="en-US" altLang="zh-CN" u="sng" smtClean="0">
                <a:latin typeface="Arial" panose="020B0604020202020204" pitchFamily="34" charset="0"/>
              </a:rPr>
              <a:t>correct</a:t>
            </a:r>
            <a:r>
              <a:rPr lang="en-US" altLang="zh-CN" smtClean="0">
                <a:latin typeface="Arial" panose="020B0604020202020204" pitchFamily="34" charset="0"/>
              </a:rPr>
              <a:t> WI naming:</a:t>
            </a:r>
          </a:p>
          <a:p>
            <a:r>
              <a:rPr lang="en-US" altLang="zh-CN" b="1" smtClean="0">
                <a:latin typeface="Arial" panose="020B0604020202020204" pitchFamily="34" charset="0"/>
              </a:rPr>
              <a:t>Work Item Title              Working Group  Registration Name  Version Name</a:t>
            </a:r>
          </a:p>
          <a:p>
            <a:r>
              <a:rPr lang="en-US" altLang="zh-CN" smtClean="0">
                <a:latin typeface="Arial" panose="020B0604020202020204" pitchFamily="34" charset="0"/>
              </a:rPr>
              <a:t>Device Management       DM                       DM                             3.0</a:t>
            </a:r>
          </a:p>
          <a:p>
            <a:endParaRPr lang="en-US" altLang="zh-CN" smtClean="0">
              <a:latin typeface="Arial" panose="020B0604020202020204" pitchFamily="34" charset="0"/>
            </a:endParaRPr>
          </a:p>
          <a:p>
            <a:r>
              <a:rPr lang="en-US" altLang="zh-CN" smtClean="0">
                <a:latin typeface="Arial" panose="020B0604020202020204" pitchFamily="34" charset="0"/>
              </a:rPr>
              <a:t>An example of </a:t>
            </a:r>
            <a:r>
              <a:rPr lang="en-US" altLang="zh-CN" u="sng" smtClean="0">
                <a:latin typeface="Arial" panose="020B0604020202020204" pitchFamily="34" charset="0"/>
              </a:rPr>
              <a:t>incorrect</a:t>
            </a:r>
            <a:r>
              <a:rPr lang="en-US" altLang="zh-CN" smtClean="0">
                <a:latin typeface="Arial" panose="020B0604020202020204" pitchFamily="34" charset="0"/>
              </a:rPr>
              <a:t> WI naming:</a:t>
            </a:r>
          </a:p>
          <a:p>
            <a:r>
              <a:rPr lang="en-US" altLang="zh-CN" b="1" smtClean="0">
                <a:latin typeface="Arial" panose="020B0604020202020204" pitchFamily="34" charset="0"/>
              </a:rPr>
              <a:t>Work Item Title                    Working Group  Registration Name  Version Name</a:t>
            </a:r>
          </a:p>
          <a:p>
            <a:r>
              <a:rPr lang="en-US" altLang="zh-CN" smtClean="0">
                <a:latin typeface="Arial" panose="020B0604020202020204" pitchFamily="34" charset="0"/>
              </a:rPr>
              <a:t>Device Management 3.0       DM                       DM                             3.0</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val="2073602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latin typeface="Arial" panose="020B0604020202020204" pitchFamily="34" charset="0"/>
              </a:rPr>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latin typeface="Arial" panose="020B0604020202020204" pitchFamily="34" charset="0"/>
              </a:rPr>
              <a:t>In order to ensure that Business Focus is applied in creating a WI, it is recommended to address the points in this slide.  You can use several slides to address these points if necessary:</a:t>
            </a:r>
          </a:p>
          <a:p>
            <a:r>
              <a:rPr lang="en-GB" altLang="zh-CN" b="1" smtClean="0">
                <a:latin typeface="Arial" panose="020B0604020202020204" pitchFamily="34" charset="0"/>
              </a:rPr>
              <a:t>Work Areas</a:t>
            </a:r>
            <a:r>
              <a:rPr lang="en-GB" altLang="zh-CN" smtClean="0">
                <a:latin typeface="Arial" panose="020B0604020202020204" pitchFamily="34" charset="0"/>
              </a:rPr>
              <a:t> should provide a sufficiently good understanding of the technical results to be delivered by the WI, but they should not define how the required functionality is to be specified or how it is to be implemented.  </a:t>
            </a:r>
          </a:p>
          <a:p>
            <a:r>
              <a:rPr lang="en-GB" altLang="zh-CN" b="1" smtClean="0">
                <a:latin typeface="Arial" panose="020B0604020202020204" pitchFamily="34" charset="0"/>
              </a:rPr>
              <a:t>Issues this Work Item aims to solve</a:t>
            </a:r>
            <a:r>
              <a:rPr lang="en-GB" altLang="zh-CN" smtClean="0">
                <a:latin typeface="Arial" panose="020B0604020202020204" pitchFamily="34" charset="0"/>
              </a:rPr>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latin typeface="Arial" panose="020B0604020202020204" pitchFamily="34" charset="0"/>
              </a:rPr>
              <a:t>Market benefits </a:t>
            </a:r>
            <a:r>
              <a:rPr lang="en-US" altLang="zh-CN" smtClean="0">
                <a:latin typeface="Arial" panose="020B0604020202020204" pitchFamily="34" charset="0"/>
              </a:rPr>
              <a:t>describes the benefits this WI will bring to the value chain (e.g. the subscriber, the operator etc.) in the market</a:t>
            </a:r>
          </a:p>
          <a:p>
            <a:r>
              <a:rPr lang="en-GB" altLang="zh-CN" b="1" smtClean="0">
                <a:latin typeface="Arial" panose="020B0604020202020204" pitchFamily="34" charset="0"/>
              </a:rPr>
              <a:t>Time to market </a:t>
            </a:r>
            <a:r>
              <a:rPr lang="en-GB" altLang="zh-CN" smtClean="0">
                <a:latin typeface="Arial" panose="020B0604020202020204" pitchFamily="34" charset="0"/>
              </a:rPr>
              <a:t>should </a:t>
            </a:r>
            <a:r>
              <a:rPr lang="en-US" altLang="zh-CN" smtClean="0">
                <a:latin typeface="Arial" panose="020B0604020202020204" pitchFamily="34" charset="0"/>
              </a:rPr>
              <a:t>address impacts from doing the work as well as from not doing the work.</a:t>
            </a:r>
            <a:endParaRPr lang="en-GB" altLang="zh-CN" smtClean="0">
              <a:latin typeface="Arial" panose="020B0604020202020204" pitchFamily="34" charset="0"/>
            </a:endParaRPr>
          </a:p>
          <a:p>
            <a:r>
              <a:rPr lang="en-GB" altLang="zh-CN" b="1" smtClean="0">
                <a:latin typeface="Arial" panose="020B0604020202020204" pitchFamily="34" charset="0"/>
              </a:rPr>
              <a:t>Expected market acceptance </a:t>
            </a:r>
            <a:r>
              <a:rPr lang="en-GB" altLang="zh-CN" smtClean="0">
                <a:latin typeface="Arial" panose="020B0604020202020204" pitchFamily="34" charset="0"/>
              </a:rPr>
              <a:t>should justify how and why the market will accept this solution.</a:t>
            </a:r>
          </a:p>
          <a:p>
            <a:r>
              <a:rPr lang="en-GB" altLang="zh-CN" b="1" smtClean="0">
                <a:latin typeface="Arial" panose="020B0604020202020204" pitchFamily="34" charset="0"/>
              </a:rPr>
              <a:t>Complexity </a:t>
            </a:r>
            <a:r>
              <a:rPr lang="en-US" altLang="zh-CN" smtClean="0">
                <a:latin typeface="Arial" panose="020B0604020202020204" pitchFamily="34" charset="0"/>
              </a:rPr>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latin typeface="Arial" panose="020B0604020202020204" pitchFamily="34" charset="0"/>
            </a:endParaRPr>
          </a:p>
          <a:p>
            <a:r>
              <a:rPr lang="en-GB" altLang="zh-CN" b="1" smtClean="0">
                <a:latin typeface="Arial" panose="020B0604020202020204" pitchFamily="34" charset="0"/>
              </a:rPr>
              <a:t>Uniqueness </a:t>
            </a:r>
            <a:r>
              <a:rPr lang="en-GB" altLang="zh-CN" smtClean="0">
                <a:latin typeface="Arial" panose="020B0604020202020204" pitchFamily="34" charset="0"/>
              </a:rPr>
              <a:t>should a</a:t>
            </a:r>
            <a:r>
              <a:rPr lang="en-US" altLang="zh-CN" smtClean="0">
                <a:latin typeface="Arial" panose="020B0604020202020204" pitchFamily="34" charset="0"/>
              </a:rPr>
              <a:t>ddress the uniqueness of the work covered by this WI.  Describe any cases where similar work is underway or being proposed within OMA or outside OMA.  </a:t>
            </a:r>
            <a:endParaRPr lang="en-GB" altLang="zh-CN" smtClean="0">
              <a:latin typeface="Arial" panose="020B0604020202020204" pitchFamily="34" charset="0"/>
            </a:endParaRPr>
          </a:p>
        </p:txBody>
      </p:sp>
    </p:spTree>
    <p:extLst>
      <p:ext uri="{BB962C8B-B14F-4D97-AF65-F5344CB8AC3E}">
        <p14:creationId xmlns:p14="http://schemas.microsoft.com/office/powerpoint/2010/main" val="2647414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latin typeface="Arial" panose="020B0604020202020204" pitchFamily="34" charset="0"/>
              </a:rPr>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latin typeface="Arial" panose="020B0604020202020204" pitchFamily="34" charset="0"/>
              </a:rPr>
              <a:t>In order to ensure that Business Focus is applied in creating a WI, it is recommended to address the points in this slide.  You can use several slides to address these points if necessary:</a:t>
            </a:r>
          </a:p>
          <a:p>
            <a:r>
              <a:rPr lang="en-GB" altLang="zh-CN" b="1" smtClean="0">
                <a:latin typeface="Arial" panose="020B0604020202020204" pitchFamily="34" charset="0"/>
              </a:rPr>
              <a:t>Work Areas</a:t>
            </a:r>
            <a:r>
              <a:rPr lang="en-GB" altLang="zh-CN" smtClean="0">
                <a:latin typeface="Arial" panose="020B0604020202020204" pitchFamily="34" charset="0"/>
              </a:rPr>
              <a:t> should provide a sufficiently good understanding of the technical results to be delivered by the WI, but they should not define how the required functionality is to be specified or how it is to be implemented.  </a:t>
            </a:r>
          </a:p>
          <a:p>
            <a:r>
              <a:rPr lang="en-GB" altLang="zh-CN" b="1" smtClean="0">
                <a:latin typeface="Arial" panose="020B0604020202020204" pitchFamily="34" charset="0"/>
              </a:rPr>
              <a:t>Issues this Work Item aims to solve</a:t>
            </a:r>
            <a:r>
              <a:rPr lang="en-GB" altLang="zh-CN" smtClean="0">
                <a:latin typeface="Arial" panose="020B0604020202020204" pitchFamily="34" charset="0"/>
              </a:rPr>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latin typeface="Arial" panose="020B0604020202020204" pitchFamily="34" charset="0"/>
              </a:rPr>
              <a:t>Market benefits </a:t>
            </a:r>
            <a:r>
              <a:rPr lang="en-US" altLang="zh-CN" smtClean="0">
                <a:latin typeface="Arial" panose="020B0604020202020204" pitchFamily="34" charset="0"/>
              </a:rPr>
              <a:t>describes the benefits this WI will bring to the value chain (e.g. the subscriber, the operator etc.) in the market</a:t>
            </a:r>
          </a:p>
          <a:p>
            <a:r>
              <a:rPr lang="en-GB" altLang="zh-CN" b="1" smtClean="0">
                <a:latin typeface="Arial" panose="020B0604020202020204" pitchFamily="34" charset="0"/>
              </a:rPr>
              <a:t>Time to market </a:t>
            </a:r>
            <a:r>
              <a:rPr lang="en-GB" altLang="zh-CN" smtClean="0">
                <a:latin typeface="Arial" panose="020B0604020202020204" pitchFamily="34" charset="0"/>
              </a:rPr>
              <a:t>should </a:t>
            </a:r>
            <a:r>
              <a:rPr lang="en-US" altLang="zh-CN" smtClean="0">
                <a:latin typeface="Arial" panose="020B0604020202020204" pitchFamily="34" charset="0"/>
              </a:rPr>
              <a:t>address impacts from doing the work as well as from not doing the work.</a:t>
            </a:r>
            <a:endParaRPr lang="en-GB" altLang="zh-CN" smtClean="0">
              <a:latin typeface="Arial" panose="020B0604020202020204" pitchFamily="34" charset="0"/>
            </a:endParaRPr>
          </a:p>
          <a:p>
            <a:r>
              <a:rPr lang="en-GB" altLang="zh-CN" b="1" smtClean="0">
                <a:latin typeface="Arial" panose="020B0604020202020204" pitchFamily="34" charset="0"/>
              </a:rPr>
              <a:t>Expected market acceptance </a:t>
            </a:r>
            <a:r>
              <a:rPr lang="en-GB" altLang="zh-CN" smtClean="0">
                <a:latin typeface="Arial" panose="020B0604020202020204" pitchFamily="34" charset="0"/>
              </a:rPr>
              <a:t>should justify how and why the market will accept this solution.</a:t>
            </a:r>
          </a:p>
          <a:p>
            <a:r>
              <a:rPr lang="en-GB" altLang="zh-CN" b="1" smtClean="0">
                <a:latin typeface="Arial" panose="020B0604020202020204" pitchFamily="34" charset="0"/>
              </a:rPr>
              <a:t>Complexity </a:t>
            </a:r>
            <a:r>
              <a:rPr lang="en-US" altLang="zh-CN" smtClean="0">
                <a:latin typeface="Arial" panose="020B0604020202020204" pitchFamily="34" charset="0"/>
              </a:rPr>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latin typeface="Arial" panose="020B0604020202020204" pitchFamily="34" charset="0"/>
            </a:endParaRPr>
          </a:p>
          <a:p>
            <a:r>
              <a:rPr lang="en-GB" altLang="zh-CN" b="1" smtClean="0">
                <a:latin typeface="Arial" panose="020B0604020202020204" pitchFamily="34" charset="0"/>
              </a:rPr>
              <a:t>Uniqueness </a:t>
            </a:r>
            <a:r>
              <a:rPr lang="en-GB" altLang="zh-CN" smtClean="0">
                <a:latin typeface="Arial" panose="020B0604020202020204" pitchFamily="34" charset="0"/>
              </a:rPr>
              <a:t>should a</a:t>
            </a:r>
            <a:r>
              <a:rPr lang="en-US" altLang="zh-CN" smtClean="0">
                <a:latin typeface="Arial" panose="020B0604020202020204" pitchFamily="34" charset="0"/>
              </a:rPr>
              <a:t>ddress the uniqueness of the work covered by this WI.  Describe any cases where similar work is underway or being proposed within OMA or outside OMA.  </a:t>
            </a:r>
            <a:endParaRPr lang="en-GB" altLang="zh-CN" smtClean="0">
              <a:latin typeface="Arial" panose="020B0604020202020204" pitchFamily="34" charset="0"/>
            </a:endParaRPr>
          </a:p>
        </p:txBody>
      </p:sp>
    </p:spTree>
    <p:extLst>
      <p:ext uri="{BB962C8B-B14F-4D97-AF65-F5344CB8AC3E}">
        <p14:creationId xmlns:p14="http://schemas.microsoft.com/office/powerpoint/2010/main" val="1715246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latin typeface="Arial" panose="020B0604020202020204" pitchFamily="34" charset="0"/>
              </a:rPr>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latin typeface="Arial" panose="020B0604020202020204" pitchFamily="34" charset="0"/>
              </a:rPr>
              <a:t>In order to ensure that Business Focus is applied in creating a WI, it is recommended to address the points in this slide.  You can use several slides to address these points if necessary:</a:t>
            </a:r>
          </a:p>
          <a:p>
            <a:r>
              <a:rPr lang="en-GB" altLang="zh-CN" b="1" smtClean="0">
                <a:latin typeface="Arial" panose="020B0604020202020204" pitchFamily="34" charset="0"/>
              </a:rPr>
              <a:t>Work Areas</a:t>
            </a:r>
            <a:r>
              <a:rPr lang="en-GB" altLang="zh-CN" smtClean="0">
                <a:latin typeface="Arial" panose="020B0604020202020204" pitchFamily="34" charset="0"/>
              </a:rPr>
              <a:t> should provide a sufficiently good understanding of the technical results to be delivered by the WI, but they should not define how the required functionality is to be specified or how it is to be implemented.  </a:t>
            </a:r>
          </a:p>
          <a:p>
            <a:r>
              <a:rPr lang="en-GB" altLang="zh-CN" b="1" smtClean="0">
                <a:latin typeface="Arial" panose="020B0604020202020204" pitchFamily="34" charset="0"/>
              </a:rPr>
              <a:t>Issues this Work Item aims to solve</a:t>
            </a:r>
            <a:r>
              <a:rPr lang="en-GB" altLang="zh-CN" smtClean="0">
                <a:latin typeface="Arial" panose="020B0604020202020204" pitchFamily="34" charset="0"/>
              </a:rPr>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latin typeface="Arial" panose="020B0604020202020204" pitchFamily="34" charset="0"/>
              </a:rPr>
              <a:t>Market benefits </a:t>
            </a:r>
            <a:r>
              <a:rPr lang="en-US" altLang="zh-CN" smtClean="0">
                <a:latin typeface="Arial" panose="020B0604020202020204" pitchFamily="34" charset="0"/>
              </a:rPr>
              <a:t>describes the benefits this WI will bring to the value chain (e.g. the subscriber, the operator etc.) in the market</a:t>
            </a:r>
          </a:p>
          <a:p>
            <a:r>
              <a:rPr lang="en-GB" altLang="zh-CN" b="1" smtClean="0">
                <a:latin typeface="Arial" panose="020B0604020202020204" pitchFamily="34" charset="0"/>
              </a:rPr>
              <a:t>Time to market </a:t>
            </a:r>
            <a:r>
              <a:rPr lang="en-GB" altLang="zh-CN" smtClean="0">
                <a:latin typeface="Arial" panose="020B0604020202020204" pitchFamily="34" charset="0"/>
              </a:rPr>
              <a:t>should </a:t>
            </a:r>
            <a:r>
              <a:rPr lang="en-US" altLang="zh-CN" smtClean="0">
                <a:latin typeface="Arial" panose="020B0604020202020204" pitchFamily="34" charset="0"/>
              </a:rPr>
              <a:t>address impacts from doing the work as well as from not doing the work.</a:t>
            </a:r>
            <a:endParaRPr lang="en-GB" altLang="zh-CN" smtClean="0">
              <a:latin typeface="Arial" panose="020B0604020202020204" pitchFamily="34" charset="0"/>
            </a:endParaRPr>
          </a:p>
          <a:p>
            <a:r>
              <a:rPr lang="en-GB" altLang="zh-CN" b="1" smtClean="0">
                <a:latin typeface="Arial" panose="020B0604020202020204" pitchFamily="34" charset="0"/>
              </a:rPr>
              <a:t>Expected market acceptance </a:t>
            </a:r>
            <a:r>
              <a:rPr lang="en-GB" altLang="zh-CN" smtClean="0">
                <a:latin typeface="Arial" panose="020B0604020202020204" pitchFamily="34" charset="0"/>
              </a:rPr>
              <a:t>should justify how and why the market will accept this solution.</a:t>
            </a:r>
          </a:p>
          <a:p>
            <a:r>
              <a:rPr lang="en-GB" altLang="zh-CN" b="1" smtClean="0">
                <a:latin typeface="Arial" panose="020B0604020202020204" pitchFamily="34" charset="0"/>
              </a:rPr>
              <a:t>Complexity </a:t>
            </a:r>
            <a:r>
              <a:rPr lang="en-US" altLang="zh-CN" smtClean="0">
                <a:latin typeface="Arial" panose="020B0604020202020204" pitchFamily="34" charset="0"/>
              </a:rPr>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latin typeface="Arial" panose="020B0604020202020204" pitchFamily="34" charset="0"/>
            </a:endParaRPr>
          </a:p>
          <a:p>
            <a:r>
              <a:rPr lang="en-GB" altLang="zh-CN" b="1" smtClean="0">
                <a:latin typeface="Arial" panose="020B0604020202020204" pitchFamily="34" charset="0"/>
              </a:rPr>
              <a:t>Uniqueness </a:t>
            </a:r>
            <a:r>
              <a:rPr lang="en-GB" altLang="zh-CN" smtClean="0">
                <a:latin typeface="Arial" panose="020B0604020202020204" pitchFamily="34" charset="0"/>
              </a:rPr>
              <a:t>should a</a:t>
            </a:r>
            <a:r>
              <a:rPr lang="en-US" altLang="zh-CN" smtClean="0">
                <a:latin typeface="Arial" panose="020B0604020202020204" pitchFamily="34" charset="0"/>
              </a:rPr>
              <a:t>ddress the uniqueness of the work covered by this WI.  Describe any cases where similar work is underway or being proposed within OMA or outside OMA.  </a:t>
            </a:r>
            <a:endParaRPr lang="en-GB" altLang="zh-CN" smtClean="0">
              <a:latin typeface="Arial" panose="020B0604020202020204" pitchFamily="34" charset="0"/>
            </a:endParaRPr>
          </a:p>
        </p:txBody>
      </p:sp>
    </p:spTree>
    <p:extLst>
      <p:ext uri="{BB962C8B-B14F-4D97-AF65-F5344CB8AC3E}">
        <p14:creationId xmlns:p14="http://schemas.microsoft.com/office/powerpoint/2010/main" val="14611329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latin typeface="Arial" panose="020B0604020202020204" pitchFamily="34" charset="0"/>
              </a:rPr>
              <a:t>Very often a WID refers to one or a few very significant use case(s) to explain the purpose of the proposed work.</a:t>
            </a:r>
          </a:p>
          <a:p>
            <a:r>
              <a:rPr lang="en-GB" altLang="zh-CN" smtClean="0">
                <a:latin typeface="Arial" panose="020B0604020202020204" pitchFamily="34" charset="0"/>
              </a:rPr>
              <a:t>Use one or more slide(s) to explain the main use case(s) included in the WID.</a:t>
            </a:r>
          </a:p>
          <a:p>
            <a:r>
              <a:rPr lang="en-GB" altLang="zh-CN" smtClean="0">
                <a:latin typeface="Arial" panose="020B0604020202020204" pitchFamily="34" charset="0"/>
              </a:rPr>
              <a:t>The use of drawings and animations is much encouraged.</a:t>
            </a:r>
          </a:p>
        </p:txBody>
      </p:sp>
    </p:spTree>
    <p:extLst>
      <p:ext uri="{BB962C8B-B14F-4D97-AF65-F5344CB8AC3E}">
        <p14:creationId xmlns:p14="http://schemas.microsoft.com/office/powerpoint/2010/main" val="33032188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latin typeface="Arial" panose="020B0604020202020204" pitchFamily="34" charset="0"/>
              </a:rPr>
              <a:t>Very often a WID refers to one or a few very significant use case(s) to explain the purpose of the proposed work.</a:t>
            </a:r>
          </a:p>
          <a:p>
            <a:r>
              <a:rPr lang="en-GB" altLang="zh-CN" smtClean="0">
                <a:latin typeface="Arial" panose="020B0604020202020204" pitchFamily="34" charset="0"/>
              </a:rPr>
              <a:t>Use one or more slide(s) to explain the main use case(s) included in the WID.</a:t>
            </a:r>
          </a:p>
          <a:p>
            <a:r>
              <a:rPr lang="en-GB" altLang="zh-CN" smtClean="0">
                <a:latin typeface="Arial" panose="020B0604020202020204" pitchFamily="34" charset="0"/>
              </a:rPr>
              <a:t>The use of drawings and animations is much encouraged.</a:t>
            </a:r>
          </a:p>
        </p:txBody>
      </p:sp>
    </p:spTree>
    <p:extLst>
      <p:ext uri="{BB962C8B-B14F-4D97-AF65-F5344CB8AC3E}">
        <p14:creationId xmlns:p14="http://schemas.microsoft.com/office/powerpoint/2010/main" val="20921496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latin typeface="Arial" panose="020B0604020202020204" pitchFamily="34" charset="0"/>
              </a:rPr>
              <a:t>List any specifications, Work Items, Working Groups or external organizations that may be affected by this work or are otherwise related.</a:t>
            </a:r>
          </a:p>
          <a:p>
            <a:r>
              <a:rPr lang="en-GB" altLang="zh-CN" smtClean="0">
                <a:latin typeface="Arial" panose="020B0604020202020204" pitchFamily="34" charset="0"/>
              </a:rPr>
              <a:t>Identify any impact on OMA Architecture, Charging and Billing Enablers, Security, Privacy and Interoperability Testing (IOT).</a:t>
            </a:r>
          </a:p>
        </p:txBody>
      </p:sp>
    </p:spTree>
    <p:extLst>
      <p:ext uri="{BB962C8B-B14F-4D97-AF65-F5344CB8AC3E}">
        <p14:creationId xmlns:p14="http://schemas.microsoft.com/office/powerpoint/2010/main" val="25427362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Double click on the embedded Excel sheet and enter the dates for the proposed WI schedule in the table in sheet2. The dates need to be set for UK style YYYY-MM-DD. Filling instructions are in the file.</a:t>
            </a:r>
          </a:p>
          <a:p>
            <a:r>
              <a:rPr lang="en-US" altLang="zh-CN" smtClean="0">
                <a:latin typeface="Arial" panose="020B0604020202020204" pitchFamily="34" charset="0"/>
              </a:rPr>
              <a:t>The Excel file will calculate durations and creates the graph. Copy/paste the table and graph from Excel into slide.</a:t>
            </a:r>
          </a:p>
          <a:p>
            <a:endParaRPr lang="en-US" altLang="zh-CN" smtClean="0">
              <a:latin typeface="Arial" panose="020B0604020202020204" pitchFamily="34" charset="0"/>
            </a:endParaRPr>
          </a:p>
          <a:p>
            <a:pPr>
              <a:spcBef>
                <a:spcPct val="0"/>
              </a:spcBef>
            </a:pPr>
            <a:r>
              <a:rPr lang="en-US" altLang="zh-CN" smtClean="0">
                <a:latin typeface="Arial" panose="020B0604020202020204" pitchFamily="34" charset="0"/>
              </a:rPr>
              <a:t>Please note that the 'AD start' date should be aligned with the ‘New reqs deadline’. It is not necessary to provide any milestones beyond Candidate status (e.g. for IOP testing, public review or Approved status).</a:t>
            </a:r>
            <a:endParaRPr lang="en-GB" altLang="zh-CN" smtClean="0">
              <a:latin typeface="Arial" panose="020B0604020202020204" pitchFamily="34" charset="0"/>
            </a:endParaRPr>
          </a:p>
        </p:txBody>
      </p:sp>
    </p:spTree>
    <p:extLst>
      <p:ext uri="{BB962C8B-B14F-4D97-AF65-F5344CB8AC3E}">
        <p14:creationId xmlns:p14="http://schemas.microsoft.com/office/powerpoint/2010/main" val="23893425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406984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94151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02209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53703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159051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02593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27977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07797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968557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310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02511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35622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nSpc>
                <a:spcPct val="90000"/>
              </a:lnSpc>
              <a:defRPr/>
            </a:pPr>
            <a:r>
              <a:rPr lang="en-GB" altLang="en-US" sz="1000" b="1" smtClean="0">
                <a:cs typeface="Times New Roman" pitchFamily="18" charset="0"/>
              </a:rPr>
              <a:t>© 2016 Open Mobile Alliance Ltd.  All Rights Reserved.</a:t>
            </a:r>
            <a:endParaRPr lang="en-US" altLang="zh-CN" sz="1000" b="1" smtClean="0">
              <a:ea typeface="宋体" charset="-122"/>
            </a:endParaRPr>
          </a:p>
          <a:p>
            <a:pPr>
              <a:lnSpc>
                <a:spcPct val="90000"/>
              </a:lnSpc>
              <a:defRPr/>
            </a:pPr>
            <a:r>
              <a:rPr lang="en-US" altLang="zh-CN" sz="900" b="1"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smtClean="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376738" y="6629400"/>
            <a:ext cx="38862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dirty="0" smtClean="0">
                <a:latin typeface="Arial Narrow" pitchFamily="34" charset="0"/>
                <a:ea typeface="宋体" charset="-122"/>
              </a:rPr>
              <a:t>OMA-DM-2016-0072</a:t>
            </a:r>
            <a:endParaRPr lang="en-US" altLang="zh-CN" sz="1800" b="1" dirty="0" smtClean="0">
              <a:latin typeface="Arial Narrow" pitchFamily="34" charset="0"/>
              <a:ea typeface="宋体" charset="-122"/>
            </a:endParaRP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smtClean="0">
                <a:latin typeface="Arial Narrow" panose="020B0606020202030204" pitchFamily="34" charset="0"/>
                <a:ea typeface="SimSun" panose="02010600030101010101" pitchFamily="2" charset="-122"/>
              </a:rPr>
              <a:t>Slide #</a:t>
            </a:r>
            <a:fld id="{7FA2DD24-CCB1-4C95-A213-DC6FE3996466}" type="slidenum">
              <a:rPr lang="en-US" altLang="zh-CN" sz="1800" b="1" smtClean="0">
                <a:latin typeface="Arial Narrow" panose="020B0606020202030204" pitchFamily="34" charset="0"/>
                <a:ea typeface="SimSun" panose="02010600030101010101" pitchFamily="2" charset="-122"/>
              </a:rPr>
              <a:pPr algn="r">
                <a:lnSpc>
                  <a:spcPct val="90000"/>
                </a:lnSpc>
                <a:defRPr/>
              </a:pPr>
              <a:t>‹#›</a:t>
            </a:fld>
            <a:r>
              <a:rPr lang="en-US" altLang="zh-CN" sz="1800" b="1" smtClean="0">
                <a:latin typeface="Arial Narrow" panose="020B0606020202030204" pitchFamily="34" charset="0"/>
                <a:ea typeface="SimSun" panose="02010600030101010101" pitchFamily="2" charset="-122"/>
              </a:rPr>
              <a:t/>
            </a:r>
            <a:br>
              <a:rPr lang="en-US" altLang="zh-CN" sz="1800" b="1" smtClean="0">
                <a:latin typeface="Arial Narrow" panose="020B0606020202030204" pitchFamily="34" charset="0"/>
                <a:ea typeface="SimSun" panose="02010600030101010101" pitchFamily="2" charset="-122"/>
              </a:rPr>
            </a:br>
            <a:r>
              <a:rPr lang="en-US" altLang="zh-CN" sz="500" smtClean="0">
                <a:solidFill>
                  <a:srgbClr val="999999"/>
                </a:solidFill>
                <a:ea typeface="SimSun" panose="02010600030101010101" pitchFamily="2" charset="-122"/>
              </a:rPr>
              <a:t>[OMA-Template-WIDpresentation-20160101-I]</a:t>
            </a:r>
            <a:endParaRPr lang="en-US" altLang="zh-CN" sz="1800" b="1" smtClean="0">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chart" Target="../charts/chart1.xml"/><Relationship Id="rId5" Type="http://schemas.openxmlformats.org/officeDocument/2006/relationships/image" Target="../media/image3.wmf"/><Relationship Id="rId4" Type="http://schemas.openxmlformats.org/officeDocument/2006/relationships/oleObject" Target="../embeddings/Microsoft_Excel_97-2003_____1.xls"/></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6"/>
          <p:cNvSpPr>
            <a:spLocks noGrp="1" noChangeArrowheads="1"/>
          </p:cNvSpPr>
          <p:nvPr>
            <p:ph type="ctrTitle"/>
          </p:nvPr>
        </p:nvSpPr>
        <p:spPr>
          <a:xfrm>
            <a:off x="414338" y="228600"/>
            <a:ext cx="8534400" cy="1652588"/>
          </a:xfrm>
          <a:noFill/>
        </p:spPr>
        <p:txBody>
          <a:bodyPr anchor="t"/>
          <a:lstStyle/>
          <a:p>
            <a:r>
              <a:rPr lang="en-US" altLang="zh-CN" sz="2400" dirty="0">
                <a:ea typeface="SimSun" panose="02010600030101010101" pitchFamily="2" charset="-122"/>
              </a:rPr>
              <a:t>OMA-DM-2016-0072-INP_Social_Web_of_Things_WI_socialization  </a:t>
            </a:r>
            <a:r>
              <a:rPr lang="en-US" altLang="zh-CN" sz="2400" dirty="0" smtClean="0">
                <a:ea typeface="SimSun" panose="02010600030101010101" pitchFamily="2" charset="-122"/>
              </a:rPr>
              <a:t/>
            </a:r>
            <a:br>
              <a:rPr lang="en-US" altLang="zh-CN" sz="2400" dirty="0" smtClean="0">
                <a:ea typeface="SimSun" panose="02010600030101010101" pitchFamily="2" charset="-122"/>
              </a:rPr>
            </a:br>
            <a:r>
              <a:rPr lang="en-US" altLang="zh-CN" sz="1600" dirty="0" smtClean="0">
                <a:ea typeface="SimSun" panose="02010600030101010101" pitchFamily="2" charset="-122"/>
              </a:rPr>
              <a:t/>
            </a:r>
            <a:br>
              <a:rPr lang="en-US" altLang="zh-CN" sz="1600" dirty="0" smtClean="0">
                <a:ea typeface="SimSun" panose="02010600030101010101" pitchFamily="2" charset="-122"/>
              </a:rPr>
            </a:br>
            <a:r>
              <a:rPr lang="en-US" altLang="zh-CN" sz="3600" dirty="0" smtClean="0">
                <a:ea typeface="SimSun" panose="02010600030101010101" pitchFamily="2" charset="-122"/>
              </a:rPr>
              <a:t>Social Web of Things (SWOT)</a:t>
            </a:r>
            <a:br>
              <a:rPr lang="en-US" altLang="zh-CN" sz="3600" dirty="0" smtClean="0">
                <a:ea typeface="SimSun" panose="02010600030101010101" pitchFamily="2" charset="-122"/>
              </a:rPr>
            </a:br>
            <a:r>
              <a:rPr lang="en-US" altLang="zh-CN" sz="3600" dirty="0" smtClean="0">
                <a:ea typeface="SimSun" panose="02010600030101010101" pitchFamily="2" charset="-122"/>
              </a:rPr>
              <a:t>- WI Socialization</a:t>
            </a:r>
          </a:p>
        </p:txBody>
      </p:sp>
      <p:sp>
        <p:nvSpPr>
          <p:cNvPr id="307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GB" altLang="zh-CN" sz="90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GB" altLang="zh-CN" sz="900">
                <a:ea typeface="SimSun" panose="02010600030101010101" pitchFamily="2" charset="-122"/>
                <a:cs typeface="Times New Roman" panose="02020603050405020304" pitchFamily="18" charset="0"/>
                <a:hlinkClick r:id="rId4"/>
              </a:rPr>
              <a:t>http://www.openmobilealliance.org/UseAgreement.html</a:t>
            </a:r>
            <a:r>
              <a:rPr lang="en-GB" altLang="zh-CN" sz="90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GB" altLang="zh-CN" sz="900">
                <a:ea typeface="SimSun" panose="02010600030101010101" pitchFamily="2" charset="-122"/>
                <a:cs typeface="Times New Roman" panose="02020603050405020304" pitchFamily="18" charset="0"/>
              </a:rPr>
              <a:t>THIS DOCUMENT IS PROVIDED ON AN "AS IS" "AS AVAILABLE" AND "WITH ALL FAULTS" BASIS.</a:t>
            </a:r>
          </a:p>
        </p:txBody>
      </p:sp>
      <p:sp>
        <p:nvSpPr>
          <p:cNvPr id="307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GB" altLang="zh-CN" sz="900" b="1">
                <a:ea typeface="SimSun" panose="02010600030101010101" pitchFamily="2" charset="-122"/>
                <a:cs typeface="Times New Roman" panose="02020603050405020304" pitchFamily="18" charset="0"/>
              </a:rPr>
              <a:t>Intellectual Property Rights</a:t>
            </a:r>
          </a:p>
          <a:p>
            <a:pPr>
              <a:spcBef>
                <a:spcPct val="35000"/>
              </a:spcBef>
            </a:pPr>
            <a:r>
              <a:rPr lang="en-GB" altLang="zh-CN" sz="90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3078" name="Rectangle 27"/>
          <p:cNvSpPr>
            <a:spLocks noChangeArrowheads="1"/>
          </p:cNvSpPr>
          <p:nvPr/>
        </p:nvSpPr>
        <p:spPr bwMode="auto">
          <a:xfrm>
            <a:off x="642938" y="2312988"/>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b="1" dirty="0">
                <a:latin typeface="Tahoma" panose="020B0604030504040204" pitchFamily="34" charset="0"/>
                <a:ea typeface="SimSun" panose="02010600030101010101" pitchFamily="2" charset="-122"/>
              </a:rPr>
              <a:t>	Date:	14 Oct 2016 	</a:t>
            </a:r>
          </a:p>
          <a:p>
            <a:pPr>
              <a:lnSpc>
                <a:spcPct val="95000"/>
              </a:lnSpc>
              <a:spcAft>
                <a:spcPct val="35000"/>
              </a:spcAft>
            </a:pPr>
            <a:r>
              <a:rPr lang="en-US" altLang="zh-CN"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b="1" dirty="0">
                <a:latin typeface="Tahoma" panose="020B0604030504040204" pitchFamily="34" charset="0"/>
                <a:ea typeface="SimSun" panose="02010600030101010101" pitchFamily="2" charset="-122"/>
              </a:rPr>
              <a:t>	Contact:	Andrew Min-gyu Han, andyhan@osc.or.kr</a:t>
            </a:r>
          </a:p>
          <a:p>
            <a:pPr>
              <a:lnSpc>
                <a:spcPct val="95000"/>
              </a:lnSpc>
              <a:spcAft>
                <a:spcPct val="35000"/>
              </a:spcAft>
            </a:pPr>
            <a:r>
              <a:rPr lang="en-US" altLang="zh-CN" b="1" dirty="0">
                <a:latin typeface="Tahoma" panose="020B0604030504040204" pitchFamily="34" charset="0"/>
                <a:ea typeface="SimSun" panose="02010600030101010101" pitchFamily="2" charset="-122"/>
              </a:rPr>
              <a:t>                          Jae-Ho Lee, </a:t>
            </a:r>
            <a:r>
              <a:rPr lang="en-US" altLang="zh-CN" b="1" dirty="0" smtClean="0">
                <a:latin typeface="Tahoma" panose="020B0604030504040204" pitchFamily="34" charset="0"/>
                <a:ea typeface="SimSun" panose="02010600030101010101" pitchFamily="2" charset="-122"/>
              </a:rPr>
              <a:t>bigleap@etri.re.kr</a:t>
            </a:r>
            <a:endParaRPr lang="en-US" altLang="zh-CN" b="1" dirty="0">
              <a:latin typeface="Tahoma" panose="020B0604030504040204" pitchFamily="34" charset="0"/>
              <a:ea typeface="SimSun" panose="02010600030101010101" pitchFamily="2" charset="-122"/>
            </a:endParaRPr>
          </a:p>
          <a:p>
            <a:pPr>
              <a:lnSpc>
                <a:spcPct val="95000"/>
              </a:lnSpc>
              <a:spcAft>
                <a:spcPct val="35000"/>
              </a:spcAft>
            </a:pPr>
            <a:r>
              <a:rPr lang="en-US" altLang="zh-CN" b="1" dirty="0">
                <a:latin typeface="Tahoma" panose="020B0604030504040204" pitchFamily="34" charset="0"/>
                <a:ea typeface="SimSun" panose="02010600030101010101" pitchFamily="2" charset="-122"/>
              </a:rPr>
              <a:t>                          </a:t>
            </a:r>
            <a:r>
              <a:rPr lang="en-US" altLang="zh-CN" b="1" dirty="0" err="1">
                <a:latin typeface="Tahoma" panose="020B0604030504040204" pitchFamily="34" charset="0"/>
                <a:ea typeface="SimSun" panose="02010600030101010101" pitchFamily="2" charset="-122"/>
              </a:rPr>
              <a:t>Duk-ki</a:t>
            </a:r>
            <a:r>
              <a:rPr lang="en-US" altLang="zh-CN" b="1" dirty="0">
                <a:latin typeface="Tahoma" panose="020B0604030504040204" pitchFamily="34" charset="0"/>
                <a:ea typeface="SimSun" panose="02010600030101010101" pitchFamily="2" charset="-122"/>
              </a:rPr>
              <a:t> Hong, </a:t>
            </a:r>
            <a:r>
              <a:rPr lang="en-US" altLang="zh-CN" b="1" dirty="0" smtClean="0">
                <a:latin typeface="Tahoma" panose="020B0604030504040204" pitchFamily="34" charset="0"/>
                <a:ea typeface="SimSun" panose="02010600030101010101" pitchFamily="2" charset="-122"/>
              </a:rPr>
              <a:t>hong_html5@osc.or.kr </a:t>
            </a:r>
            <a:endParaRPr lang="en-US" altLang="zh-CN" b="1" dirty="0">
              <a:latin typeface="Tahoma" panose="020B0604030504040204" pitchFamily="34" charset="0"/>
              <a:ea typeface="SimSun" panose="02010600030101010101" pitchFamily="2" charset="-122"/>
            </a:endParaRPr>
          </a:p>
          <a:p>
            <a:pPr>
              <a:lnSpc>
                <a:spcPct val="95000"/>
              </a:lnSpc>
              <a:spcAft>
                <a:spcPct val="35000"/>
              </a:spcAft>
            </a:pPr>
            <a:r>
              <a:rPr lang="en-US" altLang="zh-CN" b="1" dirty="0">
                <a:latin typeface="Tahoma" panose="020B0604030504040204" pitchFamily="34" charset="0"/>
                <a:ea typeface="SimSun" panose="02010600030101010101" pitchFamily="2" charset="-122"/>
              </a:rPr>
              <a:t>	Source:	ETRI, OSA</a:t>
            </a:r>
          </a:p>
        </p:txBody>
      </p:sp>
      <p:sp>
        <p:nvSpPr>
          <p:cNvPr id="3079"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zh-CN" sz="1800" b="1">
                <a:solidFill>
                  <a:srgbClr val="800000"/>
                </a:solidFill>
                <a:latin typeface="Tahoma" panose="020B0604030504040204" pitchFamily="34" charset="0"/>
                <a:ea typeface="SimSun" panose="02010600030101010101" pitchFamily="2" charset="-122"/>
              </a:rPr>
              <a:t>X</a:t>
            </a:r>
          </a:p>
        </p:txBody>
      </p:sp>
      <p:sp>
        <p:nvSpPr>
          <p:cNvPr id="3080"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zh-CN" sz="1800" b="1">
              <a:solidFill>
                <a:srgbClr val="800000"/>
              </a:solidFill>
              <a:latin typeface="Tahoma" panose="020B0604030504040204" pitchFamily="34" charset="0"/>
              <a:ea typeface="SimSun" panose="0201060003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GB" altLang="zh-CN" smtClean="0">
                <a:ea typeface="SimSun" panose="02010600030101010101" pitchFamily="2" charset="-122"/>
              </a:rPr>
              <a:t>Proposed Timeline</a:t>
            </a:r>
          </a:p>
        </p:txBody>
      </p:sp>
      <p:graphicFrame>
        <p:nvGraphicFramePr>
          <p:cNvPr id="18435" name="Object 1755"/>
          <p:cNvGraphicFramePr>
            <a:graphicFrameLocks noChangeAspect="1"/>
          </p:cNvGraphicFramePr>
          <p:nvPr>
            <p:extLst>
              <p:ext uri="{D42A27DB-BD31-4B8C-83A1-F6EECF244321}">
                <p14:modId xmlns:p14="http://schemas.microsoft.com/office/powerpoint/2010/main" val="1630502088"/>
              </p:ext>
            </p:extLst>
          </p:nvPr>
        </p:nvGraphicFramePr>
        <p:xfrm>
          <a:off x="109537" y="205469"/>
          <a:ext cx="914400" cy="714375"/>
        </p:xfrm>
        <a:graphic>
          <a:graphicData uri="http://schemas.openxmlformats.org/presentationml/2006/ole">
            <mc:AlternateContent xmlns:mc="http://schemas.openxmlformats.org/markup-compatibility/2006">
              <mc:Choice xmlns:v="urn:schemas-microsoft-com:vml" Requires="v">
                <p:oleObj spid="_x0000_s18547" name="워크시트" showAsIcon="1" r:id="rId4" imgW="914400" imgH="714240" progId="Excel.Sheet.8">
                  <p:embed/>
                </p:oleObj>
              </mc:Choice>
              <mc:Fallback>
                <p:oleObj name="워크시트" showAsIcon="1" r:id="rId4" imgW="914400" imgH="714240" progId="Excel.Sheet.8">
                  <p:embed/>
                  <p:pic>
                    <p:nvPicPr>
                      <p:cNvPr id="0" name="Object 1755"/>
                      <p:cNvPicPr>
                        <a:picLocks noChangeAspect="1" noChangeArrowheads="1"/>
                      </p:cNvPicPr>
                      <p:nvPr/>
                    </p:nvPicPr>
                    <p:blipFill>
                      <a:blip r:embed="rId5"/>
                      <a:srcRect/>
                      <a:stretch>
                        <a:fillRect/>
                      </a:stretch>
                    </p:blipFill>
                    <p:spPr bwMode="auto">
                      <a:xfrm>
                        <a:off x="109537" y="205469"/>
                        <a:ext cx="914400" cy="71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74" name="Group 350"/>
          <p:cNvGraphicFramePr>
            <a:graphicFrameLocks noGrp="1"/>
          </p:cNvGraphicFramePr>
          <p:nvPr>
            <p:extLst>
              <p:ext uri="{D42A27DB-BD31-4B8C-83A1-F6EECF244321}">
                <p14:modId xmlns:p14="http://schemas.microsoft.com/office/powerpoint/2010/main" val="534780695"/>
              </p:ext>
            </p:extLst>
          </p:nvPr>
        </p:nvGraphicFramePr>
        <p:xfrm>
          <a:off x="5214938" y="1987550"/>
          <a:ext cx="3924300" cy="3181350"/>
        </p:xfrm>
        <a:graphic>
          <a:graphicData uri="http://schemas.openxmlformats.org/drawingml/2006/table">
            <a:tbl>
              <a:tblPr/>
              <a:tblGrid>
                <a:gridCol w="1765300"/>
                <a:gridCol w="958850"/>
                <a:gridCol w="268287"/>
                <a:gridCol w="352425"/>
                <a:gridCol w="352425"/>
                <a:gridCol w="227013"/>
              </a:tblGrid>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rowSpan="2" gridSpan="4">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Approximate duration in months</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en-GB"/>
                    </a:p>
                  </a:txBody>
                  <a:tcPr/>
                </a:tc>
                <a:tc rowSpan="2" hMerge="1">
                  <a:txBody>
                    <a:bodyPr/>
                    <a:lstStyle/>
                    <a:p>
                      <a:endParaRPr lang="en-GB"/>
                    </a:p>
                  </a:txBody>
                  <a:tcPr/>
                </a:tc>
                <a:tc rowSpan="2" hMerge="1">
                  <a:txBody>
                    <a:bodyPr/>
                    <a:lstStyle/>
                    <a:p>
                      <a:endParaRPr lang="en-GB"/>
                    </a:p>
                  </a:txBody>
                  <a:tcPr/>
                </a:tc>
              </a:tr>
              <a:tr h="35242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gridSpan="4" vMerge="1">
                  <a:txBody>
                    <a:bodyPr/>
                    <a:lstStyle/>
                    <a:p>
                      <a:endParaRPr lang="en-GB"/>
                    </a:p>
                  </a:txBody>
                  <a:tcPr/>
                </a:tc>
                <a:tc hMerge="1" vMerge="1">
                  <a:txBody>
                    <a:bodyPr/>
                    <a:lstStyle/>
                    <a:p>
                      <a:endParaRPr lang="en-GB"/>
                    </a:p>
                  </a:txBody>
                  <a:tcPr/>
                </a:tc>
                <a:tc hMerge="1" vMerge="1">
                  <a:txBody>
                    <a:bodyPr/>
                    <a:lstStyle/>
                    <a:p>
                      <a:endParaRPr lang="en-GB"/>
                    </a:p>
                  </a:txBody>
                  <a:tcPr/>
                </a:tc>
                <a:tc hMerge="1" vMerge="1">
                  <a:txBody>
                    <a:bodyPr/>
                    <a:lstStyle/>
                    <a:p>
                      <a:endParaRPr lang="en-GB"/>
                    </a:p>
                  </a:txBody>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2017-02-01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New </a:t>
                      </a:r>
                      <a:r>
                        <a:rPr kumimoji="0" lang="en-US" altLang="zh-CN" sz="1200" b="1" i="0" u="none" strike="noStrike" cap="none" normalizeH="0" baseline="0" dirty="0" err="1" smtClean="0">
                          <a:ln>
                            <a:noFill/>
                          </a:ln>
                          <a:solidFill>
                            <a:schemeClr val="tx1"/>
                          </a:solidFill>
                          <a:effectLst/>
                          <a:latin typeface="Arial" charset="0"/>
                          <a:ea typeface="SimSun" pitchFamily="2" charset="-122"/>
                          <a:cs typeface="Arial" charset="0"/>
                        </a:rPr>
                        <a:t>reqs</a:t>
                      </a: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deadline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2017-04-30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RD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2017-05-30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2017-11-01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9</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AD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2017-02-01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review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2017-05-30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2017-11-01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9</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Detailed spec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2017-06-10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Consistency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2017-10-01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4</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8</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Enabler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2017-11-30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10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r>
            </a:tbl>
          </a:graphicData>
        </a:graphic>
      </p:graphicFrame>
      <p:graphicFrame>
        <p:nvGraphicFramePr>
          <p:cNvPr id="2" name="Object 351"/>
          <p:cNvGraphicFramePr>
            <a:graphicFrameLocks noChangeAspect="1"/>
          </p:cNvGraphicFramePr>
          <p:nvPr>
            <p:extLst>
              <p:ext uri="{D42A27DB-BD31-4B8C-83A1-F6EECF244321}">
                <p14:modId xmlns:p14="http://schemas.microsoft.com/office/powerpoint/2010/main" val="3682594631"/>
              </p:ext>
            </p:extLst>
          </p:nvPr>
        </p:nvGraphicFramePr>
        <p:xfrm>
          <a:off x="236538" y="2144713"/>
          <a:ext cx="4851400" cy="2865437"/>
        </p:xfrm>
        <a:graphic>
          <a:graphicData uri="http://schemas.openxmlformats.org/drawingml/2006/chart">
            <c:chart xmlns:c="http://schemas.openxmlformats.org/drawingml/2006/chart" xmlns:r="http://schemas.openxmlformats.org/officeDocument/2006/relationships" r:id="rId6"/>
          </a:graphicData>
        </a:graphic>
      </p:graphicFrame>
      <p:sp>
        <p:nvSpPr>
          <p:cNvPr id="18516" name="Control 1178"/>
          <p:cNvSpPr>
            <a:spLocks noRot="1" noChangeArrowheads="1" noChangeShapeType="1"/>
          </p:cNvSpPr>
          <p:nvPr/>
        </p:nvSpPr>
        <p:spPr bwMode="auto">
          <a:xfrm>
            <a:off x="-338137" y="690563"/>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zh-CN">
              <a:ea typeface="SimSun" panose="02010600030101010101"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s-ES" altLang="zh-CN" smtClean="0">
                <a:ea typeface="SimSun" panose="02010600030101010101" pitchFamily="2" charset="-122"/>
              </a:rPr>
              <a:t>Planned deliverables</a:t>
            </a:r>
          </a:p>
        </p:txBody>
      </p:sp>
      <p:sp>
        <p:nvSpPr>
          <p:cNvPr id="20483" name="Rectangle 3"/>
          <p:cNvSpPr>
            <a:spLocks noGrp="1" noChangeArrowheads="1"/>
          </p:cNvSpPr>
          <p:nvPr>
            <p:ph type="body" idx="1"/>
          </p:nvPr>
        </p:nvSpPr>
        <p:spPr/>
        <p:txBody>
          <a:bodyPr/>
          <a:lstStyle/>
          <a:p>
            <a:r>
              <a:rPr lang="es-ES" altLang="zh-CN" dirty="0" smtClean="0">
                <a:ea typeface="SimSun" panose="02010600030101010101" pitchFamily="2" charset="-122"/>
              </a:rPr>
              <a:t>Requirements</a:t>
            </a:r>
          </a:p>
          <a:p>
            <a:pPr lvl="1"/>
            <a:r>
              <a:rPr lang="es-ES" altLang="zh-CN" dirty="0" smtClean="0">
                <a:ea typeface="SimSun" panose="02010600030101010101" pitchFamily="2" charset="-122"/>
              </a:rPr>
              <a:t>Requirements in Combined Release Document</a:t>
            </a:r>
            <a:endParaRPr lang="es-ES" altLang="zh-CN" i="1" dirty="0" smtClean="0">
              <a:ea typeface="SimSun" panose="02010600030101010101" pitchFamily="2" charset="-122"/>
            </a:endParaRPr>
          </a:p>
          <a:p>
            <a:r>
              <a:rPr lang="es-ES" altLang="zh-CN" dirty="0" smtClean="0">
                <a:ea typeface="SimSun" panose="02010600030101010101" pitchFamily="2" charset="-122"/>
              </a:rPr>
              <a:t>Architecture</a:t>
            </a:r>
          </a:p>
          <a:p>
            <a:pPr lvl="1"/>
            <a:r>
              <a:rPr lang="es-ES" altLang="zh-CN" dirty="0" smtClean="0">
                <a:ea typeface="SimSun" panose="02010600030101010101" pitchFamily="2" charset="-122"/>
              </a:rPr>
              <a:t>Architecture in Combined Release Document</a:t>
            </a:r>
            <a:endParaRPr lang="es-ES" altLang="zh-CN" i="1" dirty="0" smtClean="0">
              <a:ea typeface="SimSun" panose="02010600030101010101" pitchFamily="2" charset="-122"/>
            </a:endParaRPr>
          </a:p>
          <a:p>
            <a:r>
              <a:rPr lang="es-ES" altLang="zh-CN" dirty="0" smtClean="0">
                <a:ea typeface="SimSun" panose="02010600030101010101" pitchFamily="2" charset="-122"/>
              </a:rPr>
              <a:t>Development Phase</a:t>
            </a:r>
          </a:p>
          <a:p>
            <a:pPr lvl="1"/>
            <a:r>
              <a:rPr lang="es-ES" altLang="zh-CN" dirty="0" smtClean="0">
                <a:ea typeface="SimSun" panose="02010600030101010101" pitchFamily="2" charset="-122"/>
              </a:rPr>
              <a:t>Combined Release document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s-ES" altLang="zh-CN" smtClean="0">
                <a:ea typeface="SimSun" panose="02010600030101010101" pitchFamily="2" charset="-122"/>
              </a:rPr>
              <a:t>Planned Review Types</a:t>
            </a:r>
          </a:p>
        </p:txBody>
      </p:sp>
      <p:graphicFrame>
        <p:nvGraphicFramePr>
          <p:cNvPr id="5" name="Table 4"/>
          <p:cNvGraphicFramePr>
            <a:graphicFrameLocks noGrp="1"/>
          </p:cNvGraphicFramePr>
          <p:nvPr>
            <p:extLst>
              <p:ext uri="{D42A27DB-BD31-4B8C-83A1-F6EECF244321}">
                <p14:modId xmlns:p14="http://schemas.microsoft.com/office/powerpoint/2010/main" val="1584875974"/>
              </p:ext>
            </p:extLst>
          </p:nvPr>
        </p:nvGraphicFramePr>
        <p:xfrm>
          <a:off x="414338" y="1682750"/>
          <a:ext cx="8153400" cy="1603376"/>
        </p:xfrm>
        <a:graphic>
          <a:graphicData uri="http://schemas.openxmlformats.org/drawingml/2006/table">
            <a:tbl>
              <a:tblPr/>
              <a:tblGrid>
                <a:gridCol w="1447800"/>
                <a:gridCol w="6705600"/>
              </a:tblGrid>
              <a:tr h="341171">
                <a:tc gridSpan="2">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Planned Review Types </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2073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Requirements</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Architecture</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endParaRPr lang="es-ES" altLang="zh-CN" sz="1800" i="0" dirty="0" smtClean="0">
                        <a:latin typeface="Calibri" panose="020F0502020204030204"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rgbClr val="000000"/>
                          </a:solidFill>
                          <a:effectLst/>
                          <a:latin typeface="Calibri" pitchFamily="34" charset="0"/>
                          <a:ea typeface="宋体"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sz="1800" i="0" dirty="0" smtClean="0">
                          <a:latin typeface="Cambria" panose="02040503050406030204" pitchFamily="18" charset="0"/>
                          <a:ea typeface="宋体" charset="-122"/>
                        </a:rPr>
                        <a:t>Consistency Review</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GB" altLang="zh-CN" smtClean="0">
                <a:ea typeface="SimSun" panose="02010600030101010101" pitchFamily="2" charset="-122"/>
              </a:rPr>
              <a:t>Supporting Companies</a:t>
            </a:r>
          </a:p>
        </p:txBody>
      </p:sp>
      <p:sp>
        <p:nvSpPr>
          <p:cNvPr id="24579" name="Rectangle 3"/>
          <p:cNvSpPr>
            <a:spLocks noGrp="1" noChangeArrowheads="1"/>
          </p:cNvSpPr>
          <p:nvPr>
            <p:ph type="body" sz="half" idx="1"/>
          </p:nvPr>
        </p:nvSpPr>
        <p:spPr>
          <a:xfrm>
            <a:off x="414338" y="1073150"/>
            <a:ext cx="5608637" cy="512763"/>
          </a:xfrm>
        </p:spPr>
        <p:txBody>
          <a:bodyPr/>
          <a:lstStyle/>
          <a:p>
            <a:pPr>
              <a:buFontTx/>
              <a:buNone/>
            </a:pPr>
            <a:r>
              <a:rPr lang="en-GB" altLang="zh-CN" sz="2200" smtClean="0">
                <a:ea typeface="SimSun" panose="02010600030101010101" pitchFamily="2" charset="-122"/>
              </a:rPr>
              <a:t>The companies supporting this work item are:</a:t>
            </a:r>
          </a:p>
        </p:txBody>
      </p:sp>
      <p:graphicFrame>
        <p:nvGraphicFramePr>
          <p:cNvPr id="9259" name="Group 43"/>
          <p:cNvGraphicFramePr>
            <a:graphicFrameLocks noGrp="1"/>
          </p:cNvGraphicFramePr>
          <p:nvPr>
            <p:ph sz="half" idx="2"/>
          </p:nvPr>
        </p:nvGraphicFramePr>
        <p:xfrm>
          <a:off x="490538" y="1606550"/>
          <a:ext cx="8047037" cy="3843342"/>
        </p:xfrm>
        <a:graphic>
          <a:graphicData uri="http://schemas.openxmlformats.org/drawingml/2006/table">
            <a:tbl>
              <a:tblPr/>
              <a:tblGrid>
                <a:gridCol w="4198937"/>
                <a:gridCol w="3848100"/>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ETRI</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Associate</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Open Source Alliance</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Associate</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r>
              <a:rPr lang="en-GB" altLang="zh-CN" smtClean="0">
                <a:ea typeface="SimSun" panose="02010600030101010101" pitchFamily="2" charset="-122"/>
              </a:rPr>
              <a:t>Proposed Resources</a:t>
            </a:r>
          </a:p>
        </p:txBody>
      </p:sp>
      <p:sp>
        <p:nvSpPr>
          <p:cNvPr id="2662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anose="02010600030101010101"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nvPr>
        </p:nvGraphicFramePr>
        <p:xfrm>
          <a:off x="338138" y="1606550"/>
          <a:ext cx="8686800" cy="4792663"/>
        </p:xfrm>
        <a:graphic>
          <a:graphicData uri="http://schemas.openxmlformats.org/drawingml/2006/table">
            <a:tbl>
              <a:tblPr/>
              <a:tblGrid>
                <a:gridCol w="4800600"/>
                <a:gridCol w="3886200"/>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Andrew Min-gyu Han, OSA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Requirements Document  Review Report (RDRR)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Andrew Min-gyu Han, OSA</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Andrew Min-gyu Han, OSA</a:t>
                      </a:r>
                      <a:endParaRPr kumimoji="0" lang="en-GB" altLang="zh-CN" sz="2000" b="0" i="0" u="none" strike="noStrike" cap="none" normalizeH="0" baseline="0" dirty="0" smtClean="0">
                        <a:ln>
                          <a:noFill/>
                        </a:ln>
                        <a:solidFill>
                          <a:schemeClr val="hlink"/>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Andrew Min-gyu Han, OSA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Andrew Min-gyu Han, OSA</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Andrew Min-gyu Han, OSA</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Andrew Min-gyu Han, OSA</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Andrew Min-gyu Han, OSA</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Andrew Min-gyu Han, OSA</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a:lstStyle/>
          <a:p>
            <a:r>
              <a:rPr lang="en-GB" altLang="zh-CN" smtClean="0">
                <a:ea typeface="SimSun" panose="02010600030101010101"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s-ES" altLang="zh-CN" smtClean="0">
              <a:ea typeface="宋体" charset="-122"/>
            </a:endParaRPr>
          </a:p>
        </p:txBody>
      </p:sp>
      <p:sp>
        <p:nvSpPr>
          <p:cNvPr id="28676"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anose="020B0606020202030204" pitchFamily="34" charset="0"/>
              </a:defRPr>
            </a:lvl1pPr>
            <a:lvl2pPr marL="742950" indent="-285750" defTabSz="1584325">
              <a:spcBef>
                <a:spcPct val="25000"/>
              </a:spcBef>
              <a:buClr>
                <a:schemeClr val="tx1"/>
              </a:buClr>
              <a:buSzPct val="80000"/>
              <a:buChar char="•"/>
              <a:defRPr sz="2200">
                <a:solidFill>
                  <a:srgbClr val="480024"/>
                </a:solidFill>
                <a:latin typeface="Arial Narrow" panose="020B0606020202030204" pitchFamily="34" charset="0"/>
              </a:defRPr>
            </a:lvl2pPr>
            <a:lvl3pPr marL="1143000" indent="-228600" defTabSz="1584325">
              <a:spcBef>
                <a:spcPct val="25000"/>
              </a:spcBef>
              <a:buClr>
                <a:schemeClr val="tx1"/>
              </a:buClr>
              <a:buSzPct val="80000"/>
              <a:buChar char="•"/>
              <a:defRPr sz="2000">
                <a:solidFill>
                  <a:srgbClr val="0B2200"/>
                </a:solidFill>
                <a:latin typeface="Arial Narrow" panose="020B0606020202030204" pitchFamily="34" charset="0"/>
              </a:defRPr>
            </a:lvl3pPr>
            <a:lvl4pPr marL="1600200" indent="-228600" defTabSz="1584325">
              <a:spcBef>
                <a:spcPct val="20000"/>
              </a:spcBef>
              <a:buClr>
                <a:schemeClr val="tx1"/>
              </a:buClr>
              <a:buSzPct val="80000"/>
              <a:buChar char="•"/>
              <a:defRPr>
                <a:solidFill>
                  <a:srgbClr val="543800"/>
                </a:solidFill>
                <a:latin typeface="Arial Narrow" panose="020B0606020202030204" pitchFamily="34" charset="0"/>
              </a:defRPr>
            </a:lvl4pPr>
            <a:lvl5pPr marL="2057400" indent="-228600" defTabSz="1584325">
              <a:spcBef>
                <a:spcPct val="20000"/>
              </a:spcBef>
              <a:buClr>
                <a:schemeClr val="tx1"/>
              </a:buClr>
              <a:buSzPct val="80000"/>
              <a:buChar char="•"/>
              <a:defRPr sz="1600">
                <a:solidFill>
                  <a:srgbClr val="330066"/>
                </a:solidFill>
                <a:latin typeface="Arial Narrow" panose="020B0606020202030204"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9pPr>
          </a:lstStyle>
          <a:p>
            <a:pPr>
              <a:buFontTx/>
              <a:buNone/>
            </a:pPr>
            <a:r>
              <a:rPr lang="en-GB" altLang="zh-CN" sz="2200" dirty="0">
                <a:ea typeface="SimSun" panose="02010600030101010101" pitchFamily="2" charset="-122"/>
              </a:rPr>
              <a:t>Draft Version </a:t>
            </a:r>
            <a:r>
              <a:rPr lang="en-GB" altLang="zh-CN" sz="2200" dirty="0" smtClean="0">
                <a:ea typeface="SimSun" panose="02010600030101010101" pitchFamily="2" charset="-122"/>
              </a:rPr>
              <a:t>1.0</a:t>
            </a:r>
            <a:endParaRPr lang="en-GB" altLang="zh-CN" sz="2200" dirty="0">
              <a:ea typeface="SimSun" panose="02010600030101010101" pitchFamily="2" charset="-122"/>
            </a:endParaRPr>
          </a:p>
        </p:txBody>
      </p:sp>
      <p:graphicFrame>
        <p:nvGraphicFramePr>
          <p:cNvPr id="40062" name="Group 126"/>
          <p:cNvGraphicFramePr>
            <a:graphicFrameLocks noGrp="1"/>
          </p:cNvGraphicFramePr>
          <p:nvPr>
            <p:extLst>
              <p:ext uri="{D42A27DB-BD31-4B8C-83A1-F6EECF244321}">
                <p14:modId xmlns:p14="http://schemas.microsoft.com/office/powerpoint/2010/main" val="1798435570"/>
              </p:ext>
            </p:extLst>
          </p:nvPr>
        </p:nvGraphicFramePr>
        <p:xfrm>
          <a:off x="261938" y="1682750"/>
          <a:ext cx="8763000" cy="1584336"/>
        </p:xfrm>
        <a:graphic>
          <a:graphicData uri="http://schemas.openxmlformats.org/drawingml/2006/table">
            <a:tbl>
              <a:tblPr/>
              <a:tblGrid>
                <a:gridCol w="1653397"/>
                <a:gridCol w="7109603"/>
              </a:tblGrid>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Changes</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14 Oct 2016</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Created.</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zh-CN" smtClean="0">
                <a:ea typeface="SimSun" panose="02010600030101010101"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2547057453"/>
              </p:ext>
            </p:extLst>
          </p:nvPr>
        </p:nvGraphicFramePr>
        <p:xfrm>
          <a:off x="490538" y="1987550"/>
          <a:ext cx="8229600" cy="762000"/>
        </p:xfrm>
        <a:graphic>
          <a:graphicData uri="http://schemas.openxmlformats.org/drawingml/2006/table">
            <a:tbl>
              <a:tblPr/>
              <a:tblGrid>
                <a:gridCol w="2057400"/>
                <a:gridCol w="1828800"/>
                <a:gridCol w="2514600"/>
                <a:gridCol w="1828800"/>
              </a:tblGrid>
              <a:tr h="401637">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 Social Web of Things</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CD or DM</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SWOT</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1.0</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 name="Table 3"/>
          <p:cNvGraphicFramePr>
            <a:graphicFrameLocks noGrp="1"/>
          </p:cNvGraphicFramePr>
          <p:nvPr/>
        </p:nvGraphicFramePr>
        <p:xfrm>
          <a:off x="490538" y="3511550"/>
          <a:ext cx="1524000" cy="977900"/>
        </p:xfrm>
        <a:graphic>
          <a:graphicData uri="http://schemas.openxmlformats.org/drawingml/2006/table">
            <a:tbl>
              <a:tblPr/>
              <a:tblGrid>
                <a:gridCol w="1524000"/>
              </a:tblGrid>
              <a:tr h="617421">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Testing to be conducted</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479">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N</a:t>
                      </a: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8"/>
          <p:cNvSpPr>
            <a:spLocks noGrp="1" noChangeArrowheads="1"/>
          </p:cNvSpPr>
          <p:nvPr>
            <p:ph type="title"/>
          </p:nvPr>
        </p:nvSpPr>
        <p:spPr/>
        <p:txBody>
          <a:bodyPr/>
          <a:lstStyle/>
          <a:p>
            <a:r>
              <a:rPr lang="en-GB" altLang="zh-CN" smtClean="0">
                <a:ea typeface="SimSun" panose="02010600030101010101" pitchFamily="2" charset="-122"/>
              </a:rPr>
              <a:t>Background</a:t>
            </a:r>
          </a:p>
        </p:txBody>
      </p:sp>
      <p:sp>
        <p:nvSpPr>
          <p:cNvPr id="7171" name="Rectangle 1029"/>
          <p:cNvSpPr>
            <a:spLocks noGrp="1" noChangeArrowheads="1"/>
          </p:cNvSpPr>
          <p:nvPr>
            <p:ph type="body" idx="1"/>
          </p:nvPr>
        </p:nvSpPr>
        <p:spPr/>
        <p:txBody>
          <a:bodyPr/>
          <a:lstStyle/>
          <a:p>
            <a:r>
              <a:rPr lang="en-US" altLang="zh-CN" smtClean="0">
                <a:ea typeface="SimSun" panose="02010600030101010101" pitchFamily="2" charset="-122"/>
              </a:rPr>
              <a:t>IoT is well covered by many initiatives and foras to address low-level protocol specifications up to high-level APIs to access data, including “gatewaying” functionalities. Still, several topics are not very well addressed yet, such as:</a:t>
            </a:r>
          </a:p>
          <a:p>
            <a:pPr lvl="1"/>
            <a:r>
              <a:rPr lang="en-US" altLang="zh-CN" smtClean="0">
                <a:ea typeface="SimSun" panose="02010600030101010101" pitchFamily="2" charset="-122"/>
              </a:rPr>
              <a:t>User interaction/experience beyond demotics or traditional automation via a (vertical) controlling application</a:t>
            </a:r>
          </a:p>
          <a:p>
            <a:pPr lvl="1"/>
            <a:r>
              <a:rPr lang="en-US" altLang="zh-CN" smtClean="0">
                <a:ea typeface="SimSun" panose="02010600030101010101" pitchFamily="2" charset="-122"/>
              </a:rPr>
              <a:t>Object addressing, and integration between user and objects identities (and “planes”), e.g. for access control</a:t>
            </a:r>
          </a:p>
          <a:p>
            <a:pPr lvl="1"/>
            <a:r>
              <a:rPr lang="en-US" altLang="zh-CN" smtClean="0">
                <a:ea typeface="SimSun" panose="02010600030101010101" pitchFamily="2" charset="-122"/>
              </a:rPr>
              <a:t>Interconnection of (closed) IoT environment (e.g. home) with the outside world, e.g. to send notifications and receive remote requests/commands</a:t>
            </a:r>
          </a:p>
          <a:p>
            <a:pPr lvl="1"/>
            <a:r>
              <a:rPr lang="en-US" altLang="zh-CN" smtClean="0">
                <a:ea typeface="SimSun" panose="02010600030101010101" pitchFamily="2" charset="-122"/>
              </a:rPr>
              <a:t>Integration between vertical application domains (e.g. gaming, shopping, wellbeing, etc)</a:t>
            </a:r>
          </a:p>
          <a:p>
            <a:pPr lvl="1"/>
            <a:r>
              <a:rPr lang="en-US" altLang="zh-CN" smtClean="0">
                <a:ea typeface="SimSun" panose="02010600030101010101" pitchFamily="2" charset="-122"/>
              </a:rPr>
              <a:t>Easy personalization of interactions and behaviors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제목 1"/>
          <p:cNvSpPr>
            <a:spLocks noGrp="1"/>
          </p:cNvSpPr>
          <p:nvPr>
            <p:ph type="title"/>
          </p:nvPr>
        </p:nvSpPr>
        <p:spPr/>
        <p:txBody>
          <a:bodyPr/>
          <a:lstStyle/>
          <a:p>
            <a:r>
              <a:rPr lang="en-US" altLang="ko-KR" smtClean="0">
                <a:ea typeface="굴림" panose="020B0600000101010101" pitchFamily="50" charset="-127"/>
              </a:rPr>
              <a:t>Background</a:t>
            </a:r>
            <a:endParaRPr lang="ko-KR" altLang="en-US" smtClean="0">
              <a:ea typeface="굴림" panose="020B0600000101010101" pitchFamily="50" charset="-127"/>
            </a:endParaRPr>
          </a:p>
        </p:txBody>
      </p:sp>
      <p:sp>
        <p:nvSpPr>
          <p:cNvPr id="3" name="내용 개체 틀 2"/>
          <p:cNvSpPr>
            <a:spLocks noGrp="1"/>
          </p:cNvSpPr>
          <p:nvPr>
            <p:ph idx="1"/>
          </p:nvPr>
        </p:nvSpPr>
        <p:spPr/>
        <p:txBody>
          <a:bodyPr/>
          <a:lstStyle/>
          <a:p>
            <a:r>
              <a:rPr lang="en-US" altLang="zh-CN" dirty="0" smtClean="0">
                <a:ea typeface="SimSun" panose="02010600030101010101" pitchFamily="2" charset="-122"/>
              </a:rPr>
              <a:t>In SNeW1.1 includes a white report of Social Web of Things(</a:t>
            </a:r>
            <a:r>
              <a:rPr lang="en-US" altLang="zh-CN" dirty="0" err="1" smtClean="0">
                <a:ea typeface="SimSun" panose="02010600030101010101" pitchFamily="2" charset="-122"/>
              </a:rPr>
              <a:t>SWoT</a:t>
            </a:r>
            <a:r>
              <a:rPr lang="en-US" altLang="zh-CN" dirty="0" smtClean="0">
                <a:ea typeface="SimSun" panose="02010600030101010101" pitchFamily="2" charset="-122"/>
              </a:rPr>
              <a:t>) which is considering the Social Network Services and </a:t>
            </a:r>
            <a:r>
              <a:rPr lang="en-US" altLang="zh-CN" dirty="0" err="1" smtClean="0">
                <a:ea typeface="SimSun" panose="02010600030101010101" pitchFamily="2" charset="-122"/>
              </a:rPr>
              <a:t>IoT</a:t>
            </a:r>
            <a:r>
              <a:rPr lang="en-US" altLang="zh-CN" dirty="0" smtClean="0">
                <a:ea typeface="SimSun" panose="02010600030101010101" pitchFamily="2" charset="-122"/>
              </a:rPr>
              <a:t> devices.</a:t>
            </a:r>
          </a:p>
          <a:p>
            <a:endParaRPr lang="en-US" altLang="zh-CN" dirty="0" smtClean="0">
              <a:ea typeface="SimSun" panose="02010600030101010101" pitchFamily="2" charset="-122"/>
            </a:endParaRPr>
          </a:p>
          <a:p>
            <a:pPr>
              <a:buFontTx/>
              <a:buNone/>
            </a:pPr>
            <a:endParaRPr lang="ko-KR" altLang="en-US" dirty="0" smtClean="0">
              <a:ea typeface="굴림" panose="020B0600000101010101" pitchFamily="50" charset="-127"/>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8"/>
          <p:cNvSpPr>
            <a:spLocks noGrp="1" noChangeArrowheads="1"/>
          </p:cNvSpPr>
          <p:nvPr>
            <p:ph type="title"/>
          </p:nvPr>
        </p:nvSpPr>
        <p:spPr/>
        <p:txBody>
          <a:bodyPr/>
          <a:lstStyle/>
          <a:p>
            <a:r>
              <a:rPr lang="en-GB" altLang="zh-CN" smtClean="0">
                <a:ea typeface="SimSun" panose="02010600030101010101" pitchFamily="2" charset="-122"/>
              </a:rPr>
              <a:t>Description and Objectives</a:t>
            </a:r>
          </a:p>
        </p:txBody>
      </p:sp>
      <p:sp>
        <p:nvSpPr>
          <p:cNvPr id="10243" name="Rectangle 1029"/>
          <p:cNvSpPr>
            <a:spLocks noGrp="1" noChangeArrowheads="1"/>
          </p:cNvSpPr>
          <p:nvPr>
            <p:ph type="body" idx="1"/>
          </p:nvPr>
        </p:nvSpPr>
        <p:spPr/>
        <p:txBody>
          <a:bodyPr/>
          <a:lstStyle/>
          <a:p>
            <a:r>
              <a:rPr lang="en-GB" altLang="zh-CN" dirty="0" smtClean="0">
                <a:ea typeface="SimSun" panose="02010600030101010101" pitchFamily="2" charset="-122"/>
              </a:rPr>
              <a:t>Work Areas:</a:t>
            </a:r>
          </a:p>
          <a:p>
            <a:pPr lvl="1"/>
            <a:r>
              <a:rPr lang="en-US" altLang="zh-CN" dirty="0" smtClean="0">
                <a:ea typeface="SimSun" panose="02010600030101010101" pitchFamily="2" charset="-122"/>
              </a:rPr>
              <a:t>Interworking SNS and </a:t>
            </a:r>
            <a:r>
              <a:rPr lang="en-US" altLang="zh-CN" dirty="0" err="1" smtClean="0">
                <a:ea typeface="SimSun" panose="02010600030101010101" pitchFamily="2" charset="-122"/>
              </a:rPr>
              <a:t>IoT</a:t>
            </a:r>
            <a:r>
              <a:rPr lang="en-US" altLang="zh-CN" dirty="0" smtClean="0">
                <a:ea typeface="SimSun" panose="02010600030101010101" pitchFamily="2" charset="-122"/>
              </a:rPr>
              <a:t> with providing RESTful API</a:t>
            </a:r>
            <a:endParaRPr lang="en-GB" altLang="zh-CN" dirty="0" smtClean="0">
              <a:ea typeface="SimSun" panose="02010600030101010101" pitchFamily="2" charset="-122"/>
            </a:endParaRPr>
          </a:p>
          <a:p>
            <a:r>
              <a:rPr lang="en-GB" altLang="zh-CN" dirty="0" smtClean="0">
                <a:ea typeface="SimSun" panose="02010600030101010101" pitchFamily="2" charset="-122"/>
              </a:rPr>
              <a:t>Issues this Work Item aims to solve:</a:t>
            </a:r>
          </a:p>
          <a:p>
            <a:pPr lvl="1"/>
            <a:r>
              <a:rPr lang="en-US" altLang="zh-CN" dirty="0" smtClean="0">
                <a:ea typeface="SimSun" panose="02010600030101010101" pitchFamily="2" charset="-122"/>
              </a:rPr>
              <a:t>Define use cases and scenarios of </a:t>
            </a:r>
            <a:r>
              <a:rPr lang="en-US" altLang="zh-CN" dirty="0" err="1" smtClean="0">
                <a:ea typeface="SimSun" panose="02010600030101010101" pitchFamily="2" charset="-122"/>
              </a:rPr>
              <a:t>SWoT</a:t>
            </a:r>
            <a:endParaRPr lang="en-US" altLang="zh-CN" dirty="0" smtClean="0">
              <a:ea typeface="SimSun" panose="02010600030101010101" pitchFamily="2" charset="-122"/>
            </a:endParaRPr>
          </a:p>
          <a:p>
            <a:pPr lvl="1"/>
            <a:r>
              <a:rPr lang="en-US" altLang="zh-CN" dirty="0" smtClean="0">
                <a:ea typeface="SimSun" panose="02010600030101010101" pitchFamily="2" charset="-122"/>
              </a:rPr>
              <a:t>Define an architecture of </a:t>
            </a:r>
            <a:r>
              <a:rPr lang="en-US" altLang="zh-CN" dirty="0" err="1" smtClean="0">
                <a:ea typeface="SimSun" panose="02010600030101010101" pitchFamily="2" charset="-122"/>
              </a:rPr>
              <a:t>SWoT</a:t>
            </a:r>
            <a:r>
              <a:rPr lang="en-US" altLang="zh-CN" dirty="0" smtClean="0">
                <a:ea typeface="SimSun" panose="02010600030101010101" pitchFamily="2" charset="-122"/>
              </a:rPr>
              <a:t> reflecting LWM2M</a:t>
            </a:r>
          </a:p>
          <a:p>
            <a:pPr lvl="1"/>
            <a:r>
              <a:rPr lang="en-US" altLang="zh-CN" dirty="0" smtClean="0">
                <a:ea typeface="SimSun" panose="02010600030101010101" pitchFamily="2" charset="-122"/>
              </a:rPr>
              <a:t>Define RESTful APIs to support </a:t>
            </a:r>
            <a:r>
              <a:rPr lang="en-US" altLang="zh-CN" dirty="0" err="1" smtClean="0">
                <a:ea typeface="SimSun" panose="02010600030101010101" pitchFamily="2" charset="-122"/>
              </a:rPr>
              <a:t>SWoT</a:t>
            </a:r>
            <a:r>
              <a:rPr lang="en-US" altLang="zh-CN" dirty="0" smtClean="0">
                <a:ea typeface="SimSun" panose="02010600030101010101" pitchFamily="2" charset="-122"/>
              </a:rPr>
              <a:t> service developments</a:t>
            </a:r>
          </a:p>
          <a:p>
            <a:pPr lvl="1"/>
            <a:r>
              <a:rPr lang="en-US" altLang="zh-CN" dirty="0" smtClean="0">
                <a:ea typeface="SimSun" panose="02010600030101010101" pitchFamily="2" charset="-122"/>
              </a:rPr>
              <a:t>Consider interworking of Social Network Services and </a:t>
            </a:r>
            <a:r>
              <a:rPr lang="en-US" altLang="zh-CN" dirty="0" err="1" smtClean="0">
                <a:ea typeface="SimSun" panose="02010600030101010101" pitchFamily="2" charset="-122"/>
              </a:rPr>
              <a:t>IoT</a:t>
            </a:r>
            <a:r>
              <a:rPr lang="en-US" altLang="zh-CN" dirty="0" smtClean="0">
                <a:ea typeface="SimSun" panose="02010600030101010101" pitchFamily="2" charset="-122"/>
              </a:rPr>
              <a:t> devices by binding the existing SNS/Web and </a:t>
            </a:r>
            <a:r>
              <a:rPr lang="en-US" altLang="zh-CN" dirty="0" err="1" smtClean="0">
                <a:ea typeface="SimSun" panose="02010600030101010101" pitchFamily="2" charset="-122"/>
              </a:rPr>
              <a:t>IoT</a:t>
            </a:r>
            <a:r>
              <a:rPr lang="en-US" altLang="zh-CN" dirty="0" smtClean="0">
                <a:ea typeface="SimSun" panose="02010600030101010101" pitchFamily="2" charset="-122"/>
              </a:rPr>
              <a:t> standards</a:t>
            </a:r>
          </a:p>
          <a:p>
            <a:r>
              <a:rPr lang="en-GB" altLang="zh-CN" dirty="0" smtClean="0">
                <a:ea typeface="SimSun" panose="02010600030101010101" pitchFamily="2" charset="-122"/>
              </a:rPr>
              <a:t>Market benefits:</a:t>
            </a:r>
          </a:p>
          <a:p>
            <a:pPr lvl="1"/>
            <a:r>
              <a:rPr lang="en-US" altLang="zh-CN" dirty="0" smtClean="0">
                <a:ea typeface="SimSun" panose="02010600030101010101" pitchFamily="2" charset="-122"/>
              </a:rPr>
              <a:t>Offer RESTful API to develop </a:t>
            </a:r>
            <a:r>
              <a:rPr lang="en-US" altLang="zh-CN" dirty="0" err="1" smtClean="0">
                <a:ea typeface="SimSun" panose="02010600030101010101" pitchFamily="2" charset="-122"/>
              </a:rPr>
              <a:t>IoT</a:t>
            </a:r>
            <a:r>
              <a:rPr lang="en-US" altLang="zh-CN" dirty="0" smtClean="0">
                <a:ea typeface="SimSun" panose="02010600030101010101" pitchFamily="2" charset="-122"/>
              </a:rPr>
              <a:t> service with SNS interworking user interface</a:t>
            </a:r>
          </a:p>
          <a:p>
            <a:pPr lvl="1"/>
            <a:r>
              <a:rPr lang="en-US" altLang="zh-CN" dirty="0" smtClean="0">
                <a:ea typeface="SimSun" panose="02010600030101010101" pitchFamily="2" charset="-122"/>
              </a:rPr>
              <a:t>Provide standards based interface to integrate </a:t>
            </a:r>
            <a:r>
              <a:rPr lang="en-US" altLang="zh-CN" dirty="0" err="1" smtClean="0">
                <a:ea typeface="SimSun" panose="02010600030101010101" pitchFamily="2" charset="-122"/>
              </a:rPr>
              <a:t>IoT</a:t>
            </a:r>
            <a:r>
              <a:rPr lang="en-US" altLang="zh-CN" dirty="0" smtClean="0">
                <a:ea typeface="SimSun" panose="02010600030101010101" pitchFamily="2" charset="-122"/>
              </a:rPr>
              <a:t> device into life-services expands market and  allows of vendor and developer ecosystem, especially for Web developer community.</a:t>
            </a:r>
            <a:endParaRPr lang="en-GB" altLang="zh-CN" dirty="0" smtClean="0">
              <a:ea typeface="SimSun" panose="02010600030101010101" pitchFamily="2" charset="-122"/>
            </a:endParaRPr>
          </a:p>
          <a:p>
            <a:pPr lvl="1"/>
            <a:endParaRPr lang="en-US" altLang="zh-CN" dirty="0" smtClean="0">
              <a:ea typeface="SimSun" panose="02010600030101010101" pitchFamily="2" charset="-122"/>
            </a:endParaRPr>
          </a:p>
          <a:p>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028"/>
          <p:cNvSpPr>
            <a:spLocks noGrp="1" noChangeArrowheads="1"/>
          </p:cNvSpPr>
          <p:nvPr>
            <p:ph type="title"/>
          </p:nvPr>
        </p:nvSpPr>
        <p:spPr/>
        <p:txBody>
          <a:bodyPr/>
          <a:lstStyle/>
          <a:p>
            <a:r>
              <a:rPr lang="en-GB" altLang="zh-CN" smtClean="0">
                <a:ea typeface="SimSun" panose="02010600030101010101" pitchFamily="2" charset="-122"/>
              </a:rPr>
              <a:t>Description and Objectives</a:t>
            </a:r>
          </a:p>
        </p:txBody>
      </p:sp>
      <p:sp>
        <p:nvSpPr>
          <p:cNvPr id="12291" name="Rectangle 1029"/>
          <p:cNvSpPr>
            <a:spLocks noGrp="1" noChangeArrowheads="1"/>
          </p:cNvSpPr>
          <p:nvPr>
            <p:ph type="body" idx="1"/>
          </p:nvPr>
        </p:nvSpPr>
        <p:spPr/>
        <p:txBody>
          <a:bodyPr/>
          <a:lstStyle/>
          <a:p>
            <a:r>
              <a:rPr lang="en-GB" altLang="zh-CN" dirty="0" smtClean="0">
                <a:ea typeface="SimSun" panose="02010600030101010101" pitchFamily="2" charset="-122"/>
              </a:rPr>
              <a:t>Time to market: 10 months</a:t>
            </a:r>
          </a:p>
          <a:p>
            <a:r>
              <a:rPr lang="en-GB" altLang="zh-CN" dirty="0" smtClean="0">
                <a:ea typeface="SimSun" panose="02010600030101010101" pitchFamily="2" charset="-122"/>
              </a:rPr>
              <a:t>Expected market acceptance:</a:t>
            </a:r>
          </a:p>
          <a:p>
            <a:pPr lvl="1"/>
            <a:r>
              <a:rPr lang="en-GB" altLang="zh-CN" dirty="0" smtClean="0">
                <a:ea typeface="SimSun" panose="02010600030101010101" pitchFamily="2" charset="-122"/>
              </a:rPr>
              <a:t>Because an enabling </a:t>
            </a:r>
            <a:r>
              <a:rPr lang="en-GB" altLang="zh-CN" dirty="0" err="1" smtClean="0">
                <a:ea typeface="SimSun" panose="02010600030101010101" pitchFamily="2" charset="-122"/>
              </a:rPr>
              <a:t>IoT</a:t>
            </a:r>
            <a:r>
              <a:rPr lang="en-GB" altLang="zh-CN" dirty="0" smtClean="0">
                <a:ea typeface="SimSun" panose="02010600030101010101" pitchFamily="2" charset="-122"/>
              </a:rPr>
              <a:t> service application to user(e.g. distribution of apps) is the most expensive process for releasing new services, SNS is one of the most popular services for smart phone users, </a:t>
            </a:r>
            <a:r>
              <a:rPr lang="en-GB" altLang="zh-CN" dirty="0" err="1" smtClean="0">
                <a:ea typeface="SimSun" panose="02010600030101010101" pitchFamily="2" charset="-122"/>
              </a:rPr>
              <a:t>SWoT</a:t>
            </a:r>
            <a:r>
              <a:rPr lang="en-GB" altLang="zh-CN" dirty="0" smtClean="0">
                <a:ea typeface="SimSun" panose="02010600030101010101" pitchFamily="2" charset="-122"/>
              </a:rPr>
              <a:t> provides the moderate path to service vendors in the view of budget efficiency.</a:t>
            </a:r>
          </a:p>
          <a:p>
            <a:pPr lvl="1"/>
            <a:r>
              <a:rPr lang="en-GB" altLang="zh-CN" dirty="0" err="1" smtClean="0">
                <a:ea typeface="SimSun" panose="02010600030101010101" pitchFamily="2" charset="-122"/>
              </a:rPr>
              <a:t>IoT</a:t>
            </a:r>
            <a:r>
              <a:rPr lang="en-GB" altLang="zh-CN" dirty="0" smtClean="0">
                <a:ea typeface="SimSun" panose="02010600030101010101" pitchFamily="2" charset="-122"/>
              </a:rPr>
              <a:t> device vendors also have benefit to reduce the development cost of development of </a:t>
            </a:r>
            <a:r>
              <a:rPr lang="en-US" altLang="zh-CN" dirty="0" smtClean="0">
                <a:ea typeface="SimSun" panose="02010600030101010101" pitchFamily="2" charset="-122"/>
              </a:rPr>
              <a:t>service interface.</a:t>
            </a:r>
          </a:p>
          <a:p>
            <a:r>
              <a:rPr lang="en-GB" altLang="zh-CN" dirty="0" smtClean="0">
                <a:ea typeface="SimSun" panose="02010600030101010101" pitchFamily="2" charset="-122"/>
              </a:rPr>
              <a:t>Complexity: Implementation of RESTful APIs is not complex</a:t>
            </a:r>
          </a:p>
          <a:p>
            <a:r>
              <a:rPr lang="en-GB" altLang="zh-CN" dirty="0" smtClean="0">
                <a:ea typeface="SimSun" panose="02010600030101010101" pitchFamily="2" charset="-122"/>
              </a:rPr>
              <a:t>Uniqueness:</a:t>
            </a:r>
          </a:p>
          <a:p>
            <a:pPr lvl="1"/>
            <a:r>
              <a:rPr lang="en-GB" altLang="zh-CN" dirty="0" smtClean="0">
                <a:ea typeface="SimSun" panose="02010600030101010101" pitchFamily="2" charset="-122"/>
              </a:rPr>
              <a:t>This WI is an specification of the interworking between existing SNS and LWM2M device. Therefore the only uniqueness are the bindings</a:t>
            </a:r>
            <a:r>
              <a:rPr lang="ko-KR" altLang="en-US" dirty="0" smtClean="0">
                <a:ea typeface="SimSun" panose="02010600030101010101" pitchFamily="2" charset="-122"/>
              </a:rPr>
              <a:t> </a:t>
            </a:r>
            <a:r>
              <a:rPr lang="en-US" altLang="ko-KR" dirty="0" smtClean="0">
                <a:ea typeface="SimSun" panose="02010600030101010101" pitchFamily="2" charset="-122"/>
              </a:rPr>
              <a:t>between SNS and LWM2M.</a:t>
            </a:r>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lstStyle/>
          <a:p>
            <a:r>
              <a:rPr lang="en-GB" altLang="zh-CN" dirty="0" smtClean="0">
                <a:ea typeface="SimSun" panose="02010600030101010101" pitchFamily="2" charset="-122"/>
              </a:rPr>
              <a:t>Main Use Case(s) (1/2)</a:t>
            </a:r>
          </a:p>
        </p:txBody>
      </p:sp>
      <p:sp>
        <p:nvSpPr>
          <p:cNvPr id="14339" name="Rectangle 5"/>
          <p:cNvSpPr>
            <a:spLocks noGrp="1" noChangeArrowheads="1"/>
          </p:cNvSpPr>
          <p:nvPr>
            <p:ph type="body" idx="1"/>
          </p:nvPr>
        </p:nvSpPr>
        <p:spPr/>
        <p:txBody>
          <a:bodyPr/>
          <a:lstStyle/>
          <a:p>
            <a:r>
              <a:rPr lang="fr-FR" altLang="zh-CN" dirty="0" smtClean="0">
                <a:ea typeface="SimSun" panose="02010600030101010101" pitchFamily="2" charset="-122"/>
              </a:rPr>
              <a:t>Social Smart Object notifies user</a:t>
            </a:r>
          </a:p>
          <a:p>
            <a:r>
              <a:rPr lang="en-US" altLang="zh-CN" dirty="0" smtClean="0">
                <a:ea typeface="SimSun" panose="02010600030101010101" pitchFamily="2" charset="-122"/>
              </a:rPr>
              <a:t>Social Smart Object request feedback to user</a:t>
            </a:r>
          </a:p>
          <a:p>
            <a:r>
              <a:rPr lang="en-US" altLang="zh-CN" dirty="0">
                <a:ea typeface="SimSun" panose="02010600030101010101" pitchFamily="2" charset="-122"/>
              </a:rPr>
              <a:t>U</a:t>
            </a:r>
            <a:r>
              <a:rPr lang="en-US" altLang="zh-CN" dirty="0" smtClean="0">
                <a:ea typeface="SimSun" panose="02010600030101010101" pitchFamily="2" charset="-122"/>
              </a:rPr>
              <a:t>ser sends command to Social Smart Object</a:t>
            </a:r>
          </a:p>
          <a:p>
            <a:r>
              <a:rPr lang="en-US" altLang="zh-CN" dirty="0">
                <a:ea typeface="SimSun" panose="02010600030101010101" pitchFamily="2" charset="-122"/>
              </a:rPr>
              <a:t>U</a:t>
            </a:r>
            <a:r>
              <a:rPr lang="en-US" altLang="zh-CN" dirty="0" smtClean="0">
                <a:ea typeface="SimSun" panose="02010600030101010101" pitchFamily="2" charset="-122"/>
              </a:rPr>
              <a:t>ser wants to follow a Social Smart Object</a:t>
            </a:r>
          </a:p>
          <a:p>
            <a:r>
              <a:rPr lang="en-US" altLang="zh-CN" dirty="0" smtClean="0">
                <a:ea typeface="SimSun" panose="02010600030101010101" pitchFamily="2" charset="-122"/>
              </a:rPr>
              <a:t>Social Smart Object wants to follow a user / other object</a:t>
            </a:r>
          </a:p>
          <a:p>
            <a:endParaRPr lang="en-GB" altLang="zh-CN" dirty="0" smtClean="0">
              <a:ea typeface="SimSun" panose="02010600030101010101" pitchFamily="2" charset="-122"/>
            </a:endParaRPr>
          </a:p>
        </p:txBody>
      </p:sp>
    </p:spTree>
    <p:extLst>
      <p:ext uri="{BB962C8B-B14F-4D97-AF65-F5344CB8AC3E}">
        <p14:creationId xmlns:p14="http://schemas.microsoft.com/office/powerpoint/2010/main" val="7769096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lstStyle/>
          <a:p>
            <a:r>
              <a:rPr lang="en-GB" altLang="zh-CN" dirty="0" smtClean="0">
                <a:ea typeface="SimSun" panose="02010600030101010101" pitchFamily="2" charset="-122"/>
              </a:rPr>
              <a:t>Main Use Case(s) (2/2)</a:t>
            </a:r>
          </a:p>
        </p:txBody>
      </p:sp>
      <p:sp>
        <p:nvSpPr>
          <p:cNvPr id="6" name="직사각형 5"/>
          <p:cNvSpPr/>
          <p:nvPr/>
        </p:nvSpPr>
        <p:spPr bwMode="auto">
          <a:xfrm>
            <a:off x="947737" y="1537968"/>
            <a:ext cx="1143000" cy="609600"/>
          </a:xfrm>
          <a:prstGeom prst="rect">
            <a:avLst/>
          </a:prstGeom>
          <a:solidFill>
            <a:schemeClr val="bg1"/>
          </a:solidFill>
          <a:ln w="12700"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200" b="0" i="0" u="none" strike="noStrike" cap="none" normalizeH="0" baseline="0" dirty="0" err="1" smtClean="0">
                <a:ln>
                  <a:noFill/>
                </a:ln>
                <a:effectLst/>
                <a:latin typeface="+mn-lt"/>
              </a:rPr>
              <a:t>SNeW</a:t>
            </a:r>
            <a:r>
              <a:rPr kumimoji="0" lang="en-US" altLang="ko-KR" sz="1200" b="0" i="0" u="none" strike="noStrike" cap="none" normalizeH="0" baseline="0" dirty="0" smtClean="0">
                <a:ln>
                  <a:noFill/>
                </a:ln>
                <a:effectLst/>
                <a:latin typeface="+mn-lt"/>
              </a:rPr>
              <a:t> Enabled</a:t>
            </a:r>
          </a:p>
          <a:p>
            <a:pPr marL="0" marR="0" indent="0" algn="ctr" defTabSz="914400" rtl="0" eaLnBrk="0" fontAlgn="base" latinLnBrk="0" hangingPunct="0">
              <a:lnSpc>
                <a:spcPct val="90000"/>
              </a:lnSpc>
              <a:spcBef>
                <a:spcPct val="0"/>
              </a:spcBef>
              <a:spcAft>
                <a:spcPct val="0"/>
              </a:spcAft>
              <a:buClrTx/>
              <a:buSzTx/>
              <a:buFontTx/>
              <a:buNone/>
              <a:tabLst/>
            </a:pPr>
            <a:r>
              <a:rPr lang="en-US" altLang="ko-KR" sz="1200" dirty="0" smtClean="0">
                <a:latin typeface="+mn-lt"/>
              </a:rPr>
              <a:t>Device</a:t>
            </a:r>
          </a:p>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200" b="0" i="0" u="none" strike="noStrike" cap="none" normalizeH="0" baseline="0" dirty="0" smtClean="0">
                <a:ln>
                  <a:noFill/>
                </a:ln>
                <a:effectLst/>
                <a:latin typeface="+mn-lt"/>
              </a:rPr>
              <a:t>Applications</a:t>
            </a:r>
            <a:endParaRPr kumimoji="0" lang="ko-KR" altLang="en-US" sz="1200" b="0" i="0" u="none" strike="noStrike" cap="none" normalizeH="0" baseline="0" dirty="0" smtClean="0">
              <a:ln>
                <a:noFill/>
              </a:ln>
              <a:effectLst/>
              <a:latin typeface="+mn-lt"/>
            </a:endParaRPr>
          </a:p>
        </p:txBody>
      </p:sp>
      <p:sp>
        <p:nvSpPr>
          <p:cNvPr id="10" name="직사각형 9"/>
          <p:cNvSpPr/>
          <p:nvPr/>
        </p:nvSpPr>
        <p:spPr bwMode="auto">
          <a:xfrm>
            <a:off x="947737" y="2520950"/>
            <a:ext cx="1143000" cy="9144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200" b="0" i="0" u="none" strike="noStrike" cap="none" normalizeH="0" baseline="0" dirty="0" err="1" smtClean="0">
                <a:ln>
                  <a:noFill/>
                </a:ln>
                <a:effectLst/>
                <a:latin typeface="+mn-lt"/>
              </a:rPr>
              <a:t>SNeW</a:t>
            </a:r>
            <a:r>
              <a:rPr kumimoji="0" lang="en-US" altLang="ko-KR" sz="1200" b="0" i="0" u="none" strike="noStrike" cap="none" normalizeH="0" baseline="0" dirty="0" smtClean="0">
                <a:ln>
                  <a:noFill/>
                </a:ln>
                <a:effectLst/>
                <a:latin typeface="+mn-lt"/>
              </a:rPr>
              <a:t> Client</a:t>
            </a:r>
            <a:endParaRPr kumimoji="0" lang="ko-KR" altLang="en-US" sz="1200" b="0" i="0" u="none" strike="noStrike" cap="none" normalizeH="0" baseline="0" dirty="0" smtClean="0">
              <a:ln>
                <a:noFill/>
              </a:ln>
              <a:effectLst/>
              <a:latin typeface="+mn-lt"/>
            </a:endParaRPr>
          </a:p>
        </p:txBody>
      </p:sp>
      <p:sp>
        <p:nvSpPr>
          <p:cNvPr id="11" name="직사각형 10"/>
          <p:cNvSpPr/>
          <p:nvPr/>
        </p:nvSpPr>
        <p:spPr bwMode="auto">
          <a:xfrm>
            <a:off x="2768600" y="2520950"/>
            <a:ext cx="1371600" cy="9144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200" b="0" i="0" u="none" strike="noStrike" cap="none" normalizeH="0" baseline="0" dirty="0" err="1" smtClean="0">
                <a:ln>
                  <a:noFill/>
                </a:ln>
                <a:effectLst/>
                <a:latin typeface="+mn-lt"/>
              </a:rPr>
              <a:t>SNeW</a:t>
            </a:r>
            <a:r>
              <a:rPr kumimoji="0" lang="en-US" altLang="ko-KR" sz="1200" b="0" i="0" u="none" strike="noStrike" cap="none" normalizeH="0" baseline="0" dirty="0" smtClean="0">
                <a:ln>
                  <a:noFill/>
                </a:ln>
                <a:effectLst/>
                <a:latin typeface="+mn-lt"/>
              </a:rPr>
              <a:t> Server</a:t>
            </a:r>
            <a:endParaRPr kumimoji="0" lang="ko-KR" altLang="en-US" sz="1200" b="0" i="0" u="none" strike="noStrike" cap="none" normalizeH="0" baseline="0" dirty="0" smtClean="0">
              <a:ln>
                <a:noFill/>
              </a:ln>
              <a:effectLst/>
              <a:latin typeface="+mn-lt"/>
            </a:endParaRPr>
          </a:p>
        </p:txBody>
      </p:sp>
      <p:sp>
        <p:nvSpPr>
          <p:cNvPr id="13" name="직사각형 12"/>
          <p:cNvSpPr/>
          <p:nvPr/>
        </p:nvSpPr>
        <p:spPr bwMode="auto">
          <a:xfrm>
            <a:off x="2768600" y="1530350"/>
            <a:ext cx="1371600" cy="457200"/>
          </a:xfrm>
          <a:prstGeom prst="rect">
            <a:avLst/>
          </a:prstGeom>
          <a:solidFill>
            <a:schemeClr val="bg1"/>
          </a:solidFill>
          <a:ln w="12700"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200" b="0" i="0" u="none" strike="noStrike" cap="none" normalizeH="0" baseline="0" dirty="0" err="1" smtClean="0">
                <a:ln>
                  <a:noFill/>
                </a:ln>
                <a:effectLst/>
                <a:latin typeface="+mn-lt"/>
              </a:rPr>
              <a:t>SNeW</a:t>
            </a:r>
            <a:r>
              <a:rPr kumimoji="0" lang="en-US" altLang="ko-KR" sz="1200" b="0" i="0" u="none" strike="noStrike" cap="none" normalizeH="0" baseline="0" dirty="0" smtClean="0">
                <a:ln>
                  <a:noFill/>
                </a:ln>
                <a:effectLst/>
                <a:latin typeface="+mn-lt"/>
              </a:rPr>
              <a:t> Enabled</a:t>
            </a:r>
          </a:p>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200" b="0" i="0" u="none" strike="noStrike" cap="none" normalizeH="0" baseline="0" dirty="0" smtClean="0">
                <a:ln>
                  <a:noFill/>
                </a:ln>
                <a:effectLst/>
                <a:latin typeface="+mn-lt"/>
              </a:rPr>
              <a:t>Applications</a:t>
            </a:r>
            <a:endParaRPr kumimoji="0" lang="ko-KR" altLang="en-US" sz="1200" b="0" i="0" u="none" strike="noStrike" cap="none" normalizeH="0" baseline="0" dirty="0" smtClean="0">
              <a:ln>
                <a:noFill/>
              </a:ln>
              <a:effectLst/>
              <a:latin typeface="+mn-lt"/>
            </a:endParaRPr>
          </a:p>
        </p:txBody>
      </p:sp>
      <p:sp>
        <p:nvSpPr>
          <p:cNvPr id="14" name="직사각형 13"/>
          <p:cNvSpPr/>
          <p:nvPr/>
        </p:nvSpPr>
        <p:spPr bwMode="auto">
          <a:xfrm>
            <a:off x="4818063" y="2520950"/>
            <a:ext cx="1371600" cy="9144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200" b="0" i="0" u="none" strike="noStrike" cap="none" normalizeH="0" baseline="0" dirty="0" err="1" smtClean="0">
                <a:ln>
                  <a:noFill/>
                </a:ln>
                <a:effectLst/>
                <a:latin typeface="+mn-lt"/>
              </a:rPr>
              <a:t>SWoT</a:t>
            </a:r>
            <a:r>
              <a:rPr kumimoji="0" lang="en-US" altLang="ko-KR" sz="1200" b="0" i="0" u="none" strike="noStrike" cap="none" normalizeH="0" baseline="0" dirty="0" smtClean="0">
                <a:ln>
                  <a:noFill/>
                </a:ln>
                <a:effectLst/>
                <a:latin typeface="+mn-lt"/>
              </a:rPr>
              <a:t> Server</a:t>
            </a:r>
            <a:endParaRPr kumimoji="0" lang="ko-KR" altLang="en-US" sz="1200" b="0" i="0" u="none" strike="noStrike" cap="none" normalizeH="0" baseline="0" dirty="0" smtClean="0">
              <a:ln>
                <a:noFill/>
              </a:ln>
              <a:effectLst/>
              <a:latin typeface="+mn-lt"/>
            </a:endParaRPr>
          </a:p>
        </p:txBody>
      </p:sp>
      <p:cxnSp>
        <p:nvCxnSpPr>
          <p:cNvPr id="20" name="직선 화살표 연결선 19"/>
          <p:cNvCxnSpPr>
            <a:stCxn id="13" idx="2"/>
            <a:endCxn id="11" idx="0"/>
          </p:cNvCxnSpPr>
          <p:nvPr/>
        </p:nvCxnSpPr>
        <p:spPr bwMode="auto">
          <a:xfrm>
            <a:off x="3454400" y="1987550"/>
            <a:ext cx="0" cy="533400"/>
          </a:xfrm>
          <a:prstGeom prst="straightConnector1">
            <a:avLst/>
          </a:prstGeom>
          <a:solidFill>
            <a:schemeClr val="accent1"/>
          </a:solidFill>
          <a:ln w="12700" cap="flat" cmpd="sng" algn="ctr">
            <a:solidFill>
              <a:schemeClr val="tx1"/>
            </a:solidFill>
            <a:prstDash val="solid"/>
            <a:round/>
            <a:headEnd type="triangle" w="med" len="med"/>
            <a:tailEnd type="triangle"/>
          </a:ln>
          <a:effectLst/>
        </p:spPr>
      </p:cxnSp>
      <p:cxnSp>
        <p:nvCxnSpPr>
          <p:cNvPr id="23" name="직선 화살표 연결선 22"/>
          <p:cNvCxnSpPr>
            <a:stCxn id="11" idx="3"/>
            <a:endCxn id="14" idx="1"/>
          </p:cNvCxnSpPr>
          <p:nvPr/>
        </p:nvCxnSpPr>
        <p:spPr bwMode="auto">
          <a:xfrm>
            <a:off x="4140200" y="2978150"/>
            <a:ext cx="677863" cy="0"/>
          </a:xfrm>
          <a:prstGeom prst="straightConnector1">
            <a:avLst/>
          </a:prstGeom>
          <a:solidFill>
            <a:schemeClr val="accent1"/>
          </a:solidFill>
          <a:ln w="12700" cap="flat" cmpd="sng" algn="ctr">
            <a:solidFill>
              <a:schemeClr val="tx1"/>
            </a:solidFill>
            <a:prstDash val="solid"/>
            <a:round/>
            <a:headEnd type="triangle" w="med" len="med"/>
            <a:tailEnd type="triangle"/>
          </a:ln>
          <a:effectLst/>
        </p:spPr>
      </p:cxnSp>
      <p:cxnSp>
        <p:nvCxnSpPr>
          <p:cNvPr id="38" name="직선 화살표 연결선 37"/>
          <p:cNvCxnSpPr>
            <a:stCxn id="6" idx="2"/>
            <a:endCxn id="10" idx="0"/>
          </p:cNvCxnSpPr>
          <p:nvPr/>
        </p:nvCxnSpPr>
        <p:spPr bwMode="auto">
          <a:xfrm>
            <a:off x="1519237" y="2147568"/>
            <a:ext cx="0" cy="373382"/>
          </a:xfrm>
          <a:prstGeom prst="straightConnector1">
            <a:avLst/>
          </a:prstGeom>
          <a:solidFill>
            <a:schemeClr val="accent1"/>
          </a:solidFill>
          <a:ln w="12700" cap="flat" cmpd="sng" algn="ctr">
            <a:solidFill>
              <a:schemeClr val="tx1"/>
            </a:solidFill>
            <a:prstDash val="solid"/>
            <a:round/>
            <a:headEnd type="triangle" w="med" len="med"/>
            <a:tailEnd type="triangle"/>
          </a:ln>
          <a:effectLst/>
        </p:spPr>
      </p:cxnSp>
      <p:sp>
        <p:nvSpPr>
          <p:cNvPr id="75" name="직사각형 74"/>
          <p:cNvSpPr/>
          <p:nvPr/>
        </p:nvSpPr>
        <p:spPr bwMode="auto">
          <a:xfrm>
            <a:off x="6875463" y="2520950"/>
            <a:ext cx="1371600" cy="9144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altLang="ko-KR" sz="1200" dirty="0" smtClean="0">
                <a:latin typeface="+mn-lt"/>
              </a:rPr>
              <a:t>LWM2M</a:t>
            </a:r>
            <a:r>
              <a:rPr kumimoji="0" lang="en-US" altLang="ko-KR" sz="1200" b="0" i="0" u="none" strike="noStrike" cap="none" normalizeH="0" baseline="0" dirty="0" smtClean="0">
                <a:ln>
                  <a:noFill/>
                </a:ln>
                <a:effectLst/>
                <a:latin typeface="+mn-lt"/>
              </a:rPr>
              <a:t> Server</a:t>
            </a:r>
            <a:endParaRPr kumimoji="0" lang="ko-KR" altLang="en-US" sz="1200" b="0" i="0" u="none" strike="noStrike" cap="none" normalizeH="0" baseline="0" dirty="0" smtClean="0">
              <a:ln>
                <a:noFill/>
              </a:ln>
              <a:effectLst/>
              <a:latin typeface="+mn-lt"/>
            </a:endParaRPr>
          </a:p>
        </p:txBody>
      </p:sp>
      <p:sp>
        <p:nvSpPr>
          <p:cNvPr id="76" name="직사각형 75"/>
          <p:cNvSpPr/>
          <p:nvPr/>
        </p:nvSpPr>
        <p:spPr bwMode="auto">
          <a:xfrm>
            <a:off x="6875463" y="4972072"/>
            <a:ext cx="1371600" cy="1085231"/>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lang="en-US" altLang="ko-KR" sz="1200" dirty="0" smtClean="0">
              <a:latin typeface="+mn-lt"/>
            </a:endParaRPr>
          </a:p>
          <a:p>
            <a:pPr marL="0" marR="0" indent="0" algn="ctr" defTabSz="914400" rtl="0" eaLnBrk="0" fontAlgn="base" latinLnBrk="0" hangingPunct="0">
              <a:lnSpc>
                <a:spcPct val="90000"/>
              </a:lnSpc>
              <a:spcBef>
                <a:spcPct val="0"/>
              </a:spcBef>
              <a:spcAft>
                <a:spcPct val="0"/>
              </a:spcAft>
              <a:buClrTx/>
              <a:buSzTx/>
              <a:buFontTx/>
              <a:buNone/>
              <a:tabLst/>
            </a:pPr>
            <a:endParaRPr lang="en-US" altLang="ko-KR" sz="1200" dirty="0">
              <a:latin typeface="+mn-lt"/>
            </a:endParaRPr>
          </a:p>
          <a:p>
            <a:pPr marL="0" marR="0" indent="0" algn="ctr" defTabSz="914400" rtl="0" eaLnBrk="0" fontAlgn="base" latinLnBrk="0" hangingPunct="0">
              <a:lnSpc>
                <a:spcPct val="90000"/>
              </a:lnSpc>
              <a:spcBef>
                <a:spcPct val="0"/>
              </a:spcBef>
              <a:spcAft>
                <a:spcPct val="0"/>
              </a:spcAft>
              <a:buClrTx/>
              <a:buSzTx/>
              <a:buFontTx/>
              <a:buNone/>
              <a:tabLst/>
            </a:pPr>
            <a:endParaRPr lang="en-US" altLang="ko-KR" sz="1200" dirty="0" smtClean="0">
              <a:latin typeface="+mn-lt"/>
            </a:endParaRPr>
          </a:p>
          <a:p>
            <a:pPr marL="0" marR="0" indent="0" algn="ctr" defTabSz="914400" rtl="0" eaLnBrk="0" fontAlgn="base" latinLnBrk="0" hangingPunct="0">
              <a:lnSpc>
                <a:spcPct val="90000"/>
              </a:lnSpc>
              <a:spcBef>
                <a:spcPct val="0"/>
              </a:spcBef>
              <a:spcAft>
                <a:spcPct val="0"/>
              </a:spcAft>
              <a:buClrTx/>
              <a:buSzTx/>
              <a:buFontTx/>
              <a:buNone/>
              <a:tabLst/>
            </a:pPr>
            <a:endParaRPr lang="en-US" altLang="ko-KR" sz="1200" dirty="0">
              <a:latin typeface="+mn-lt"/>
            </a:endParaRPr>
          </a:p>
          <a:p>
            <a:pPr marL="0" marR="0" indent="0" algn="ctr" defTabSz="914400" rtl="0" eaLnBrk="0" fontAlgn="base" latinLnBrk="0" hangingPunct="0">
              <a:lnSpc>
                <a:spcPct val="90000"/>
              </a:lnSpc>
              <a:spcBef>
                <a:spcPct val="0"/>
              </a:spcBef>
              <a:spcAft>
                <a:spcPct val="0"/>
              </a:spcAft>
              <a:buClrTx/>
              <a:buSzTx/>
              <a:buFontTx/>
              <a:buNone/>
              <a:tabLst/>
            </a:pPr>
            <a:endParaRPr lang="en-US" altLang="ko-KR" sz="1200" dirty="0" smtClean="0">
              <a:latin typeface="+mn-lt"/>
            </a:endParaRPr>
          </a:p>
          <a:p>
            <a:pPr marL="0" marR="0" indent="0" algn="ctr" defTabSz="914400" rtl="0" eaLnBrk="0" fontAlgn="base" latinLnBrk="0" hangingPunct="0">
              <a:lnSpc>
                <a:spcPct val="90000"/>
              </a:lnSpc>
              <a:spcBef>
                <a:spcPct val="0"/>
              </a:spcBef>
              <a:spcAft>
                <a:spcPct val="0"/>
              </a:spcAft>
              <a:buClrTx/>
              <a:buSzTx/>
              <a:buFontTx/>
              <a:buNone/>
              <a:tabLst/>
            </a:pPr>
            <a:r>
              <a:rPr lang="en-US" altLang="ko-KR" sz="1200" dirty="0" smtClean="0">
                <a:latin typeface="+mn-lt"/>
              </a:rPr>
              <a:t>Objects</a:t>
            </a:r>
            <a:endParaRPr kumimoji="0" lang="ko-KR" altLang="en-US" sz="1200" b="0" i="0" u="none" strike="noStrike" cap="none" normalizeH="0" baseline="0" dirty="0" smtClean="0">
              <a:ln>
                <a:noFill/>
              </a:ln>
              <a:effectLst/>
              <a:latin typeface="+mn-lt"/>
            </a:endParaRPr>
          </a:p>
        </p:txBody>
      </p:sp>
      <p:cxnSp>
        <p:nvCxnSpPr>
          <p:cNvPr id="77" name="직선 화살표 연결선 76"/>
          <p:cNvCxnSpPr>
            <a:stCxn id="14" idx="3"/>
            <a:endCxn id="75" idx="1"/>
          </p:cNvCxnSpPr>
          <p:nvPr/>
        </p:nvCxnSpPr>
        <p:spPr bwMode="auto">
          <a:xfrm>
            <a:off x="6189663" y="2978150"/>
            <a:ext cx="685800" cy="0"/>
          </a:xfrm>
          <a:prstGeom prst="straightConnector1">
            <a:avLst/>
          </a:prstGeom>
          <a:solidFill>
            <a:schemeClr val="accent1"/>
          </a:solidFill>
          <a:ln w="12700" cap="flat" cmpd="sng" algn="ctr">
            <a:solidFill>
              <a:schemeClr val="tx1"/>
            </a:solidFill>
            <a:prstDash val="solid"/>
            <a:round/>
            <a:headEnd type="triangle" w="med" len="med"/>
            <a:tailEnd type="triangle"/>
          </a:ln>
          <a:effectLst/>
        </p:spPr>
      </p:cxnSp>
      <p:cxnSp>
        <p:nvCxnSpPr>
          <p:cNvPr id="80" name="직선 화살표 연결선 79"/>
          <p:cNvCxnSpPr>
            <a:stCxn id="76" idx="0"/>
            <a:endCxn id="75" idx="2"/>
          </p:cNvCxnSpPr>
          <p:nvPr/>
        </p:nvCxnSpPr>
        <p:spPr bwMode="auto">
          <a:xfrm flipV="1">
            <a:off x="7561263" y="3435350"/>
            <a:ext cx="0" cy="1536722"/>
          </a:xfrm>
          <a:prstGeom prst="straightConnector1">
            <a:avLst/>
          </a:prstGeom>
          <a:solidFill>
            <a:schemeClr val="accent1"/>
          </a:solidFill>
          <a:ln w="12700" cap="flat" cmpd="sng" algn="ctr">
            <a:solidFill>
              <a:schemeClr val="tx1"/>
            </a:solidFill>
            <a:prstDash val="solid"/>
            <a:round/>
            <a:headEnd type="triangle" w="med" len="med"/>
            <a:tailEnd type="triangle"/>
          </a:ln>
          <a:effectLst/>
        </p:spPr>
      </p:cxnSp>
      <p:sp>
        <p:nvSpPr>
          <p:cNvPr id="84" name="직사각형 83"/>
          <p:cNvSpPr/>
          <p:nvPr/>
        </p:nvSpPr>
        <p:spPr bwMode="auto">
          <a:xfrm>
            <a:off x="7027863" y="5060326"/>
            <a:ext cx="1066800" cy="188574"/>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altLang="ko-KR" sz="1200" dirty="0" smtClean="0">
                <a:latin typeface="+mn-lt"/>
              </a:rPr>
              <a:t>LWM2M</a:t>
            </a:r>
            <a:r>
              <a:rPr kumimoji="0" lang="en-US" altLang="ko-KR" sz="1200" b="0" i="0" u="none" strike="noStrike" cap="none" normalizeH="0" baseline="0" dirty="0" smtClean="0">
                <a:ln>
                  <a:noFill/>
                </a:ln>
                <a:effectLst/>
                <a:latin typeface="+mn-lt"/>
              </a:rPr>
              <a:t> Client</a:t>
            </a:r>
            <a:endParaRPr kumimoji="0" lang="ko-KR" altLang="en-US" sz="1200" b="0" i="0" u="none" strike="noStrike" cap="none" normalizeH="0" baseline="0" dirty="0" smtClean="0">
              <a:ln>
                <a:noFill/>
              </a:ln>
              <a:effectLst/>
              <a:latin typeface="+mn-lt"/>
            </a:endParaRPr>
          </a:p>
        </p:txBody>
      </p:sp>
      <p:sp>
        <p:nvSpPr>
          <p:cNvPr id="94" name="직사각형 93"/>
          <p:cNvSpPr/>
          <p:nvPr/>
        </p:nvSpPr>
        <p:spPr bwMode="auto">
          <a:xfrm>
            <a:off x="7131382" y="5402285"/>
            <a:ext cx="255216" cy="346373"/>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ko-KR" altLang="en-US" sz="1200" b="0" i="0" u="none" strike="noStrike" cap="none" normalizeH="0" baseline="0" dirty="0" smtClean="0">
              <a:ln>
                <a:noFill/>
              </a:ln>
              <a:effectLst/>
              <a:latin typeface="+mn-lt"/>
            </a:endParaRPr>
          </a:p>
        </p:txBody>
      </p:sp>
      <p:sp>
        <p:nvSpPr>
          <p:cNvPr id="95" name="직사각형 94"/>
          <p:cNvSpPr/>
          <p:nvPr/>
        </p:nvSpPr>
        <p:spPr bwMode="auto">
          <a:xfrm>
            <a:off x="7077035" y="5358827"/>
            <a:ext cx="255216" cy="346373"/>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ko-KR" altLang="en-US" sz="1200" b="0" i="0" u="none" strike="noStrike" cap="none" normalizeH="0" baseline="0" dirty="0" smtClean="0">
              <a:ln>
                <a:noFill/>
              </a:ln>
              <a:effectLst/>
              <a:latin typeface="+mn-lt"/>
            </a:endParaRPr>
          </a:p>
        </p:txBody>
      </p:sp>
      <p:sp>
        <p:nvSpPr>
          <p:cNvPr id="96" name="직사각형 95"/>
          <p:cNvSpPr/>
          <p:nvPr/>
        </p:nvSpPr>
        <p:spPr bwMode="auto">
          <a:xfrm>
            <a:off x="7024177" y="5315369"/>
            <a:ext cx="255216" cy="346373"/>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ko-KR" altLang="en-US" sz="1200" b="0" i="0" u="none" strike="noStrike" cap="none" normalizeH="0" baseline="0" dirty="0" smtClean="0">
              <a:ln>
                <a:noFill/>
              </a:ln>
              <a:effectLst/>
              <a:latin typeface="+mn-lt"/>
            </a:endParaRPr>
          </a:p>
        </p:txBody>
      </p:sp>
      <p:sp>
        <p:nvSpPr>
          <p:cNvPr id="97" name="직사각형 96"/>
          <p:cNvSpPr/>
          <p:nvPr/>
        </p:nvSpPr>
        <p:spPr bwMode="auto">
          <a:xfrm>
            <a:off x="7524946" y="5358827"/>
            <a:ext cx="255216" cy="346373"/>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ko-KR" altLang="en-US" sz="1200" b="0" i="0" u="none" strike="noStrike" cap="none" normalizeH="0" baseline="0" dirty="0" smtClean="0">
              <a:ln>
                <a:noFill/>
              </a:ln>
              <a:effectLst/>
              <a:latin typeface="+mn-lt"/>
            </a:endParaRPr>
          </a:p>
        </p:txBody>
      </p:sp>
      <p:sp>
        <p:nvSpPr>
          <p:cNvPr id="98" name="직사각형 97"/>
          <p:cNvSpPr/>
          <p:nvPr/>
        </p:nvSpPr>
        <p:spPr bwMode="auto">
          <a:xfrm>
            <a:off x="7472088" y="5315369"/>
            <a:ext cx="255216" cy="346373"/>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ko-KR" altLang="en-US" sz="1200" b="0" i="0" u="none" strike="noStrike" cap="none" normalizeH="0" baseline="0" dirty="0" smtClean="0">
              <a:ln>
                <a:noFill/>
              </a:ln>
              <a:effectLst/>
              <a:latin typeface="+mn-lt"/>
            </a:endParaRPr>
          </a:p>
        </p:txBody>
      </p:sp>
      <p:sp>
        <p:nvSpPr>
          <p:cNvPr id="99" name="직사각형 98"/>
          <p:cNvSpPr/>
          <p:nvPr/>
        </p:nvSpPr>
        <p:spPr bwMode="auto">
          <a:xfrm>
            <a:off x="7866063" y="5315369"/>
            <a:ext cx="255216" cy="346373"/>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ko-KR" altLang="en-US" sz="1200" b="0" i="0" u="none" strike="noStrike" cap="none" normalizeH="0" baseline="0" dirty="0" smtClean="0">
              <a:ln>
                <a:noFill/>
              </a:ln>
              <a:effectLst/>
              <a:latin typeface="+mn-lt"/>
            </a:endParaRPr>
          </a:p>
        </p:txBody>
      </p:sp>
      <p:sp>
        <p:nvSpPr>
          <p:cNvPr id="101" name="TextBox 100"/>
          <p:cNvSpPr txBox="1"/>
          <p:nvPr/>
        </p:nvSpPr>
        <p:spPr>
          <a:xfrm>
            <a:off x="5688322" y="3708746"/>
            <a:ext cx="1813318" cy="938719"/>
          </a:xfrm>
          <a:prstGeom prst="rect">
            <a:avLst/>
          </a:prstGeom>
          <a:noFill/>
        </p:spPr>
        <p:txBody>
          <a:bodyPr wrap="none" rtlCol="0">
            <a:spAutoFit/>
          </a:bodyPr>
          <a:lstStyle/>
          <a:p>
            <a:pPr algn="r"/>
            <a:r>
              <a:rPr lang="en-US" altLang="ko-KR" sz="1100" b="1" dirty="0" smtClean="0"/>
              <a:t>Interfaces</a:t>
            </a:r>
          </a:p>
          <a:p>
            <a:pPr algn="r"/>
            <a:r>
              <a:rPr lang="en-US" altLang="ko-KR" sz="1100" dirty="0" smtClean="0"/>
              <a:t>Bootstrapping -</a:t>
            </a:r>
          </a:p>
          <a:p>
            <a:pPr algn="r"/>
            <a:r>
              <a:rPr lang="en-US" altLang="ko-KR" sz="1100" dirty="0" smtClean="0"/>
              <a:t>Registration -</a:t>
            </a:r>
          </a:p>
          <a:p>
            <a:pPr algn="r"/>
            <a:r>
              <a:rPr lang="en-US" altLang="ko-KR" sz="1100" dirty="0" smtClean="0"/>
              <a:t>Object/Resource Access -</a:t>
            </a:r>
          </a:p>
          <a:p>
            <a:pPr algn="r"/>
            <a:r>
              <a:rPr lang="en-US" altLang="ko-KR" sz="1100" dirty="0" smtClean="0"/>
              <a:t>Reporting -</a:t>
            </a:r>
            <a:endParaRPr lang="ko-KR" altLang="en-US" sz="1100" dirty="0"/>
          </a:p>
        </p:txBody>
      </p:sp>
      <p:sp>
        <p:nvSpPr>
          <p:cNvPr id="104" name="직사각형 103"/>
          <p:cNvSpPr/>
          <p:nvPr/>
        </p:nvSpPr>
        <p:spPr bwMode="auto">
          <a:xfrm>
            <a:off x="7129462" y="1535075"/>
            <a:ext cx="870259" cy="701328"/>
          </a:xfrm>
          <a:prstGeom prst="rect">
            <a:avLst/>
          </a:prstGeom>
          <a:solidFill>
            <a:schemeClr val="bg1"/>
          </a:solidFill>
          <a:ln w="12700"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altLang="ko-KR" sz="1200" dirty="0" smtClean="0">
                <a:latin typeface="+mn-lt"/>
              </a:rPr>
              <a:t>M2M App</a:t>
            </a:r>
            <a:endParaRPr kumimoji="0" lang="ko-KR" altLang="en-US" sz="1200" b="0" i="0" u="none" strike="noStrike" cap="none" normalizeH="0" baseline="0" dirty="0" smtClean="0">
              <a:ln>
                <a:noFill/>
              </a:ln>
              <a:effectLst/>
              <a:latin typeface="+mn-lt"/>
            </a:endParaRPr>
          </a:p>
        </p:txBody>
      </p:sp>
      <p:cxnSp>
        <p:nvCxnSpPr>
          <p:cNvPr id="111" name="직선 화살표 연결선 110"/>
          <p:cNvCxnSpPr>
            <a:stCxn id="104" idx="2"/>
            <a:endCxn id="75" idx="0"/>
          </p:cNvCxnSpPr>
          <p:nvPr/>
        </p:nvCxnSpPr>
        <p:spPr bwMode="auto">
          <a:xfrm flipH="1">
            <a:off x="7561263" y="2236403"/>
            <a:ext cx="3329" cy="284547"/>
          </a:xfrm>
          <a:prstGeom prst="straightConnector1">
            <a:avLst/>
          </a:prstGeom>
          <a:solidFill>
            <a:schemeClr val="accent1"/>
          </a:solidFill>
          <a:ln w="12700" cap="flat" cmpd="sng" algn="ctr">
            <a:solidFill>
              <a:schemeClr val="tx1"/>
            </a:solidFill>
            <a:prstDash val="solid"/>
            <a:round/>
            <a:headEnd type="triangle" w="med" len="med"/>
            <a:tailEnd type="triangle"/>
          </a:ln>
          <a:effectLst/>
        </p:spPr>
      </p:cxnSp>
      <p:sp>
        <p:nvSpPr>
          <p:cNvPr id="114" name="TextBox 113"/>
          <p:cNvSpPr txBox="1"/>
          <p:nvPr/>
        </p:nvSpPr>
        <p:spPr>
          <a:xfrm>
            <a:off x="4894263" y="3538858"/>
            <a:ext cx="1255408" cy="307777"/>
          </a:xfrm>
          <a:prstGeom prst="rect">
            <a:avLst/>
          </a:prstGeom>
          <a:noFill/>
        </p:spPr>
        <p:txBody>
          <a:bodyPr wrap="none" rtlCol="0">
            <a:spAutoFit/>
          </a:bodyPr>
          <a:lstStyle/>
          <a:p>
            <a:r>
              <a:rPr lang="en-US" altLang="ko-KR" sz="1400" b="1" dirty="0" err="1" smtClean="0">
                <a:solidFill>
                  <a:srgbClr val="FF0000"/>
                </a:solidFill>
              </a:rPr>
              <a:t>SWoT</a:t>
            </a:r>
            <a:r>
              <a:rPr lang="en-US" altLang="ko-KR" sz="1400" b="1" dirty="0" smtClean="0">
                <a:solidFill>
                  <a:srgbClr val="FF0000"/>
                </a:solidFill>
              </a:rPr>
              <a:t> scope</a:t>
            </a:r>
            <a:endParaRPr lang="ko-KR" altLang="en-US" sz="1400" b="1" dirty="0">
              <a:solidFill>
                <a:srgbClr val="FF0000"/>
              </a:solidFill>
            </a:endParaRPr>
          </a:p>
        </p:txBody>
      </p:sp>
      <p:cxnSp>
        <p:nvCxnSpPr>
          <p:cNvPr id="115" name="직선 화살표 연결선 114"/>
          <p:cNvCxnSpPr>
            <a:stCxn id="10" idx="3"/>
            <a:endCxn id="11" idx="1"/>
          </p:cNvCxnSpPr>
          <p:nvPr/>
        </p:nvCxnSpPr>
        <p:spPr bwMode="auto">
          <a:xfrm>
            <a:off x="2090737" y="2978150"/>
            <a:ext cx="677863" cy="0"/>
          </a:xfrm>
          <a:prstGeom prst="straightConnector1">
            <a:avLst/>
          </a:prstGeom>
          <a:solidFill>
            <a:schemeClr val="accent1"/>
          </a:solidFill>
          <a:ln w="12700" cap="flat" cmpd="sng" algn="ctr">
            <a:solidFill>
              <a:schemeClr val="tx1"/>
            </a:solidFill>
            <a:prstDash val="solid"/>
            <a:round/>
            <a:headEnd type="triangle" w="med" len="med"/>
            <a:tailEnd type="triangle"/>
          </a:ln>
          <a:effectLst/>
        </p:spPr>
      </p:cxnSp>
      <p:sp>
        <p:nvSpPr>
          <p:cNvPr id="118" name="직사각형 117"/>
          <p:cNvSpPr/>
          <p:nvPr/>
        </p:nvSpPr>
        <p:spPr bwMode="auto">
          <a:xfrm>
            <a:off x="4025899" y="2378676"/>
            <a:ext cx="2998278" cy="1160182"/>
          </a:xfrm>
          <a:prstGeom prst="rect">
            <a:avLst/>
          </a:prstGeom>
          <a:noFill/>
          <a:ln w="25400" cap="flat" cmpd="sng" algn="ctr">
            <a:solidFill>
              <a:srgbClr val="FF0000"/>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ko-KR" altLang="en-US" sz="1200" b="0" i="0" u="none" strike="noStrike" cap="none" normalizeH="0" baseline="0" dirty="0" smtClean="0">
              <a:ln>
                <a:noFill/>
              </a:ln>
              <a:effectLst/>
              <a:latin typeface="+mn-lt"/>
            </a:endParaRPr>
          </a:p>
        </p:txBody>
      </p:sp>
      <p:sp>
        <p:nvSpPr>
          <p:cNvPr id="123" name="TextBox 122"/>
          <p:cNvSpPr txBox="1"/>
          <p:nvPr/>
        </p:nvSpPr>
        <p:spPr>
          <a:xfrm>
            <a:off x="7104063" y="6053458"/>
            <a:ext cx="968535" cy="261610"/>
          </a:xfrm>
          <a:prstGeom prst="rect">
            <a:avLst/>
          </a:prstGeom>
          <a:noFill/>
        </p:spPr>
        <p:txBody>
          <a:bodyPr wrap="none" rtlCol="0">
            <a:spAutoFit/>
          </a:bodyPr>
          <a:lstStyle/>
          <a:p>
            <a:r>
              <a:rPr lang="en-US" altLang="ko-KR" sz="1100" dirty="0" smtClean="0"/>
              <a:t>M2M Device</a:t>
            </a:r>
            <a:endParaRPr lang="ko-KR" altLang="en-US" sz="1100" dirty="0"/>
          </a:p>
        </p:txBody>
      </p:sp>
      <p:sp>
        <p:nvSpPr>
          <p:cNvPr id="126" name="직사각형 125"/>
          <p:cNvSpPr/>
          <p:nvPr/>
        </p:nvSpPr>
        <p:spPr bwMode="auto">
          <a:xfrm>
            <a:off x="5063955" y="1535075"/>
            <a:ext cx="870259" cy="701328"/>
          </a:xfrm>
          <a:prstGeom prst="rect">
            <a:avLst/>
          </a:prstGeom>
          <a:solidFill>
            <a:schemeClr val="bg1"/>
          </a:solidFill>
          <a:ln w="12700"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altLang="ko-KR" sz="1200" dirty="0" err="1" smtClean="0">
                <a:latin typeface="+mn-lt"/>
              </a:rPr>
              <a:t>SWoT</a:t>
            </a:r>
            <a:r>
              <a:rPr lang="en-US" altLang="ko-KR" sz="1200" dirty="0" smtClean="0">
                <a:latin typeface="+mn-lt"/>
              </a:rPr>
              <a:t> </a:t>
            </a:r>
          </a:p>
          <a:p>
            <a:pPr marL="0" marR="0" indent="0" algn="ctr" defTabSz="914400" rtl="0" eaLnBrk="0" fontAlgn="base" latinLnBrk="0" hangingPunct="0">
              <a:lnSpc>
                <a:spcPct val="90000"/>
              </a:lnSpc>
              <a:spcBef>
                <a:spcPct val="0"/>
              </a:spcBef>
              <a:spcAft>
                <a:spcPct val="0"/>
              </a:spcAft>
              <a:buClrTx/>
              <a:buSzTx/>
              <a:buFontTx/>
              <a:buNone/>
              <a:tabLst/>
            </a:pPr>
            <a:r>
              <a:rPr lang="en-US" altLang="ko-KR" sz="1200" dirty="0" smtClean="0">
                <a:latin typeface="+mn-lt"/>
              </a:rPr>
              <a:t>Application</a:t>
            </a:r>
            <a:endParaRPr kumimoji="0" lang="ko-KR" altLang="en-US" sz="1200" b="0" i="0" u="none" strike="noStrike" cap="none" normalizeH="0" baseline="0" dirty="0" smtClean="0">
              <a:ln>
                <a:noFill/>
              </a:ln>
              <a:effectLst/>
              <a:latin typeface="+mn-lt"/>
            </a:endParaRPr>
          </a:p>
        </p:txBody>
      </p:sp>
      <p:cxnSp>
        <p:nvCxnSpPr>
          <p:cNvPr id="127" name="직선 화살표 연결선 126"/>
          <p:cNvCxnSpPr>
            <a:stCxn id="126" idx="2"/>
            <a:endCxn id="14" idx="0"/>
          </p:cNvCxnSpPr>
          <p:nvPr/>
        </p:nvCxnSpPr>
        <p:spPr bwMode="auto">
          <a:xfrm>
            <a:off x="5499085" y="2236403"/>
            <a:ext cx="4778" cy="284547"/>
          </a:xfrm>
          <a:prstGeom prst="straightConnector1">
            <a:avLst/>
          </a:prstGeom>
          <a:solidFill>
            <a:schemeClr val="accent1"/>
          </a:solidFill>
          <a:ln w="12700" cap="flat" cmpd="sng" algn="ctr">
            <a:solidFill>
              <a:schemeClr val="tx1"/>
            </a:solidFill>
            <a:prstDash val="solid"/>
            <a:round/>
            <a:headEnd type="triangle" w="med" len="med"/>
            <a:tailEnd type="triangle"/>
          </a:ln>
          <a:effectLst/>
        </p:spPr>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p:txBody>
          <a:bodyPr/>
          <a:lstStyle/>
          <a:p>
            <a:r>
              <a:rPr lang="en-GB" altLang="zh-CN" smtClean="0">
                <a:ea typeface="SimSun" panose="02010600030101010101" pitchFamily="2" charset="-122"/>
              </a:rPr>
              <a:t>Impacts, Relationships and Dependencies</a:t>
            </a:r>
          </a:p>
        </p:txBody>
      </p:sp>
      <p:sp>
        <p:nvSpPr>
          <p:cNvPr id="16387" name="Rectangle 5"/>
          <p:cNvSpPr>
            <a:spLocks noGrp="1" noChangeArrowheads="1"/>
          </p:cNvSpPr>
          <p:nvPr>
            <p:ph type="body" idx="1"/>
          </p:nvPr>
        </p:nvSpPr>
        <p:spPr/>
        <p:txBody>
          <a:bodyPr/>
          <a:lstStyle/>
          <a:p>
            <a:r>
              <a:rPr lang="en-GB" altLang="zh-CN" dirty="0" smtClean="0">
                <a:ea typeface="SimSun" panose="02010600030101010101" pitchFamily="2" charset="-122"/>
              </a:rPr>
              <a:t>Existing specifications affected:</a:t>
            </a:r>
          </a:p>
          <a:p>
            <a:pPr lvl="1"/>
            <a:r>
              <a:rPr lang="en-GB" altLang="zh-CN" dirty="0" smtClean="0">
                <a:ea typeface="SimSun" panose="02010600030101010101" pitchFamily="2" charset="-122"/>
              </a:rPr>
              <a:t>WI-277: Social Network Web(</a:t>
            </a:r>
            <a:r>
              <a:rPr lang="en-GB" altLang="zh-CN" dirty="0" err="1" smtClean="0">
                <a:ea typeface="SimSun" panose="02010600030101010101" pitchFamily="2" charset="-122"/>
              </a:rPr>
              <a:t>SNeW</a:t>
            </a:r>
            <a:r>
              <a:rPr lang="en-GB" altLang="zh-CN" dirty="0" smtClean="0">
                <a:ea typeface="SimSun" panose="02010600030101010101" pitchFamily="2" charset="-122"/>
              </a:rPr>
              <a:t>)</a:t>
            </a:r>
          </a:p>
          <a:p>
            <a:pPr lvl="1"/>
            <a:r>
              <a:rPr lang="en-GB" altLang="zh-CN" dirty="0" smtClean="0">
                <a:ea typeface="SimSun" panose="02010600030101010101" pitchFamily="2" charset="-122"/>
              </a:rPr>
              <a:t>WI-246: Lightweight Machine to Machine (LWM2M)</a:t>
            </a:r>
          </a:p>
          <a:p>
            <a:r>
              <a:rPr lang="en-GB" altLang="zh-CN" dirty="0" smtClean="0">
                <a:ea typeface="SimSun" panose="02010600030101010101" pitchFamily="2" charset="-122"/>
              </a:rPr>
              <a:t>Other Work Items affected: none</a:t>
            </a:r>
          </a:p>
          <a:p>
            <a:r>
              <a:rPr lang="en-GB" altLang="zh-CN" dirty="0" smtClean="0">
                <a:ea typeface="SimSun" panose="02010600030101010101" pitchFamily="2" charset="-122"/>
              </a:rPr>
              <a:t>OMA WGs and external organizations affected:</a:t>
            </a:r>
          </a:p>
          <a:p>
            <a:pPr lvl="1"/>
            <a:r>
              <a:rPr lang="en-GB" altLang="zh-CN" dirty="0" smtClean="0">
                <a:ea typeface="SimSun" panose="02010600030101010101" pitchFamily="2" charset="-122"/>
              </a:rPr>
              <a:t>OMA WG: CD, DM</a:t>
            </a:r>
          </a:p>
          <a:p>
            <a:pPr lvl="1"/>
            <a:r>
              <a:rPr lang="en-US" altLang="ko-KR" dirty="0" smtClean="0">
                <a:ea typeface="SimSun" panose="02010600030101010101" pitchFamily="2" charset="-122"/>
              </a:rPr>
              <a:t>External organization: W3C, oneM2M</a:t>
            </a:r>
            <a:endParaRPr lang="en-GB" altLang="zh-CN" dirty="0" smtClean="0">
              <a:ea typeface="SimSun" panose="02010600030101010101" pitchFamily="2" charset="-122"/>
            </a:endParaRPr>
          </a:p>
          <a:p>
            <a:r>
              <a:rPr lang="en-GB" altLang="zh-CN" dirty="0" smtClean="0">
                <a:ea typeface="SimSun" panose="02010600030101010101" pitchFamily="2" charset="-122"/>
              </a:rPr>
              <a:t>Impacts on Architecture, Charging/Billing, Security, Privacy, IOT:</a:t>
            </a:r>
          </a:p>
          <a:p>
            <a:pPr lvl="1"/>
            <a:r>
              <a:rPr lang="en-GB" altLang="zh-CN" dirty="0" err="1" smtClean="0">
                <a:ea typeface="SimSun" panose="02010600030101010101" pitchFamily="2" charset="-122"/>
              </a:rPr>
              <a:t>SWoT</a:t>
            </a:r>
            <a:r>
              <a:rPr lang="en-GB" altLang="zh-CN" dirty="0" smtClean="0">
                <a:ea typeface="SimSun" panose="02010600030101010101" pitchFamily="2" charset="-122"/>
              </a:rPr>
              <a:t> may deliver some charging/billing, security and privacy related requirements during its scenario work. But standardization of the requirements are out of scope of </a:t>
            </a:r>
            <a:r>
              <a:rPr lang="en-GB" altLang="zh-CN" dirty="0" err="1" smtClean="0">
                <a:ea typeface="SimSun" panose="02010600030101010101" pitchFamily="2" charset="-122"/>
              </a:rPr>
              <a:t>SWoT</a:t>
            </a:r>
            <a:r>
              <a:rPr lang="en-GB" altLang="zh-CN" dirty="0" smtClean="0">
                <a:ea typeface="SimSun" panose="02010600030101010101" pitchFamily="2" charset="-122"/>
              </a:rPr>
              <a:t>. Only limited part of security and privacy which are strictly related to SNS and </a:t>
            </a:r>
            <a:r>
              <a:rPr lang="en-GB" altLang="zh-CN" dirty="0" err="1" smtClean="0">
                <a:ea typeface="SimSun" panose="02010600030101010101" pitchFamily="2" charset="-122"/>
              </a:rPr>
              <a:t>IoT</a:t>
            </a:r>
            <a:r>
              <a:rPr lang="en-GB" altLang="zh-CN" dirty="0" smtClean="0">
                <a:ea typeface="SimSun" panose="02010600030101010101" pitchFamily="2" charset="-122"/>
              </a:rPr>
              <a:t> binding itself, will be considered.</a:t>
            </a:r>
          </a:p>
          <a:p>
            <a:pPr lvl="1"/>
            <a:r>
              <a:rPr lang="en-US" altLang="zh-CN" dirty="0" smtClean="0">
                <a:ea typeface="SimSun" panose="02010600030101010101" pitchFamily="2" charset="-122"/>
              </a:rPr>
              <a:t>IOT will not be covered.</a:t>
            </a:r>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9062</TotalTime>
  <Pages>15</Pages>
  <Words>2880</Words>
  <Application>Microsoft Office PowerPoint</Application>
  <PresentationFormat>사용자 지정</PresentationFormat>
  <Paragraphs>284</Paragraphs>
  <Slides>15</Slides>
  <Notes>14</Notes>
  <HiddenSlides>0</HiddenSlides>
  <MMClips>0</MMClips>
  <ScaleCrop>false</ScaleCrop>
  <HeadingPairs>
    <vt:vector size="8" baseType="variant">
      <vt:variant>
        <vt:lpstr>사용한 글꼴</vt:lpstr>
      </vt:variant>
      <vt:variant>
        <vt:i4>9</vt:i4>
      </vt:variant>
      <vt:variant>
        <vt:lpstr>테마</vt:lpstr>
      </vt:variant>
      <vt:variant>
        <vt:i4>1</vt:i4>
      </vt:variant>
      <vt:variant>
        <vt:lpstr>포함된 OLE 서버</vt:lpstr>
      </vt:variant>
      <vt:variant>
        <vt:i4>1</vt:i4>
      </vt:variant>
      <vt:variant>
        <vt:lpstr>슬라이드 제목</vt:lpstr>
      </vt:variant>
      <vt:variant>
        <vt:i4>15</vt:i4>
      </vt:variant>
    </vt:vector>
  </HeadingPairs>
  <TitlesOfParts>
    <vt:vector size="26" baseType="lpstr">
      <vt:lpstr>SimSun</vt:lpstr>
      <vt:lpstr>SimSun</vt:lpstr>
      <vt:lpstr>굴림</vt:lpstr>
      <vt:lpstr>Arial</vt:lpstr>
      <vt:lpstr>Arial Narrow</vt:lpstr>
      <vt:lpstr>Calibri</vt:lpstr>
      <vt:lpstr>Cambria</vt:lpstr>
      <vt:lpstr>Tahoma</vt:lpstr>
      <vt:lpstr>Times New Roman</vt:lpstr>
      <vt:lpstr>OMA Template</vt:lpstr>
      <vt:lpstr>워크시트</vt:lpstr>
      <vt:lpstr>OMA-DM-2016-0072-INP_Social_Web_of_Things_WI_socialization    Social Web of Things (SWOT) - WI Socialization</vt:lpstr>
      <vt:lpstr>Work Item Title and Registration Name </vt:lpstr>
      <vt:lpstr>Background</vt:lpstr>
      <vt:lpstr>Background</vt:lpstr>
      <vt:lpstr>Description and Objectives</vt:lpstr>
      <vt:lpstr>Description and Objectives</vt:lpstr>
      <vt:lpstr>Main Use Case(s) (1/2)</vt:lpstr>
      <vt:lpstr>Main Use Case(s) (2/2)</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Andrew Min-gyu Han</cp:lastModifiedBy>
  <cp:revision>378</cp:revision>
  <cp:lastPrinted>1999-04-27T06:51:51Z</cp:lastPrinted>
  <dcterms:created xsi:type="dcterms:W3CDTF">2002-03-19T14:05:12Z</dcterms:created>
  <dcterms:modified xsi:type="dcterms:W3CDTF">2016-10-21T14:50:21Z</dcterms:modified>
</cp:coreProperties>
</file>