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2"/>
  </p:notesMasterIdLst>
  <p:handoutMasterIdLst>
    <p:handoutMasterId r:id="rId13"/>
  </p:handoutMasterIdLst>
  <p:sldIdLst>
    <p:sldId id="293" r:id="rId2"/>
    <p:sldId id="338" r:id="rId3"/>
    <p:sldId id="340" r:id="rId4"/>
    <p:sldId id="342" r:id="rId5"/>
    <p:sldId id="341" r:id="rId6"/>
    <p:sldId id="343" r:id="rId7"/>
    <p:sldId id="344" r:id="rId8"/>
    <p:sldId id="345" r:id="rId9"/>
    <p:sldId id="346" r:id="rId10"/>
    <p:sldId id="339" r:id="rId11"/>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335" autoAdjust="0"/>
  </p:normalViewPr>
  <p:slideViewPr>
    <p:cSldViewPr>
      <p:cViewPr varScale="1">
        <p:scale>
          <a:sx n="84" d="100"/>
          <a:sy n="84" d="100"/>
        </p:scale>
        <p:origin x="295" y="46"/>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6544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1"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075099187"/>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18594117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0797112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7474274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0009838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52800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8970051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2188571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3643712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23481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0350637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7024052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nSpc>
                <a:spcPct val="90000"/>
              </a:lnSpc>
              <a:defRPr/>
            </a:pPr>
            <a:endParaRPr lang="en-GB" altLang="zh-CN" smtClean="0">
              <a:ea typeface="宋体" panose="02010600030101010101" pitchFamily="2"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GB"/>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nSpc>
                <a:spcPct val="90000"/>
              </a:lnSpc>
              <a:defRPr/>
            </a:pPr>
            <a:endParaRPr lang="en-GB" altLang="zh-CN" smtClean="0">
              <a:ea typeface="宋体" panose="02010600030101010101" pitchFamily="2"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nSpc>
                <a:spcPct val="90000"/>
              </a:lnSpc>
              <a:defRPr/>
            </a:pPr>
            <a:r>
              <a:rPr lang="en-GB" altLang="zh-CN" sz="1000" b="1" smtClean="0">
                <a:ea typeface="宋体" panose="02010600030101010101" pitchFamily="2" charset="-122"/>
                <a:cs typeface="Times New Roman" panose="02020603050405020304" pitchFamily="18" charset="0"/>
              </a:rPr>
              <a:t>© 2017 Open Mobile Alliance All Rights Reserved.</a:t>
            </a:r>
            <a:endParaRPr lang="en-US" altLang="zh-CN" sz="1000" b="1" smtClean="0">
              <a:ea typeface="宋体" panose="02010600030101010101" pitchFamily="2" charset="-122"/>
            </a:endParaRPr>
          </a:p>
          <a:p>
            <a:pPr>
              <a:lnSpc>
                <a:spcPct val="90000"/>
              </a:lnSpc>
              <a:defRPr/>
            </a:pPr>
            <a:r>
              <a:rPr lang="en-US" altLang="zh-CN" sz="900" b="1" smtClean="0">
                <a:latin typeface="Arial Narrow" panose="020B0606020202030204" pitchFamily="34" charset="0"/>
                <a:ea typeface="宋体" panose="02010600030101010101" pitchFamily="2" charset="-122"/>
                <a:cs typeface="Times New Roman" panose="02020603050405020304" pitchFamily="18" charset="0"/>
              </a:rPr>
              <a:t>Used with the permission of the Open Mobile Alliance under the terms as stated in this document.</a:t>
            </a:r>
            <a:endParaRPr lang="en-US" altLang="zh-CN" sz="900" b="1" smtClean="0">
              <a:solidFill>
                <a:srgbClr val="999999"/>
              </a:solidFill>
              <a:latin typeface="Arial Narrow" panose="020B0606020202030204" pitchFamily="34" charset="0"/>
              <a:ea typeface="宋体" panose="02010600030101010101" pitchFamily="2" charset="-122"/>
            </a:endParaRPr>
          </a:p>
        </p:txBody>
      </p:sp>
      <p:sp>
        <p:nvSpPr>
          <p:cNvPr id="1031" name="Rectangle 18"/>
          <p:cNvSpPr>
            <a:spLocks noChangeArrowheads="1"/>
          </p:cNvSpPr>
          <p:nvPr userDrawn="1"/>
        </p:nvSpPr>
        <p:spPr bwMode="auto">
          <a:xfrm>
            <a:off x="4724400" y="6629400"/>
            <a:ext cx="3352800" cy="339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ctr">
              <a:lnSpc>
                <a:spcPct val="90000"/>
              </a:lnSpc>
              <a:defRPr/>
            </a:pPr>
            <a:r>
              <a:rPr lang="en-US" altLang="zh-CN" sz="1800" b="1" dirty="0" smtClean="0">
                <a:latin typeface="Arial Narrow" panose="020B0606020202030204" pitchFamily="34" charset="0"/>
                <a:ea typeface="宋体" panose="02010600030101010101" pitchFamily="2" charset="-122"/>
              </a:rPr>
              <a:t>OMA-DM-2017-0130</a:t>
            </a:r>
            <a:endParaRPr lang="en-US" altLang="zh-CN" sz="1800" b="1" dirty="0" smtClean="0">
              <a:latin typeface="Arial Narrow" panose="020B0606020202030204" pitchFamily="34" charset="0"/>
              <a:ea typeface="宋体" panose="02010600030101010101" pitchFamily="2" charset="-122"/>
            </a:endParaRPr>
          </a:p>
        </p:txBody>
      </p:sp>
      <p:sp>
        <p:nvSpPr>
          <p:cNvPr id="1032" name="Rectangle 19"/>
          <p:cNvSpPr>
            <a:spLocks noChangeArrowheads="1"/>
          </p:cNvSpPr>
          <p:nvPr userDrawn="1"/>
        </p:nvSpPr>
        <p:spPr bwMode="auto">
          <a:xfrm>
            <a:off x="8001000" y="6629400"/>
            <a:ext cx="1362075"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zh-CN" sz="1800" b="1" dirty="0" smtClean="0">
                <a:latin typeface="Arial Narrow" panose="020B0606020202030204" pitchFamily="34" charset="0"/>
                <a:ea typeface="宋体" panose="02010600030101010101" pitchFamily="2" charset="-122"/>
              </a:rPr>
              <a:t>Slide #</a:t>
            </a:r>
            <a:fld id="{6F2E00AE-62C3-46F9-92C3-EFB5BB3D846A}" type="slidenum">
              <a:rPr lang="en-US" altLang="zh-CN" sz="1800" b="1" smtClean="0">
                <a:latin typeface="Arial Narrow" panose="020B0606020202030204" pitchFamily="34" charset="0"/>
                <a:ea typeface="宋体" panose="02010600030101010101" pitchFamily="2" charset="-122"/>
              </a:rPr>
              <a:pPr algn="r">
                <a:lnSpc>
                  <a:spcPct val="90000"/>
                </a:lnSpc>
                <a:defRPr/>
              </a:pPr>
              <a:t>‹#›</a:t>
            </a:fld>
            <a:r>
              <a:rPr lang="en-US" altLang="zh-CN" sz="1800" b="1" dirty="0" smtClean="0">
                <a:latin typeface="Arial Narrow" panose="020B0606020202030204" pitchFamily="34" charset="0"/>
                <a:ea typeface="宋体" panose="02010600030101010101" pitchFamily="2" charset="-122"/>
              </a:rPr>
              <a:t/>
            </a:r>
            <a:br>
              <a:rPr lang="en-US" altLang="zh-CN" sz="1800" b="1" dirty="0" smtClean="0">
                <a:latin typeface="Arial Narrow" panose="020B0606020202030204" pitchFamily="34" charset="0"/>
                <a:ea typeface="宋体" panose="02010600030101010101" pitchFamily="2" charset="-122"/>
              </a:rPr>
            </a:br>
            <a:r>
              <a:rPr lang="en-US" altLang="zh-CN" sz="500" dirty="0" smtClean="0">
                <a:solidFill>
                  <a:srgbClr val="999999"/>
                </a:solidFill>
                <a:ea typeface="宋体" panose="02010600030101010101" pitchFamily="2" charset="-122"/>
              </a:rPr>
              <a:t>[</a:t>
            </a:r>
            <a:r>
              <a:rPr lang="en-US" altLang="zh-CN" sz="500" dirty="0" smtClean="0">
                <a:solidFill>
                  <a:srgbClr val="999999"/>
                </a:solidFill>
                <a:ea typeface="宋体" charset="-122"/>
              </a:rPr>
              <a:t>OMA-Template-SlideDeck-20170904-I</a:t>
            </a:r>
            <a:r>
              <a:rPr lang="en-US" altLang="zh-CN" sz="500" dirty="0" smtClean="0">
                <a:solidFill>
                  <a:srgbClr val="999999"/>
                </a:solidFill>
                <a:ea typeface="宋体" panose="02010600030101010101" pitchFamily="2" charset="-122"/>
              </a:rPr>
              <a:t>]</a:t>
            </a:r>
            <a:endParaRPr lang="en-US" altLang="zh-CN" sz="1800" b="1" dirty="0" smtClean="0">
              <a:latin typeface="Arial Narrow" panose="020B0606020202030204" pitchFamily="34" charset="0"/>
              <a:ea typeface="宋体" panose="02010600030101010101"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www.openmobilealliance.org/tech/profiles/LWM2M_Access_Control-v1_0.xml"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mailto:technical-comments@mail.openmobilealliance.org"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panose="020B0604020202020204" pitchFamily="34" charset="0"/>
              </a:defRPr>
            </a:lvl1pPr>
            <a:lvl2pPr marL="742950" indent="-285750" defTabSz="762000">
              <a:tabLst>
                <a:tab pos="1827213" algn="r"/>
                <a:tab pos="1939925" algn="l"/>
              </a:tabLst>
              <a:defRPr sz="2000">
                <a:solidFill>
                  <a:schemeClr val="tx1"/>
                </a:solidFill>
                <a:latin typeface="Arial" panose="020B0604020202020204" pitchFamily="34" charset="0"/>
              </a:defRPr>
            </a:lvl2pPr>
            <a:lvl3pPr marL="1143000" indent="-228600" defTabSz="762000">
              <a:tabLst>
                <a:tab pos="1827213" algn="r"/>
                <a:tab pos="1939925" algn="l"/>
              </a:tabLst>
              <a:defRPr sz="2000">
                <a:solidFill>
                  <a:schemeClr val="tx1"/>
                </a:solidFill>
                <a:latin typeface="Arial" panose="020B0604020202020204" pitchFamily="34" charset="0"/>
              </a:defRPr>
            </a:lvl3pPr>
            <a:lvl4pPr marL="1600200" indent="-228600" defTabSz="762000">
              <a:tabLst>
                <a:tab pos="1827213" algn="r"/>
                <a:tab pos="1939925" algn="l"/>
              </a:tabLst>
              <a:defRPr sz="2000">
                <a:solidFill>
                  <a:schemeClr val="tx1"/>
                </a:solidFill>
                <a:latin typeface="Arial" panose="020B0604020202020204" pitchFamily="34" charset="0"/>
              </a:defRPr>
            </a:lvl4pPr>
            <a:lvl5pPr marL="2057400" indent="-228600" defTabSz="762000">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zh-CN" b="1" dirty="0">
                <a:latin typeface="Tahoma" panose="020B0604030504040204" pitchFamily="34" charset="0"/>
                <a:ea typeface="宋体" panose="02010600030101010101" pitchFamily="2" charset="-122"/>
              </a:rPr>
              <a:t>	Submitted To:	DM WG</a:t>
            </a:r>
          </a:p>
          <a:p>
            <a:pPr>
              <a:lnSpc>
                <a:spcPct val="95000"/>
              </a:lnSpc>
              <a:spcAft>
                <a:spcPct val="35000"/>
              </a:spcAft>
            </a:pPr>
            <a:r>
              <a:rPr lang="en-US" altLang="zh-CN" b="1" dirty="0">
                <a:latin typeface="Tahoma" panose="020B0604030504040204" pitchFamily="34" charset="0"/>
                <a:ea typeface="宋体" panose="02010600030101010101" pitchFamily="2" charset="-122"/>
              </a:rPr>
              <a:t>	Date:	</a:t>
            </a:r>
            <a:r>
              <a:rPr lang="en-US" altLang="zh-CN" b="1" dirty="0" smtClean="0">
                <a:latin typeface="Tahoma" panose="020B0604030504040204" pitchFamily="34" charset="0"/>
                <a:ea typeface="宋体" panose="02010600030101010101" pitchFamily="2" charset="-122"/>
              </a:rPr>
              <a:t>22 Dec 2017</a:t>
            </a:r>
            <a:r>
              <a:rPr lang="en-US" altLang="zh-CN" b="1" dirty="0">
                <a:latin typeface="Tahoma" panose="020B0604030504040204" pitchFamily="34" charset="0"/>
                <a:ea typeface="宋体" panose="02010600030101010101" pitchFamily="2" charset="-122"/>
              </a:rPr>
              <a:t>	</a:t>
            </a:r>
          </a:p>
          <a:p>
            <a:pPr>
              <a:lnSpc>
                <a:spcPct val="95000"/>
              </a:lnSpc>
              <a:spcAft>
                <a:spcPct val="35000"/>
              </a:spcAft>
            </a:pPr>
            <a:r>
              <a:rPr lang="en-US" altLang="zh-CN" b="1" dirty="0">
                <a:latin typeface="Tahoma" panose="020B0604030504040204" pitchFamily="34" charset="0"/>
                <a:ea typeface="宋体" panose="02010600030101010101" pitchFamily="2" charset="-122"/>
              </a:rPr>
              <a:t>	Availability:	      Public            OMA Confidential</a:t>
            </a:r>
          </a:p>
          <a:p>
            <a:pPr>
              <a:lnSpc>
                <a:spcPct val="95000"/>
              </a:lnSpc>
              <a:spcAft>
                <a:spcPct val="35000"/>
              </a:spcAft>
            </a:pPr>
            <a:r>
              <a:rPr lang="en-US" altLang="zh-CN" b="1" dirty="0">
                <a:latin typeface="Tahoma" panose="020B0604030504040204" pitchFamily="34" charset="0"/>
                <a:ea typeface="宋体" panose="02010600030101010101" pitchFamily="2" charset="-122"/>
              </a:rPr>
              <a:t>	Contact:	</a:t>
            </a:r>
            <a:r>
              <a:rPr lang="en-US" altLang="zh-CN" b="1" dirty="0" smtClean="0">
                <a:latin typeface="Tahoma" panose="020B0604030504040204" pitchFamily="34" charset="0"/>
                <a:ea typeface="宋体" panose="02010600030101010101" pitchFamily="2" charset="-122"/>
              </a:rPr>
              <a:t>Joaquin Prado, jprado@omaorg.org</a:t>
            </a:r>
            <a:endParaRPr lang="en-US" altLang="zh-CN" b="1" dirty="0">
              <a:latin typeface="Tahoma" panose="020B0604030504040204" pitchFamily="34" charset="0"/>
              <a:ea typeface="宋体" panose="02010600030101010101" pitchFamily="2" charset="-122"/>
            </a:endParaRPr>
          </a:p>
          <a:p>
            <a:pPr>
              <a:lnSpc>
                <a:spcPct val="95000"/>
              </a:lnSpc>
              <a:spcAft>
                <a:spcPct val="35000"/>
              </a:spcAft>
            </a:pPr>
            <a:r>
              <a:rPr lang="en-US" altLang="zh-CN" b="1" dirty="0">
                <a:latin typeface="Tahoma" panose="020B0604030504040204" pitchFamily="34" charset="0"/>
                <a:ea typeface="宋体" panose="02010600030101010101" pitchFamily="2" charset="-122"/>
              </a:rPr>
              <a:t>	Source:	OMA staff</a:t>
            </a:r>
          </a:p>
        </p:txBody>
      </p:sp>
      <p:sp>
        <p:nvSpPr>
          <p:cNvPr id="3076" name="Rectangle 26"/>
          <p:cNvSpPr>
            <a:spLocks noGrp="1" noChangeArrowheads="1"/>
          </p:cNvSpPr>
          <p:nvPr>
            <p:ph type="ctrTitle"/>
          </p:nvPr>
        </p:nvSpPr>
        <p:spPr>
          <a:xfrm>
            <a:off x="684213" y="228600"/>
            <a:ext cx="7996237" cy="1652588"/>
          </a:xfrm>
          <a:noFill/>
        </p:spPr>
        <p:txBody>
          <a:bodyPr anchor="t"/>
          <a:lstStyle/>
          <a:p>
            <a:r>
              <a:rPr lang="en-US" sz="2000" b="0" dirty="0"/>
              <a:t>OMA-DM-2017-0130-INP_Handling_Supporting_Files</a:t>
            </a:r>
            <a:r>
              <a:rPr lang="en-US" altLang="zh-CN" sz="2000" dirty="0" smtClean="0">
                <a:ea typeface="宋体" panose="02010600030101010101" pitchFamily="2" charset="-122"/>
              </a:rPr>
              <a:t/>
            </a:r>
            <a:br>
              <a:rPr lang="en-US" altLang="zh-CN" sz="2000" dirty="0" smtClean="0">
                <a:ea typeface="宋体" panose="02010600030101010101" pitchFamily="2" charset="-122"/>
              </a:rPr>
            </a:br>
            <a:r>
              <a:rPr lang="en-US" altLang="zh-CN" sz="1400" dirty="0" smtClean="0">
                <a:ea typeface="宋体" panose="02010600030101010101" pitchFamily="2" charset="-122"/>
              </a:rPr>
              <a:t/>
            </a:r>
            <a:br>
              <a:rPr lang="en-US" altLang="zh-CN" sz="1400" dirty="0" smtClean="0">
                <a:ea typeface="宋体" panose="02010600030101010101" pitchFamily="2" charset="-122"/>
              </a:rPr>
            </a:br>
            <a:r>
              <a:rPr lang="en-US" altLang="zh-CN" dirty="0" smtClean="0">
                <a:ea typeface="宋体" panose="02010600030101010101" pitchFamily="2" charset="-122"/>
              </a:rPr>
              <a:t>Handling of Supporting Files</a:t>
            </a:r>
            <a:r>
              <a:rPr lang="en-US" altLang="zh-CN" dirty="0" smtClean="0">
                <a:ea typeface="宋体" panose="02010600030101010101" pitchFamily="2" charset="-122"/>
              </a:rPr>
              <a:t/>
            </a:r>
            <a:br>
              <a:rPr lang="en-US" altLang="zh-CN" dirty="0" smtClean="0">
                <a:ea typeface="宋体" panose="02010600030101010101" pitchFamily="2" charset="-122"/>
              </a:rPr>
            </a:br>
            <a:endParaRPr lang="en-US" altLang="zh-CN" sz="1800" dirty="0" smtClean="0">
              <a:ea typeface="宋体" panose="02010600030101010101" pitchFamily="2" charset="-122"/>
            </a:endParaRPr>
          </a:p>
        </p:txBody>
      </p:sp>
      <p:sp>
        <p:nvSpPr>
          <p:cNvPr id="3077"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panose="020B0604020202020204" pitchFamily="34" charset="0"/>
              </a:defRPr>
            </a:lvl1pPr>
            <a:lvl2pPr marL="742950" indent="-285750" defTabSz="762000">
              <a:defRPr sz="2000">
                <a:solidFill>
                  <a:schemeClr val="tx1"/>
                </a:solidFill>
                <a:latin typeface="Arial" panose="020B0604020202020204" pitchFamily="34" charset="0"/>
              </a:defRPr>
            </a:lvl2pPr>
            <a:lvl3pPr marL="1143000" indent="-228600" defTabSz="762000">
              <a:defRPr sz="2000">
                <a:solidFill>
                  <a:schemeClr val="tx1"/>
                </a:solidFill>
                <a:latin typeface="Arial" panose="020B0604020202020204" pitchFamily="34" charset="0"/>
              </a:defRPr>
            </a:lvl3pPr>
            <a:lvl4pPr marL="1600200" indent="-228600" defTabSz="762000">
              <a:defRPr sz="2000">
                <a:solidFill>
                  <a:schemeClr val="tx1"/>
                </a:solidFill>
                <a:latin typeface="Arial" panose="020B0604020202020204" pitchFamily="34" charset="0"/>
              </a:defRPr>
            </a:lvl4pPr>
            <a:lvl5pPr marL="2057400" indent="-228600" defTabSz="762000">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sz="2000">
                <a:solidFill>
                  <a:schemeClr val="tx1"/>
                </a:solidFill>
                <a:latin typeface="Arial" panose="020B0604020202020204" pitchFamily="34" charset="0"/>
              </a:defRPr>
            </a:lvl9pPr>
          </a:lstStyle>
          <a:p>
            <a:pPr algn="ctr">
              <a:lnSpc>
                <a:spcPct val="90000"/>
              </a:lnSpc>
              <a:spcBef>
                <a:spcPct val="50000"/>
              </a:spcBef>
            </a:pPr>
            <a:r>
              <a:rPr lang="en-US" altLang="zh-CN" sz="1800" b="1">
                <a:solidFill>
                  <a:srgbClr val="800000"/>
                </a:solidFill>
                <a:latin typeface="Tahoma" panose="020B0604030504040204" pitchFamily="34" charset="0"/>
                <a:ea typeface="宋体" panose="02010600030101010101" pitchFamily="2" charset="-122"/>
              </a:rPr>
              <a:t>X</a:t>
            </a:r>
          </a:p>
        </p:txBody>
      </p:sp>
      <p:sp>
        <p:nvSpPr>
          <p:cNvPr id="3078"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panose="020B0604020202020204" pitchFamily="34" charset="0"/>
              </a:defRPr>
            </a:lvl1pPr>
            <a:lvl2pPr marL="742950" indent="-285750" defTabSz="762000">
              <a:defRPr sz="2000">
                <a:solidFill>
                  <a:schemeClr val="tx1"/>
                </a:solidFill>
                <a:latin typeface="Arial" panose="020B0604020202020204" pitchFamily="34" charset="0"/>
              </a:defRPr>
            </a:lvl2pPr>
            <a:lvl3pPr marL="1143000" indent="-228600" defTabSz="762000">
              <a:defRPr sz="2000">
                <a:solidFill>
                  <a:schemeClr val="tx1"/>
                </a:solidFill>
                <a:latin typeface="Arial" panose="020B0604020202020204" pitchFamily="34" charset="0"/>
              </a:defRPr>
            </a:lvl3pPr>
            <a:lvl4pPr marL="1600200" indent="-228600" defTabSz="762000">
              <a:defRPr sz="2000">
                <a:solidFill>
                  <a:schemeClr val="tx1"/>
                </a:solidFill>
                <a:latin typeface="Arial" panose="020B0604020202020204" pitchFamily="34" charset="0"/>
              </a:defRPr>
            </a:lvl4pPr>
            <a:lvl5pPr marL="2057400" indent="-228600" defTabSz="762000">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sz="2000">
                <a:solidFill>
                  <a:schemeClr val="tx1"/>
                </a:solidFill>
                <a:latin typeface="Arial" panose="020B0604020202020204" pitchFamily="34" charset="0"/>
              </a:defRPr>
            </a:lvl9pPr>
          </a:lstStyle>
          <a:p>
            <a:pPr algn="ctr">
              <a:lnSpc>
                <a:spcPct val="90000"/>
              </a:lnSpc>
              <a:spcBef>
                <a:spcPct val="50000"/>
              </a:spcBef>
            </a:pPr>
            <a:endParaRPr lang="en-GB" altLang="zh-CN" sz="1800" b="1">
              <a:solidFill>
                <a:srgbClr val="800000"/>
              </a:solidFill>
              <a:latin typeface="Tahoma" panose="020B0604030504040204" pitchFamily="34" charset="0"/>
              <a:ea typeface="宋体" panose="02010600030101010101" pitchFamily="2" charset="-122"/>
            </a:endParaRPr>
          </a:p>
        </p:txBody>
      </p:sp>
      <p:sp>
        <p:nvSpPr>
          <p:cNvPr id="3079"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panose="020B0604020202020204" pitchFamily="34" charset="0"/>
              </a:defRPr>
            </a:lvl1pPr>
            <a:lvl2pPr marL="742950" indent="-285750" defTabSz="762000">
              <a:defRPr sz="2000">
                <a:solidFill>
                  <a:schemeClr val="tx1"/>
                </a:solidFill>
                <a:latin typeface="Arial" panose="020B0604020202020204" pitchFamily="34" charset="0"/>
              </a:defRPr>
            </a:lvl2pPr>
            <a:lvl3pPr marL="1143000" indent="-228600" defTabSz="762000">
              <a:defRPr sz="2000">
                <a:solidFill>
                  <a:schemeClr val="tx1"/>
                </a:solidFill>
                <a:latin typeface="Arial" panose="020B0604020202020204" pitchFamily="34" charset="0"/>
              </a:defRPr>
            </a:lvl3pPr>
            <a:lvl4pPr marL="1600200" indent="-228600" defTabSz="762000">
              <a:defRPr sz="2000">
                <a:solidFill>
                  <a:schemeClr val="tx1"/>
                </a:solidFill>
                <a:latin typeface="Arial" panose="020B0604020202020204" pitchFamily="34" charset="0"/>
              </a:defRPr>
            </a:lvl4pPr>
            <a:lvl5pPr marL="2057400" indent="-228600" defTabSz="762000">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sz="2000">
                <a:solidFill>
                  <a:schemeClr val="tx1"/>
                </a:solidFill>
                <a:latin typeface="Arial" panose="020B0604020202020204" pitchFamily="34" charset="0"/>
              </a:defRPr>
            </a:lvl9pPr>
          </a:lstStyle>
          <a:p>
            <a:pPr>
              <a:lnSpc>
                <a:spcPct val="90000"/>
              </a:lnSpc>
              <a:spcBef>
                <a:spcPct val="35000"/>
              </a:spcBef>
            </a:pPr>
            <a:r>
              <a:rPr lang="en-US" altLang="zh-CN" sz="900">
                <a:ea typeface="宋体" panose="02010600030101010101" pitchFamily="2" charset="-122"/>
                <a:cs typeface="Times New Roman" panose="02020603050405020304" pitchFamily="18" charset="0"/>
              </a:rPr>
              <a:t>USE OF THIS DOCUMENT BY NON-OMA MEMBERS IS SUBJECT TO ALL OF THE TERMS AND CONDITIONS OF THE USE AGREEMENT (located at </a:t>
            </a:r>
            <a:r>
              <a:rPr lang="en-US" altLang="zh-CN" sz="900">
                <a:ea typeface="宋体" panose="02010600030101010101" pitchFamily="2" charset="-122"/>
                <a:cs typeface="Times New Roman" panose="02020603050405020304" pitchFamily="18" charset="0"/>
                <a:hlinkClick r:id="rId3"/>
              </a:rPr>
              <a:t>http://www.openmobilealliance.org/UseAgreement.html</a:t>
            </a:r>
            <a:r>
              <a:rPr lang="en-US" altLang="zh-CN" sz="900">
                <a:ea typeface="宋体" panose="02010600030101010101" pitchFamily="2" charset="-122"/>
                <a:cs typeface="Times New Roman" panose="02020603050405020304" pitchFamily="18" charset="0"/>
              </a:rPr>
              <a:t>) AND IF YOU HAVE NOT AGREED TO THE TERMS OF THE USE AGREEMENT, YOU DO NOT HAVE THE RIGHT TO USE, COPY OR DISTRIBUTE THIS DOCUMENT.</a:t>
            </a:r>
          </a:p>
          <a:p>
            <a:pPr>
              <a:lnSpc>
                <a:spcPct val="90000"/>
              </a:lnSpc>
              <a:spcBef>
                <a:spcPct val="35000"/>
              </a:spcBef>
            </a:pPr>
            <a:r>
              <a:rPr lang="en-US" altLang="zh-CN" sz="900">
                <a:ea typeface="宋体" panose="02010600030101010101" pitchFamily="2" charset="-122"/>
                <a:cs typeface="Times New Roman" panose="02020603050405020304" pitchFamily="18" charset="0"/>
              </a:rPr>
              <a:t>THIS DOCUMENT IS PROVIDED ON AN "AS IS" "AS AVAILABLE" AND "WITH ALL FAULTS" BASIS.</a:t>
            </a:r>
          </a:p>
        </p:txBody>
      </p:sp>
      <p:sp>
        <p:nvSpPr>
          <p:cNvPr id="3080"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panose="020B0604020202020204" pitchFamily="34" charset="0"/>
              </a:defRPr>
            </a:lvl1pPr>
            <a:lvl2pPr marL="742950" indent="-285750" defTabSz="762000">
              <a:defRPr sz="2000">
                <a:solidFill>
                  <a:schemeClr val="tx1"/>
                </a:solidFill>
                <a:latin typeface="Arial" panose="020B0604020202020204" pitchFamily="34" charset="0"/>
              </a:defRPr>
            </a:lvl2pPr>
            <a:lvl3pPr marL="1143000" indent="-228600" defTabSz="762000">
              <a:defRPr sz="2000">
                <a:solidFill>
                  <a:schemeClr val="tx1"/>
                </a:solidFill>
                <a:latin typeface="Arial" panose="020B0604020202020204" pitchFamily="34" charset="0"/>
              </a:defRPr>
            </a:lvl3pPr>
            <a:lvl4pPr marL="1600200" indent="-228600" defTabSz="762000">
              <a:defRPr sz="2000">
                <a:solidFill>
                  <a:schemeClr val="tx1"/>
                </a:solidFill>
                <a:latin typeface="Arial" panose="020B0604020202020204" pitchFamily="34" charset="0"/>
              </a:defRPr>
            </a:lvl4pPr>
            <a:lvl5pPr marL="2057400" indent="-228600" defTabSz="762000">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sz="2000">
                <a:solidFill>
                  <a:schemeClr val="tx1"/>
                </a:solidFill>
                <a:latin typeface="Arial" panose="020B0604020202020204" pitchFamily="34" charset="0"/>
              </a:defRPr>
            </a:lvl9pPr>
          </a:lstStyle>
          <a:p>
            <a:pPr algn="ctr">
              <a:lnSpc>
                <a:spcPct val="90000"/>
              </a:lnSpc>
              <a:spcBef>
                <a:spcPct val="35000"/>
              </a:spcBef>
            </a:pPr>
            <a:r>
              <a:rPr lang="en-US" altLang="zh-CN" sz="900" b="1">
                <a:ea typeface="宋体" panose="02010600030101010101" pitchFamily="2" charset="-122"/>
                <a:cs typeface="Times New Roman" panose="02020603050405020304" pitchFamily="18" charset="0"/>
              </a:rPr>
              <a:t>Intellectual Property Rights</a:t>
            </a:r>
          </a:p>
          <a:p>
            <a:pPr>
              <a:lnSpc>
                <a:spcPct val="90000"/>
              </a:lnSpc>
              <a:spcBef>
                <a:spcPct val="35000"/>
              </a:spcBef>
            </a:pPr>
            <a:r>
              <a:rPr lang="en-US" altLang="zh-CN" sz="900">
                <a:ea typeface="宋体" panose="02010600030101010101" pitchFamily="2" charset="-122"/>
                <a:cs typeface="Times New Roman" panose="02020603050405020304"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1937" y="3435350"/>
            <a:ext cx="8748712" cy="703262"/>
          </a:xfrm>
        </p:spPr>
        <p:txBody>
          <a:bodyPr/>
          <a:lstStyle/>
          <a:p>
            <a:r>
              <a:rPr lang="en-US" dirty="0" smtClean="0"/>
              <a:t>Thank You!</a:t>
            </a:r>
            <a:endParaRPr lang="en-US" dirty="0"/>
          </a:p>
        </p:txBody>
      </p:sp>
    </p:spTree>
    <p:extLst>
      <p:ext uri="{BB962C8B-B14F-4D97-AF65-F5344CB8AC3E}">
        <p14:creationId xmlns:p14="http://schemas.microsoft.com/office/powerpoint/2010/main" val="1548552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SUP </a:t>
            </a:r>
            <a:r>
              <a:rPr lang="en-US" dirty="0" smtClean="0"/>
              <a:t>Files </a:t>
            </a:r>
            <a:r>
              <a:rPr lang="en-US" dirty="0" smtClean="0"/>
              <a:t>Out of Sync</a:t>
            </a:r>
            <a:endParaRPr lang="en-US" dirty="0"/>
          </a:p>
        </p:txBody>
      </p:sp>
      <p:sp>
        <p:nvSpPr>
          <p:cNvPr id="3" name="Content Placeholder 2"/>
          <p:cNvSpPr>
            <a:spLocks noGrp="1"/>
          </p:cNvSpPr>
          <p:nvPr>
            <p:ph idx="1"/>
          </p:nvPr>
        </p:nvSpPr>
        <p:spPr/>
        <p:txBody>
          <a:bodyPr/>
          <a:lstStyle/>
          <a:p>
            <a:pPr marL="0" indent="0">
              <a:buNone/>
            </a:pPr>
            <a:r>
              <a:rPr lang="en-US" dirty="0" smtClean="0"/>
              <a:t>LwM2M TS &amp; SUP files are Out of Sync</a:t>
            </a:r>
          </a:p>
          <a:p>
            <a:pPr lvl="1"/>
            <a:r>
              <a:rPr lang="en-US" sz="2000" dirty="0" smtClean="0"/>
              <a:t>The content inside of the TS that defines the LwM2M Objects is out of sync with the content inside of the Supporting files (SUP) such as</a:t>
            </a:r>
            <a:r>
              <a:rPr lang="en-US" sz="2400" dirty="0" smtClean="0"/>
              <a:t> </a:t>
            </a:r>
            <a:r>
              <a:rPr lang="en-US" sz="1050" u="sng" dirty="0" smtClean="0">
                <a:hlinkClick r:id="rId2"/>
              </a:rPr>
              <a:t>LWM2M_Access_Control-v1_0.xml</a:t>
            </a:r>
            <a:endParaRPr lang="en-US" sz="2000" dirty="0" smtClean="0"/>
          </a:p>
          <a:p>
            <a:pPr lvl="2"/>
            <a:r>
              <a:rPr lang="en-US" sz="1800" dirty="0" smtClean="0"/>
              <a:t>The content of the TS tables, where Objects are defined, are updated but not the corresponding SUP file.</a:t>
            </a:r>
          </a:p>
          <a:p>
            <a:pPr marL="0" indent="0">
              <a:buNone/>
            </a:pPr>
            <a:endParaRPr lang="en-US" dirty="0"/>
          </a:p>
        </p:txBody>
      </p:sp>
    </p:spTree>
    <p:extLst>
      <p:ext uri="{BB962C8B-B14F-4D97-AF65-F5344CB8AC3E}">
        <p14:creationId xmlns:p14="http://schemas.microsoft.com/office/powerpoint/2010/main" val="24721897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a:xfrm>
            <a:off x="323626" y="996950"/>
            <a:ext cx="8778875" cy="5383212"/>
          </a:xfrm>
        </p:spPr>
        <p:txBody>
          <a:bodyPr/>
          <a:lstStyle/>
          <a:p>
            <a:pPr marL="0" indent="0">
              <a:buNone/>
            </a:pPr>
            <a:r>
              <a:rPr lang="en-US" sz="2000" dirty="0" smtClean="0"/>
              <a:t>What is a SUP file?</a:t>
            </a:r>
          </a:p>
          <a:p>
            <a:pPr lvl="1"/>
            <a:r>
              <a:rPr lang="en-US" sz="1800" dirty="0" smtClean="0"/>
              <a:t>It is a supporting file that stores machine readable information. </a:t>
            </a:r>
          </a:p>
          <a:p>
            <a:pPr lvl="1"/>
            <a:r>
              <a:rPr lang="en-US" sz="1800" dirty="0" smtClean="0"/>
              <a:t>Type of SUP files: </a:t>
            </a:r>
          </a:p>
          <a:p>
            <a:pPr lvl="2"/>
            <a:r>
              <a:rPr lang="en-US" sz="1600" dirty="0" smtClean="0"/>
              <a:t>AC</a:t>
            </a:r>
          </a:p>
          <a:p>
            <a:pPr lvl="3"/>
            <a:r>
              <a:rPr lang="en-US" sz="1400" dirty="0" smtClean="0"/>
              <a:t>Application Characteristic</a:t>
            </a:r>
          </a:p>
          <a:p>
            <a:pPr lvl="2"/>
            <a:r>
              <a:rPr lang="en-US" sz="1600" dirty="0" smtClean="0"/>
              <a:t>DTD</a:t>
            </a:r>
          </a:p>
          <a:p>
            <a:pPr lvl="3"/>
            <a:r>
              <a:rPr lang="en-US" sz="1400" dirty="0" smtClean="0"/>
              <a:t>Document Type Definition</a:t>
            </a:r>
          </a:p>
          <a:p>
            <a:pPr lvl="2"/>
            <a:r>
              <a:rPr lang="en-US" sz="1600" dirty="0" smtClean="0"/>
              <a:t>MO </a:t>
            </a:r>
          </a:p>
          <a:p>
            <a:pPr lvl="3"/>
            <a:r>
              <a:rPr lang="en-US" sz="1400" dirty="0" smtClean="0"/>
              <a:t>Management Object</a:t>
            </a:r>
          </a:p>
          <a:p>
            <a:pPr lvl="2"/>
            <a:r>
              <a:rPr lang="en-US" sz="1600" dirty="0" smtClean="0"/>
              <a:t>WSDL </a:t>
            </a:r>
          </a:p>
          <a:p>
            <a:pPr lvl="3"/>
            <a:r>
              <a:rPr lang="en-US" sz="1400" dirty="0" smtClean="0"/>
              <a:t>Web Service Description Language</a:t>
            </a:r>
          </a:p>
          <a:p>
            <a:pPr lvl="2"/>
            <a:r>
              <a:rPr lang="en-US" sz="1600" dirty="0" smtClean="0"/>
              <a:t>XSD </a:t>
            </a:r>
          </a:p>
          <a:p>
            <a:pPr lvl="3"/>
            <a:r>
              <a:rPr lang="en-US" sz="1400" dirty="0" smtClean="0"/>
              <a:t>XML Schema Document</a:t>
            </a:r>
          </a:p>
          <a:p>
            <a:pPr lvl="2"/>
            <a:r>
              <a:rPr lang="en-US" sz="1600" dirty="0" smtClean="0">
                <a:solidFill>
                  <a:srgbClr val="FF0000"/>
                </a:solidFill>
              </a:rPr>
              <a:t>XML</a:t>
            </a:r>
          </a:p>
          <a:p>
            <a:pPr lvl="3"/>
            <a:r>
              <a:rPr lang="en-US" sz="1400" dirty="0" smtClean="0"/>
              <a:t>XML Document</a:t>
            </a:r>
          </a:p>
          <a:p>
            <a:pPr lvl="2"/>
            <a:r>
              <a:rPr lang="en-US" sz="1600" dirty="0" smtClean="0"/>
              <a:t>WIDL</a:t>
            </a:r>
          </a:p>
          <a:p>
            <a:pPr lvl="3"/>
            <a:r>
              <a:rPr lang="en-US" sz="1400" dirty="0" smtClean="0"/>
              <a:t>Web Interface Definition Language</a:t>
            </a:r>
          </a:p>
        </p:txBody>
      </p:sp>
    </p:spTree>
    <p:extLst>
      <p:ext uri="{BB962C8B-B14F-4D97-AF65-F5344CB8AC3E}">
        <p14:creationId xmlns:p14="http://schemas.microsoft.com/office/powerpoint/2010/main" val="414810528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a:t>
            </a:r>
            <a:endParaRPr lang="en-US" dirty="0"/>
          </a:p>
        </p:txBody>
      </p:sp>
      <p:sp>
        <p:nvSpPr>
          <p:cNvPr id="3" name="Content Placeholder 2"/>
          <p:cNvSpPr>
            <a:spLocks noGrp="1"/>
          </p:cNvSpPr>
          <p:nvPr>
            <p:ph idx="1"/>
          </p:nvPr>
        </p:nvSpPr>
        <p:spPr>
          <a:xfrm>
            <a:off x="306388" y="1149350"/>
            <a:ext cx="8778875" cy="5383212"/>
          </a:xfrm>
        </p:spPr>
        <p:txBody>
          <a:bodyPr/>
          <a:lstStyle/>
          <a:p>
            <a:pPr marL="0" indent="-4763">
              <a:buNone/>
            </a:pPr>
            <a:r>
              <a:rPr lang="en-US" dirty="0" smtClean="0"/>
              <a:t>This presentation provides:</a:t>
            </a:r>
          </a:p>
          <a:p>
            <a:pPr lvl="1"/>
            <a:r>
              <a:rPr lang="en-US" dirty="0" smtClean="0"/>
              <a:t>a description of the out of sync problem between TS and SUP</a:t>
            </a:r>
          </a:p>
          <a:p>
            <a:pPr lvl="1"/>
            <a:r>
              <a:rPr lang="en-US" dirty="0" smtClean="0"/>
              <a:t>an overview of the impact of this out of sync</a:t>
            </a:r>
          </a:p>
          <a:p>
            <a:pPr lvl="1"/>
            <a:r>
              <a:rPr lang="en-US" dirty="0"/>
              <a:t>w</a:t>
            </a:r>
            <a:r>
              <a:rPr lang="en-US" dirty="0" smtClean="0"/>
              <a:t>hat is inside of the XML file</a:t>
            </a:r>
          </a:p>
          <a:p>
            <a:pPr lvl="1"/>
            <a:r>
              <a:rPr lang="en-US" dirty="0" smtClean="0"/>
              <a:t>identifies opportunities for improvement, </a:t>
            </a:r>
          </a:p>
          <a:p>
            <a:pPr lvl="1"/>
            <a:r>
              <a:rPr lang="en-US" dirty="0" smtClean="0"/>
              <a:t>provide some possible options, and </a:t>
            </a:r>
          </a:p>
          <a:p>
            <a:pPr lvl="1"/>
            <a:r>
              <a:rPr lang="en-US" dirty="0" smtClean="0"/>
              <a:t>bring some specific points for the discussion</a:t>
            </a:r>
            <a:r>
              <a:rPr lang="en-US" dirty="0"/>
              <a:t> </a:t>
            </a:r>
            <a:r>
              <a:rPr lang="en-US" dirty="0" smtClean="0"/>
              <a:t>in the group. </a:t>
            </a:r>
            <a:endParaRPr lang="en-US" dirty="0"/>
          </a:p>
        </p:txBody>
      </p:sp>
    </p:spTree>
    <p:extLst>
      <p:ext uri="{BB962C8B-B14F-4D97-AF65-F5344CB8AC3E}">
        <p14:creationId xmlns:p14="http://schemas.microsoft.com/office/powerpoint/2010/main" val="310563543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bwMode="auto">
          <a:xfrm>
            <a:off x="4148137" y="1355642"/>
            <a:ext cx="3810000" cy="5127708"/>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charset="0"/>
            </a:endParaRPr>
          </a:p>
        </p:txBody>
      </p:sp>
      <p:sp>
        <p:nvSpPr>
          <p:cNvPr id="24" name="Rectangle 23"/>
          <p:cNvSpPr/>
          <p:nvPr/>
        </p:nvSpPr>
        <p:spPr bwMode="auto">
          <a:xfrm>
            <a:off x="6118944" y="3750182"/>
            <a:ext cx="1564713" cy="2438400"/>
          </a:xfrm>
          <a:prstGeom prst="rect">
            <a:avLst/>
          </a:prstGeom>
          <a:solidFill>
            <a:schemeClr val="accent6">
              <a:lumMod val="20000"/>
              <a:lumOff val="80000"/>
            </a:scheme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
        <p:nvSpPr>
          <p:cNvPr id="19" name="Rectangle 18"/>
          <p:cNvSpPr/>
          <p:nvPr/>
        </p:nvSpPr>
        <p:spPr bwMode="auto">
          <a:xfrm>
            <a:off x="209142" y="1355168"/>
            <a:ext cx="3668139" cy="5124614"/>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
        <p:nvSpPr>
          <p:cNvPr id="2" name="Title 1"/>
          <p:cNvSpPr>
            <a:spLocks noGrp="1"/>
          </p:cNvSpPr>
          <p:nvPr>
            <p:ph type="title"/>
          </p:nvPr>
        </p:nvSpPr>
        <p:spPr/>
        <p:txBody>
          <a:bodyPr/>
          <a:lstStyle/>
          <a:p>
            <a:r>
              <a:rPr lang="en-US" dirty="0" smtClean="0"/>
              <a:t>Implications of this Out of Sync</a:t>
            </a:r>
            <a:endParaRPr lang="en-US" dirty="0"/>
          </a:p>
        </p:txBody>
      </p:sp>
      <p:sp>
        <p:nvSpPr>
          <p:cNvPr id="4" name="Rectangle 3"/>
          <p:cNvSpPr/>
          <p:nvPr/>
        </p:nvSpPr>
        <p:spPr bwMode="auto">
          <a:xfrm>
            <a:off x="977901" y="1800976"/>
            <a:ext cx="1066800" cy="1447800"/>
          </a:xfrm>
          <a:prstGeom prst="rect">
            <a:avLst/>
          </a:prstGeom>
          <a:solidFill>
            <a:schemeClr val="accent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
        <p:nvSpPr>
          <p:cNvPr id="5" name="TextBox 4"/>
          <p:cNvSpPr txBox="1"/>
          <p:nvPr/>
        </p:nvSpPr>
        <p:spPr>
          <a:xfrm>
            <a:off x="1206500" y="1455238"/>
            <a:ext cx="990600" cy="400110"/>
          </a:xfrm>
          <a:prstGeom prst="rect">
            <a:avLst/>
          </a:prstGeom>
          <a:noFill/>
        </p:spPr>
        <p:txBody>
          <a:bodyPr wrap="square" rtlCol="0">
            <a:spAutoFit/>
          </a:bodyPr>
          <a:lstStyle/>
          <a:p>
            <a:r>
              <a:rPr lang="en-US" dirty="0" smtClean="0"/>
              <a:t>TS</a:t>
            </a:r>
            <a:endParaRPr lang="en-US" dirty="0"/>
          </a:p>
        </p:txBody>
      </p:sp>
      <p:sp>
        <p:nvSpPr>
          <p:cNvPr id="6" name="Rectangle 5"/>
          <p:cNvSpPr/>
          <p:nvPr/>
        </p:nvSpPr>
        <p:spPr bwMode="auto">
          <a:xfrm>
            <a:off x="1130301" y="2447632"/>
            <a:ext cx="762000" cy="638362"/>
          </a:xfrm>
          <a:prstGeom prst="rect">
            <a:avLst/>
          </a:prstGeom>
          <a:solidFill>
            <a:srgbClr val="FFC000"/>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Table</a:t>
            </a:r>
            <a:endParaRPr lang="en-US" sz="1200" dirty="0">
              <a:latin typeface="Arial" charset="0"/>
            </a:endParaRPr>
          </a:p>
          <a:p>
            <a:pPr marL="0" marR="0" indent="0" algn="ctr" defTabSz="914400" rtl="0" eaLnBrk="0" fontAlgn="base" latinLnBrk="0" hangingPunct="0">
              <a:lnSpc>
                <a:spcPct val="90000"/>
              </a:lnSpc>
              <a:spcBef>
                <a:spcPct val="0"/>
              </a:spcBef>
              <a:spcAft>
                <a:spcPct val="0"/>
              </a:spcAft>
              <a:buClrTx/>
              <a:buSzTx/>
              <a:buFontTx/>
              <a:buNone/>
              <a:tabLst/>
            </a:pPr>
            <a:r>
              <a:rPr kumimoji="0" lang="en-US" sz="1200" b="0" i="0" u="none" strike="noStrike" cap="none" normalizeH="0" baseline="0" dirty="0" err="1" smtClean="0">
                <a:ln>
                  <a:noFill/>
                </a:ln>
                <a:solidFill>
                  <a:schemeClr val="tx1"/>
                </a:solidFill>
                <a:effectLst/>
                <a:latin typeface="Arial" charset="0"/>
              </a:rPr>
              <a:t>Obj</a:t>
            </a:r>
            <a:r>
              <a:rPr kumimoji="0" lang="en-US" sz="1200" b="0" i="0" u="none" strike="noStrike" cap="none" normalizeH="0" baseline="0" dirty="0" smtClean="0">
                <a:ln>
                  <a:noFill/>
                </a:ln>
                <a:solidFill>
                  <a:schemeClr val="tx1"/>
                </a:solidFill>
                <a:effectLst/>
                <a:latin typeface="Arial" charset="0"/>
              </a:rPr>
              <a:t> Def</a:t>
            </a:r>
            <a:endParaRPr kumimoji="0" lang="en-US" sz="1200" b="0" i="0" u="none" strike="noStrike" cap="none" normalizeH="0" baseline="0" dirty="0" smtClean="0">
              <a:ln>
                <a:noFill/>
              </a:ln>
              <a:solidFill>
                <a:schemeClr val="tx1"/>
              </a:solidFill>
              <a:effectLst/>
              <a:latin typeface="Arial" charset="0"/>
            </a:endParaRPr>
          </a:p>
        </p:txBody>
      </p:sp>
      <p:sp>
        <p:nvSpPr>
          <p:cNvPr id="7" name="Rectangle 6"/>
          <p:cNvSpPr/>
          <p:nvPr/>
        </p:nvSpPr>
        <p:spPr bwMode="auto">
          <a:xfrm>
            <a:off x="2471737" y="1800976"/>
            <a:ext cx="1020763" cy="1447800"/>
          </a:xfrm>
          <a:prstGeom prst="rect">
            <a:avLst/>
          </a:prstGeom>
          <a:solidFill>
            <a:srgbClr val="FFC000"/>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Object Def</a:t>
            </a:r>
            <a:r>
              <a:rPr kumimoji="0" lang="en-US" sz="1200" b="0" i="0" u="none" strike="noStrike" cap="none" normalizeH="0" dirty="0" smtClean="0">
                <a:ln>
                  <a:noFill/>
                </a:ln>
                <a:solidFill>
                  <a:schemeClr val="tx1"/>
                </a:solidFill>
                <a:effectLst/>
                <a:latin typeface="Arial" charset="0"/>
              </a:rPr>
              <a:t> </a:t>
            </a:r>
            <a:r>
              <a:rPr kumimoji="0" lang="en-US" sz="1200" b="0" i="0" u="none" strike="noStrike" cap="none" normalizeH="0" baseline="0" dirty="0" smtClean="0">
                <a:ln>
                  <a:noFill/>
                </a:ln>
                <a:solidFill>
                  <a:schemeClr val="tx1"/>
                </a:solidFill>
                <a:effectLst/>
                <a:latin typeface="Arial" charset="0"/>
              </a:rPr>
              <a:t>expressed</a:t>
            </a:r>
            <a:r>
              <a:rPr kumimoji="0" lang="en-US" sz="1200" b="0" i="0" u="none" strike="noStrike" cap="none" normalizeH="0" dirty="0" smtClean="0">
                <a:ln>
                  <a:noFill/>
                </a:ln>
                <a:solidFill>
                  <a:schemeClr val="tx1"/>
                </a:solidFill>
                <a:effectLst/>
                <a:latin typeface="Arial" charset="0"/>
              </a:rPr>
              <a:t> in XML</a:t>
            </a:r>
          </a:p>
          <a:p>
            <a:pPr marL="0" marR="0" indent="0" algn="ctr" defTabSz="914400" rtl="0" eaLnBrk="0" fontAlgn="base" latinLnBrk="0" hangingPunct="0">
              <a:lnSpc>
                <a:spcPct val="90000"/>
              </a:lnSpc>
              <a:spcBef>
                <a:spcPct val="0"/>
              </a:spcBef>
              <a:spcAft>
                <a:spcPct val="0"/>
              </a:spcAft>
              <a:buClrTx/>
              <a:buSzTx/>
              <a:buFontTx/>
              <a:buNone/>
              <a:tabLst/>
            </a:pPr>
            <a:endParaRPr lang="en-US" sz="1200" dirty="0">
              <a:latin typeface="Arial" charset="0"/>
            </a:endParaRPr>
          </a:p>
          <a:p>
            <a:pPr marL="0" marR="0" indent="0" algn="ctr" defTabSz="914400" rtl="0" eaLnBrk="0" fontAlgn="base" latinLnBrk="0" hangingPunct="0">
              <a:lnSpc>
                <a:spcPct val="90000"/>
              </a:lnSpc>
              <a:spcBef>
                <a:spcPct val="0"/>
              </a:spcBef>
              <a:spcAft>
                <a:spcPct val="0"/>
              </a:spcAft>
              <a:buClrTx/>
              <a:buSzTx/>
              <a:buFontTx/>
              <a:buNone/>
              <a:tabLst/>
            </a:pPr>
            <a:r>
              <a:rPr lang="en-US" sz="1200" dirty="0" smtClean="0">
                <a:latin typeface="Arial" charset="0"/>
              </a:rPr>
              <a:t>File </a:t>
            </a:r>
            <a:r>
              <a:rPr lang="en-US" sz="1200" dirty="0" smtClean="0">
                <a:solidFill>
                  <a:srgbClr val="FF0000"/>
                </a:solidFill>
                <a:latin typeface="Arial" charset="0"/>
              </a:rPr>
              <a:t>.txt</a:t>
            </a:r>
            <a:endParaRPr lang="en-US" sz="1200" dirty="0">
              <a:solidFill>
                <a:srgbClr val="FF0000"/>
              </a:solidFill>
              <a:latin typeface="Arial" charset="0"/>
            </a:endParaRPr>
          </a:p>
        </p:txBody>
      </p:sp>
      <p:sp>
        <p:nvSpPr>
          <p:cNvPr id="8" name="TextBox 7"/>
          <p:cNvSpPr txBox="1"/>
          <p:nvPr/>
        </p:nvSpPr>
        <p:spPr>
          <a:xfrm>
            <a:off x="4933067" y="6249567"/>
            <a:ext cx="2527654" cy="276999"/>
          </a:xfrm>
          <a:prstGeom prst="rect">
            <a:avLst/>
          </a:prstGeom>
          <a:noFill/>
        </p:spPr>
        <p:txBody>
          <a:bodyPr wrap="square" rtlCol="0">
            <a:spAutoFit/>
          </a:bodyPr>
          <a:lstStyle/>
          <a:p>
            <a:r>
              <a:rPr lang="en-US" sz="1200" dirty="0" smtClean="0">
                <a:solidFill>
                  <a:srgbClr val="FF0000"/>
                </a:solidFill>
              </a:rPr>
              <a:t>LWM2M_Device-v1_0_1.xml</a:t>
            </a:r>
            <a:endParaRPr lang="en-US" sz="1200" dirty="0">
              <a:solidFill>
                <a:srgbClr val="FF0000"/>
              </a:solidFill>
            </a:endParaRPr>
          </a:p>
        </p:txBody>
      </p:sp>
      <p:sp>
        <p:nvSpPr>
          <p:cNvPr id="9" name="Rectangle 8"/>
          <p:cNvSpPr/>
          <p:nvPr/>
        </p:nvSpPr>
        <p:spPr bwMode="auto">
          <a:xfrm>
            <a:off x="4594945" y="1865240"/>
            <a:ext cx="1066800" cy="1447800"/>
          </a:xfrm>
          <a:prstGeom prst="rect">
            <a:avLst/>
          </a:prstGeom>
          <a:solidFill>
            <a:schemeClr val="accent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rPr>
              <a:t>                  </a:t>
            </a:r>
            <a:endParaRPr kumimoji="0" lang="en-US" sz="2000" b="0" i="0" u="none" strike="noStrike" cap="none" normalizeH="0" baseline="0" dirty="0" smtClean="0">
              <a:ln>
                <a:noFill/>
              </a:ln>
              <a:solidFill>
                <a:schemeClr val="tx1"/>
              </a:solidFill>
              <a:effectLst/>
              <a:latin typeface="Arial" charset="0"/>
            </a:endParaRPr>
          </a:p>
        </p:txBody>
      </p:sp>
      <p:sp>
        <p:nvSpPr>
          <p:cNvPr id="10" name="TextBox 9"/>
          <p:cNvSpPr txBox="1"/>
          <p:nvPr/>
        </p:nvSpPr>
        <p:spPr>
          <a:xfrm>
            <a:off x="4827052" y="1512785"/>
            <a:ext cx="990600" cy="400110"/>
          </a:xfrm>
          <a:prstGeom prst="rect">
            <a:avLst/>
          </a:prstGeom>
          <a:noFill/>
        </p:spPr>
        <p:txBody>
          <a:bodyPr wrap="square" rtlCol="0">
            <a:spAutoFit/>
          </a:bodyPr>
          <a:lstStyle/>
          <a:p>
            <a:r>
              <a:rPr lang="en-US" dirty="0" smtClean="0"/>
              <a:t>T S</a:t>
            </a:r>
            <a:endParaRPr lang="en-US" dirty="0"/>
          </a:p>
        </p:txBody>
      </p:sp>
      <p:sp>
        <p:nvSpPr>
          <p:cNvPr id="11" name="Rectangle 10"/>
          <p:cNvSpPr/>
          <p:nvPr/>
        </p:nvSpPr>
        <p:spPr bwMode="auto">
          <a:xfrm>
            <a:off x="4747345" y="2511896"/>
            <a:ext cx="762000" cy="638362"/>
          </a:xfrm>
          <a:prstGeom prst="rect">
            <a:avLst/>
          </a:prstGeom>
          <a:solidFill>
            <a:srgbClr val="FFC000"/>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Table</a:t>
            </a:r>
            <a:endParaRPr lang="en-US" sz="1200" dirty="0">
              <a:latin typeface="Arial" charset="0"/>
            </a:endParaRPr>
          </a:p>
          <a:p>
            <a:pPr marL="0" marR="0" indent="0" algn="ctr" defTabSz="914400" rtl="0" eaLnBrk="0" fontAlgn="base" latinLnBrk="0" hangingPunct="0">
              <a:lnSpc>
                <a:spcPct val="90000"/>
              </a:lnSpc>
              <a:spcBef>
                <a:spcPct val="0"/>
              </a:spcBef>
              <a:spcAft>
                <a:spcPct val="0"/>
              </a:spcAft>
              <a:buClrTx/>
              <a:buSzTx/>
              <a:buFontTx/>
              <a:buNone/>
              <a:tabLst/>
            </a:pPr>
            <a:r>
              <a:rPr kumimoji="0" lang="en-US" sz="1200" b="0" i="0" u="none" strike="noStrike" cap="none" normalizeH="0" baseline="0" dirty="0" err="1" smtClean="0">
                <a:ln>
                  <a:noFill/>
                </a:ln>
                <a:solidFill>
                  <a:schemeClr val="tx1"/>
                </a:solidFill>
                <a:effectLst/>
                <a:latin typeface="Arial" charset="0"/>
              </a:rPr>
              <a:t>Obj</a:t>
            </a:r>
            <a:r>
              <a:rPr kumimoji="0" lang="en-US" sz="1200" b="0" i="0" u="none" strike="noStrike" cap="none" normalizeH="0" baseline="0" dirty="0" smtClean="0">
                <a:ln>
                  <a:noFill/>
                </a:ln>
                <a:solidFill>
                  <a:schemeClr val="tx1"/>
                </a:solidFill>
                <a:effectLst/>
                <a:latin typeface="Arial" charset="0"/>
              </a:rPr>
              <a:t> Def</a:t>
            </a:r>
            <a:endParaRPr kumimoji="0" lang="en-US" sz="1200" b="0" i="0" u="none" strike="noStrike" cap="none" normalizeH="0" baseline="0" dirty="0" smtClean="0">
              <a:ln>
                <a:noFill/>
              </a:ln>
              <a:solidFill>
                <a:schemeClr val="tx1"/>
              </a:solidFill>
              <a:effectLst/>
              <a:latin typeface="Arial" charset="0"/>
            </a:endParaRPr>
          </a:p>
        </p:txBody>
      </p:sp>
      <p:sp>
        <p:nvSpPr>
          <p:cNvPr id="12" name="Rectangle 11"/>
          <p:cNvSpPr/>
          <p:nvPr/>
        </p:nvSpPr>
        <p:spPr bwMode="auto">
          <a:xfrm>
            <a:off x="6241181" y="1865240"/>
            <a:ext cx="1020763" cy="1447800"/>
          </a:xfrm>
          <a:prstGeom prst="rect">
            <a:avLst/>
          </a:prstGeom>
          <a:solidFill>
            <a:srgbClr val="FFC000"/>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Object Def</a:t>
            </a:r>
            <a:r>
              <a:rPr kumimoji="0" lang="en-US" sz="1200" b="0" i="0" u="none" strike="noStrike" cap="none" normalizeH="0" dirty="0" smtClean="0">
                <a:ln>
                  <a:noFill/>
                </a:ln>
                <a:solidFill>
                  <a:schemeClr val="tx1"/>
                </a:solidFill>
                <a:effectLst/>
                <a:latin typeface="Arial" charset="0"/>
              </a:rPr>
              <a:t> </a:t>
            </a:r>
            <a:r>
              <a:rPr kumimoji="0" lang="en-US" sz="1200" b="0" i="0" u="none" strike="noStrike" cap="none" normalizeH="0" baseline="0" dirty="0" smtClean="0">
                <a:ln>
                  <a:noFill/>
                </a:ln>
                <a:solidFill>
                  <a:schemeClr val="tx1"/>
                </a:solidFill>
                <a:effectLst/>
                <a:latin typeface="Arial" charset="0"/>
              </a:rPr>
              <a:t>expressed</a:t>
            </a:r>
            <a:r>
              <a:rPr kumimoji="0" lang="en-US" sz="1200" b="0" i="0" u="none" strike="noStrike" cap="none" normalizeH="0" dirty="0" smtClean="0">
                <a:ln>
                  <a:noFill/>
                </a:ln>
                <a:solidFill>
                  <a:schemeClr val="tx1"/>
                </a:solidFill>
                <a:effectLst/>
                <a:latin typeface="Arial" charset="0"/>
              </a:rPr>
              <a:t> in XML</a:t>
            </a:r>
          </a:p>
          <a:p>
            <a:pPr marL="0" marR="0" indent="0" algn="ctr" defTabSz="914400" rtl="0" eaLnBrk="0" fontAlgn="base" latinLnBrk="0" hangingPunct="0">
              <a:lnSpc>
                <a:spcPct val="90000"/>
              </a:lnSpc>
              <a:spcBef>
                <a:spcPct val="0"/>
              </a:spcBef>
              <a:spcAft>
                <a:spcPct val="0"/>
              </a:spcAft>
              <a:buClrTx/>
              <a:buSzTx/>
              <a:buFontTx/>
              <a:buNone/>
              <a:tabLst/>
            </a:pPr>
            <a:endParaRPr lang="en-US" sz="1200" dirty="0">
              <a:latin typeface="Arial" charset="0"/>
            </a:endParaRPr>
          </a:p>
          <a:p>
            <a:pPr marL="0" marR="0" indent="0" algn="ctr" defTabSz="914400" rtl="0" eaLnBrk="0" fontAlgn="base" latinLnBrk="0" hangingPunct="0">
              <a:lnSpc>
                <a:spcPct val="90000"/>
              </a:lnSpc>
              <a:spcBef>
                <a:spcPct val="0"/>
              </a:spcBef>
              <a:spcAft>
                <a:spcPct val="0"/>
              </a:spcAft>
              <a:buClrTx/>
              <a:buSzTx/>
              <a:buFontTx/>
              <a:buNone/>
              <a:tabLst/>
            </a:pPr>
            <a:r>
              <a:rPr lang="en-US" sz="1200" dirty="0" smtClean="0">
                <a:latin typeface="Arial" charset="0"/>
              </a:rPr>
              <a:t>File </a:t>
            </a:r>
            <a:r>
              <a:rPr lang="en-US" sz="1200" dirty="0" smtClean="0">
                <a:solidFill>
                  <a:srgbClr val="FF0000"/>
                </a:solidFill>
                <a:latin typeface="Arial" charset="0"/>
              </a:rPr>
              <a:t>.txt</a:t>
            </a:r>
            <a:endParaRPr lang="en-US" sz="1200" dirty="0">
              <a:solidFill>
                <a:srgbClr val="FF0000"/>
              </a:solidFill>
              <a:latin typeface="Arial" charset="0"/>
            </a:endParaRPr>
          </a:p>
        </p:txBody>
      </p:sp>
      <p:sp>
        <p:nvSpPr>
          <p:cNvPr id="13" name="TextBox 12"/>
          <p:cNvSpPr txBox="1"/>
          <p:nvPr/>
        </p:nvSpPr>
        <p:spPr>
          <a:xfrm>
            <a:off x="6271345" y="1465130"/>
            <a:ext cx="1096963" cy="400110"/>
          </a:xfrm>
          <a:prstGeom prst="rect">
            <a:avLst/>
          </a:prstGeom>
          <a:noFill/>
        </p:spPr>
        <p:txBody>
          <a:bodyPr wrap="square" rtlCol="0">
            <a:spAutoFit/>
          </a:bodyPr>
          <a:lstStyle/>
          <a:p>
            <a:r>
              <a:rPr lang="en-US" dirty="0" smtClean="0"/>
              <a:t>SUP.txt</a:t>
            </a:r>
            <a:endParaRPr lang="en-US" dirty="0"/>
          </a:p>
        </p:txBody>
      </p:sp>
      <p:sp>
        <p:nvSpPr>
          <p:cNvPr id="17" name="Rectangle 16"/>
          <p:cNvSpPr/>
          <p:nvPr/>
        </p:nvSpPr>
        <p:spPr bwMode="auto">
          <a:xfrm>
            <a:off x="6347545" y="4588382"/>
            <a:ext cx="1135785" cy="1447800"/>
          </a:xfrm>
          <a:prstGeom prst="rect">
            <a:avLst/>
          </a:prstGeom>
          <a:solidFill>
            <a:srgbClr val="FFC000"/>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Object Def</a:t>
            </a:r>
            <a:r>
              <a:rPr kumimoji="0" lang="en-US" sz="1200" b="0" i="0" u="none" strike="noStrike" cap="none" normalizeH="0" dirty="0" smtClean="0">
                <a:ln>
                  <a:noFill/>
                </a:ln>
                <a:solidFill>
                  <a:schemeClr val="tx1"/>
                </a:solidFill>
                <a:effectLst/>
                <a:latin typeface="Arial" charset="0"/>
              </a:rPr>
              <a:t> </a:t>
            </a:r>
            <a:r>
              <a:rPr kumimoji="0" lang="en-US" sz="1200" b="0" i="0" u="none" strike="noStrike" cap="none" normalizeH="0" baseline="0" dirty="0" smtClean="0">
                <a:ln>
                  <a:noFill/>
                </a:ln>
                <a:solidFill>
                  <a:schemeClr val="tx1"/>
                </a:solidFill>
                <a:effectLst/>
                <a:latin typeface="Arial" charset="0"/>
              </a:rPr>
              <a:t>expressed</a:t>
            </a:r>
            <a:r>
              <a:rPr kumimoji="0" lang="en-US" sz="1200" b="0" i="0" u="none" strike="noStrike" cap="none" normalizeH="0" dirty="0" smtClean="0">
                <a:ln>
                  <a:noFill/>
                </a:ln>
                <a:solidFill>
                  <a:schemeClr val="tx1"/>
                </a:solidFill>
                <a:effectLst/>
                <a:latin typeface="Arial" charset="0"/>
              </a:rPr>
              <a:t> in XML</a:t>
            </a:r>
          </a:p>
          <a:p>
            <a:pPr marL="0" marR="0" indent="0" algn="ctr" defTabSz="914400" rtl="0" eaLnBrk="0" fontAlgn="base" latinLnBrk="0" hangingPunct="0">
              <a:lnSpc>
                <a:spcPct val="90000"/>
              </a:lnSpc>
              <a:spcBef>
                <a:spcPct val="0"/>
              </a:spcBef>
              <a:spcAft>
                <a:spcPct val="0"/>
              </a:spcAft>
              <a:buClrTx/>
              <a:buSzTx/>
              <a:buFontTx/>
              <a:buNone/>
              <a:tabLst/>
            </a:pPr>
            <a:endParaRPr lang="en-US" sz="1200" dirty="0">
              <a:latin typeface="Arial" charset="0"/>
            </a:endParaRPr>
          </a:p>
          <a:p>
            <a:pPr marL="0" marR="0" indent="0" algn="ctr" defTabSz="914400" rtl="0" eaLnBrk="0" fontAlgn="base" latinLnBrk="0" hangingPunct="0">
              <a:lnSpc>
                <a:spcPct val="90000"/>
              </a:lnSpc>
              <a:spcBef>
                <a:spcPct val="0"/>
              </a:spcBef>
              <a:spcAft>
                <a:spcPct val="0"/>
              </a:spcAft>
              <a:buClrTx/>
              <a:buSzTx/>
              <a:buFontTx/>
              <a:buNone/>
              <a:tabLst/>
            </a:pPr>
            <a:r>
              <a:rPr lang="en-US" sz="1200" dirty="0" smtClean="0">
                <a:latin typeface="Arial" charset="0"/>
              </a:rPr>
              <a:t>File </a:t>
            </a:r>
            <a:r>
              <a:rPr lang="en-US" sz="1200" dirty="0" smtClean="0">
                <a:solidFill>
                  <a:srgbClr val="FF0000"/>
                </a:solidFill>
                <a:latin typeface="Arial" charset="0"/>
              </a:rPr>
              <a:t>.xml</a:t>
            </a:r>
            <a:endParaRPr lang="en-US" sz="1200" dirty="0">
              <a:solidFill>
                <a:srgbClr val="FF0000"/>
              </a:solidFill>
              <a:latin typeface="Arial" charset="0"/>
            </a:endParaRPr>
          </a:p>
        </p:txBody>
      </p:sp>
      <p:sp>
        <p:nvSpPr>
          <p:cNvPr id="20" name="TextBox 19"/>
          <p:cNvSpPr txBox="1"/>
          <p:nvPr/>
        </p:nvSpPr>
        <p:spPr>
          <a:xfrm>
            <a:off x="1305323" y="979785"/>
            <a:ext cx="1783555" cy="400110"/>
          </a:xfrm>
          <a:prstGeom prst="rect">
            <a:avLst/>
          </a:prstGeom>
          <a:noFill/>
        </p:spPr>
        <p:txBody>
          <a:bodyPr wrap="square" rtlCol="0">
            <a:spAutoFit/>
          </a:bodyPr>
          <a:lstStyle/>
          <a:p>
            <a:r>
              <a:rPr lang="en-US" dirty="0" smtClean="0"/>
              <a:t>Development</a:t>
            </a:r>
            <a:endParaRPr lang="en-US" dirty="0"/>
          </a:p>
        </p:txBody>
      </p:sp>
      <p:sp>
        <p:nvSpPr>
          <p:cNvPr id="23" name="TextBox 22"/>
          <p:cNvSpPr txBox="1"/>
          <p:nvPr/>
        </p:nvSpPr>
        <p:spPr>
          <a:xfrm>
            <a:off x="5616953" y="986449"/>
            <a:ext cx="1783555" cy="400110"/>
          </a:xfrm>
          <a:prstGeom prst="rect">
            <a:avLst/>
          </a:prstGeom>
          <a:noFill/>
        </p:spPr>
        <p:txBody>
          <a:bodyPr wrap="square" rtlCol="0">
            <a:spAutoFit/>
          </a:bodyPr>
          <a:lstStyle/>
          <a:p>
            <a:r>
              <a:rPr lang="en-US" dirty="0" smtClean="0"/>
              <a:t>Publication</a:t>
            </a:r>
            <a:endParaRPr lang="en-US" dirty="0"/>
          </a:p>
        </p:txBody>
      </p:sp>
      <p:sp>
        <p:nvSpPr>
          <p:cNvPr id="26" name="TextBox 25"/>
          <p:cNvSpPr txBox="1"/>
          <p:nvPr/>
        </p:nvSpPr>
        <p:spPr>
          <a:xfrm>
            <a:off x="6127260" y="3936022"/>
            <a:ext cx="1682184" cy="400110"/>
          </a:xfrm>
          <a:prstGeom prst="rect">
            <a:avLst/>
          </a:prstGeom>
          <a:noFill/>
        </p:spPr>
        <p:txBody>
          <a:bodyPr wrap="square" rtlCol="0">
            <a:spAutoFit/>
          </a:bodyPr>
          <a:lstStyle/>
          <a:p>
            <a:r>
              <a:rPr lang="en-US" b="1" dirty="0" smtClean="0">
                <a:solidFill>
                  <a:schemeClr val="accent5">
                    <a:lumMod val="50000"/>
                  </a:schemeClr>
                </a:solidFill>
              </a:rPr>
              <a:t>Profile Data</a:t>
            </a:r>
            <a:endParaRPr lang="en-US" b="1" dirty="0">
              <a:solidFill>
                <a:schemeClr val="accent5">
                  <a:lumMod val="50000"/>
                </a:schemeClr>
              </a:solidFill>
            </a:endParaRPr>
          </a:p>
        </p:txBody>
      </p:sp>
      <p:sp>
        <p:nvSpPr>
          <p:cNvPr id="27" name="Rectangle 26"/>
          <p:cNvSpPr/>
          <p:nvPr/>
        </p:nvSpPr>
        <p:spPr>
          <a:xfrm>
            <a:off x="254678" y="3312381"/>
            <a:ext cx="4679950" cy="261610"/>
          </a:xfrm>
          <a:prstGeom prst="rect">
            <a:avLst/>
          </a:prstGeom>
        </p:spPr>
        <p:txBody>
          <a:bodyPr>
            <a:spAutoFit/>
          </a:bodyPr>
          <a:lstStyle/>
          <a:p>
            <a:r>
              <a:rPr lang="en-US" sz="1100" dirty="0" smtClean="0">
                <a:solidFill>
                  <a:srgbClr val="FF0000"/>
                </a:solidFill>
              </a:rPr>
              <a:t>OMA-SUP-XML_LWM2M_Device-V1_0_1-20170704-D</a:t>
            </a:r>
            <a:endParaRPr lang="en-US" sz="1400" dirty="0">
              <a:solidFill>
                <a:srgbClr val="FF0000"/>
              </a:solidFill>
            </a:endParaRPr>
          </a:p>
        </p:txBody>
      </p:sp>
      <p:sp>
        <p:nvSpPr>
          <p:cNvPr id="28" name="TextBox 27"/>
          <p:cNvSpPr txBox="1"/>
          <p:nvPr/>
        </p:nvSpPr>
        <p:spPr>
          <a:xfrm>
            <a:off x="2492541" y="1454150"/>
            <a:ext cx="1096963" cy="400110"/>
          </a:xfrm>
          <a:prstGeom prst="rect">
            <a:avLst/>
          </a:prstGeom>
          <a:noFill/>
        </p:spPr>
        <p:txBody>
          <a:bodyPr wrap="square" rtlCol="0">
            <a:spAutoFit/>
          </a:bodyPr>
          <a:lstStyle/>
          <a:p>
            <a:r>
              <a:rPr lang="en-US" dirty="0" smtClean="0"/>
              <a:t>SUP.txt</a:t>
            </a:r>
            <a:endParaRPr lang="en-US" dirty="0"/>
          </a:p>
        </p:txBody>
      </p:sp>
      <p:sp>
        <p:nvSpPr>
          <p:cNvPr id="29" name="Rectangle 28"/>
          <p:cNvSpPr/>
          <p:nvPr/>
        </p:nvSpPr>
        <p:spPr>
          <a:xfrm>
            <a:off x="5443537" y="3312381"/>
            <a:ext cx="4679950" cy="261610"/>
          </a:xfrm>
          <a:prstGeom prst="rect">
            <a:avLst/>
          </a:prstGeom>
        </p:spPr>
        <p:txBody>
          <a:bodyPr>
            <a:spAutoFit/>
          </a:bodyPr>
          <a:lstStyle/>
          <a:p>
            <a:r>
              <a:rPr lang="en-US" sz="1100" dirty="0" smtClean="0">
                <a:solidFill>
                  <a:srgbClr val="FF0000"/>
                </a:solidFill>
              </a:rPr>
              <a:t>OMA-SUP-XML_LWM2M_Device-V1_0_1-20170704-A</a:t>
            </a:r>
            <a:endParaRPr lang="en-US" sz="1400" dirty="0">
              <a:solidFill>
                <a:srgbClr val="FF0000"/>
              </a:solidFill>
            </a:endParaRPr>
          </a:p>
        </p:txBody>
      </p:sp>
      <p:sp>
        <p:nvSpPr>
          <p:cNvPr id="30" name="Rectangle 29"/>
          <p:cNvSpPr/>
          <p:nvPr/>
        </p:nvSpPr>
        <p:spPr bwMode="auto">
          <a:xfrm>
            <a:off x="4390836" y="3740150"/>
            <a:ext cx="1447800" cy="2438400"/>
          </a:xfrm>
          <a:prstGeom prst="rect">
            <a:avLst/>
          </a:prstGeom>
          <a:solidFill>
            <a:schemeClr val="accent6">
              <a:lumMod val="20000"/>
              <a:lumOff val="80000"/>
            </a:scheme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
        <p:nvSpPr>
          <p:cNvPr id="31" name="Rectangle 30"/>
          <p:cNvSpPr/>
          <p:nvPr/>
        </p:nvSpPr>
        <p:spPr bwMode="auto">
          <a:xfrm>
            <a:off x="4513072" y="4578350"/>
            <a:ext cx="1249364" cy="1447800"/>
          </a:xfrm>
          <a:prstGeom prst="rect">
            <a:avLst/>
          </a:prstGeom>
          <a:solidFill>
            <a:srgbClr val="FFC000"/>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Object Def</a:t>
            </a:r>
            <a:r>
              <a:rPr kumimoji="0" lang="en-US" sz="1200" b="0" i="0" u="none" strike="noStrike" cap="none" normalizeH="0" dirty="0" smtClean="0">
                <a:ln>
                  <a:noFill/>
                </a:ln>
                <a:solidFill>
                  <a:schemeClr val="tx1"/>
                </a:solidFill>
                <a:effectLst/>
                <a:latin typeface="Arial" charset="0"/>
              </a:rPr>
              <a:t> </a:t>
            </a:r>
            <a:r>
              <a:rPr kumimoji="0" lang="en-US" sz="1200" b="0" i="0" u="none" strike="noStrike" cap="none" normalizeH="0" baseline="0" dirty="0" smtClean="0">
                <a:ln>
                  <a:noFill/>
                </a:ln>
                <a:solidFill>
                  <a:schemeClr val="tx1"/>
                </a:solidFill>
                <a:effectLst/>
                <a:latin typeface="Arial" charset="0"/>
              </a:rPr>
              <a:t>expressed</a:t>
            </a:r>
            <a:r>
              <a:rPr kumimoji="0" lang="en-US" sz="1200" b="0" i="0" u="none" strike="noStrike" cap="none" normalizeH="0" dirty="0" smtClean="0">
                <a:ln>
                  <a:noFill/>
                </a:ln>
                <a:solidFill>
                  <a:schemeClr val="tx1"/>
                </a:solidFill>
                <a:effectLst/>
                <a:latin typeface="Arial" charset="0"/>
              </a:rPr>
              <a:t> in XML</a:t>
            </a:r>
          </a:p>
          <a:p>
            <a:pPr marL="0" marR="0" indent="0" algn="ctr" defTabSz="914400" rtl="0" eaLnBrk="0" fontAlgn="base" latinLnBrk="0" hangingPunct="0">
              <a:lnSpc>
                <a:spcPct val="90000"/>
              </a:lnSpc>
              <a:spcBef>
                <a:spcPct val="0"/>
              </a:spcBef>
              <a:spcAft>
                <a:spcPct val="0"/>
              </a:spcAft>
              <a:buClrTx/>
              <a:buSzTx/>
              <a:buFontTx/>
              <a:buNone/>
              <a:tabLst/>
            </a:pPr>
            <a:endParaRPr lang="en-US" sz="1200" dirty="0">
              <a:latin typeface="Arial" charset="0"/>
            </a:endParaRPr>
          </a:p>
          <a:p>
            <a:pPr marL="0" marR="0" indent="0" algn="ctr" defTabSz="914400" rtl="0" eaLnBrk="0" fontAlgn="base" latinLnBrk="0" hangingPunct="0">
              <a:lnSpc>
                <a:spcPct val="90000"/>
              </a:lnSpc>
              <a:spcBef>
                <a:spcPct val="0"/>
              </a:spcBef>
              <a:spcAft>
                <a:spcPct val="0"/>
              </a:spcAft>
              <a:buClrTx/>
              <a:buSzTx/>
              <a:buFontTx/>
              <a:buNone/>
              <a:tabLst/>
            </a:pPr>
            <a:r>
              <a:rPr lang="en-US" sz="1200" dirty="0" smtClean="0">
                <a:latin typeface="Arial" charset="0"/>
              </a:rPr>
              <a:t>File </a:t>
            </a:r>
            <a:r>
              <a:rPr lang="en-US" sz="1200" dirty="0" smtClean="0">
                <a:solidFill>
                  <a:srgbClr val="FF0000"/>
                </a:solidFill>
                <a:latin typeface="Arial" charset="0"/>
              </a:rPr>
              <a:t>.xml</a:t>
            </a:r>
            <a:endParaRPr lang="en-US" sz="1200" dirty="0">
              <a:solidFill>
                <a:srgbClr val="FF0000"/>
              </a:solidFill>
              <a:latin typeface="Arial" charset="0"/>
            </a:endParaRPr>
          </a:p>
        </p:txBody>
      </p:sp>
      <p:sp>
        <p:nvSpPr>
          <p:cNvPr id="33" name="TextBox 32"/>
          <p:cNvSpPr txBox="1"/>
          <p:nvPr/>
        </p:nvSpPr>
        <p:spPr>
          <a:xfrm>
            <a:off x="4582657" y="3959274"/>
            <a:ext cx="1110194" cy="400110"/>
          </a:xfrm>
          <a:prstGeom prst="rect">
            <a:avLst/>
          </a:prstGeom>
          <a:noFill/>
        </p:spPr>
        <p:txBody>
          <a:bodyPr wrap="square" rtlCol="0">
            <a:spAutoFit/>
          </a:bodyPr>
          <a:lstStyle/>
          <a:p>
            <a:r>
              <a:rPr lang="en-US" b="1" dirty="0" smtClean="0">
                <a:solidFill>
                  <a:schemeClr val="accent5">
                    <a:lumMod val="50000"/>
                  </a:schemeClr>
                </a:solidFill>
              </a:rPr>
              <a:t>OMNA</a:t>
            </a:r>
            <a:endParaRPr lang="en-US" b="1" dirty="0">
              <a:solidFill>
                <a:schemeClr val="accent5">
                  <a:lumMod val="50000"/>
                </a:schemeClr>
              </a:solidFill>
            </a:endParaRPr>
          </a:p>
        </p:txBody>
      </p:sp>
      <p:sp>
        <p:nvSpPr>
          <p:cNvPr id="36" name="TextBox 35"/>
          <p:cNvSpPr txBox="1"/>
          <p:nvPr/>
        </p:nvSpPr>
        <p:spPr>
          <a:xfrm>
            <a:off x="7902377" y="4397810"/>
            <a:ext cx="1514547" cy="1569660"/>
          </a:xfrm>
          <a:prstGeom prst="rect">
            <a:avLst/>
          </a:prstGeom>
          <a:noFill/>
        </p:spPr>
        <p:txBody>
          <a:bodyPr wrap="square" rtlCol="0">
            <a:spAutoFit/>
          </a:bodyPr>
          <a:lstStyle/>
          <a:p>
            <a:pPr algn="ctr"/>
            <a:r>
              <a:rPr lang="en-US" sz="1600" dirty="0" smtClean="0">
                <a:solidFill>
                  <a:schemeClr val="accent5">
                    <a:lumMod val="50000"/>
                  </a:schemeClr>
                </a:solidFill>
              </a:rPr>
              <a:t>It could receive millions of requests from appliances on the Internet</a:t>
            </a:r>
            <a:endParaRPr lang="en-US" sz="1600" dirty="0">
              <a:solidFill>
                <a:schemeClr val="accent5">
                  <a:lumMod val="50000"/>
                </a:schemeClr>
              </a:solidFill>
            </a:endParaRPr>
          </a:p>
        </p:txBody>
      </p:sp>
      <p:cxnSp>
        <p:nvCxnSpPr>
          <p:cNvPr id="38" name="Straight Arrow Connector 37"/>
          <p:cNvCxnSpPr/>
          <p:nvPr/>
        </p:nvCxnSpPr>
        <p:spPr bwMode="auto">
          <a:xfrm flipH="1">
            <a:off x="7483330" y="4730750"/>
            <a:ext cx="597043" cy="3048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Tree>
    <p:extLst>
      <p:ext uri="{BB962C8B-B14F-4D97-AF65-F5344CB8AC3E}">
        <p14:creationId xmlns:p14="http://schemas.microsoft.com/office/powerpoint/2010/main" val="949132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3"/>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1"/>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4"/>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8"/>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36"/>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6" grpId="0" animBg="1"/>
      <p:bldP spid="7" grpId="0" animBg="1"/>
      <p:bldP spid="8" grpId="0"/>
      <p:bldP spid="9" grpId="0" animBg="1"/>
      <p:bldP spid="10" grpId="0"/>
      <p:bldP spid="11" grpId="0" animBg="1"/>
      <p:bldP spid="12" grpId="0" animBg="1"/>
      <p:bldP spid="13" grpId="0"/>
      <p:bldP spid="17" grpId="0" animBg="1"/>
      <p:bldP spid="26" grpId="0"/>
      <p:bldP spid="27" grpId="0"/>
      <p:bldP spid="28" grpId="0"/>
      <p:bldP spid="29" grpId="0"/>
      <p:bldP spid="30" grpId="0" animBg="1"/>
      <p:bldP spid="31" grpId="0" animBg="1"/>
      <p:bldP spid="33" grpId="0"/>
      <p:bldP spid="3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Inside of the SUP</a:t>
            </a:r>
            <a:endParaRPr lang="en-US" dirty="0"/>
          </a:p>
        </p:txBody>
      </p:sp>
      <p:sp>
        <p:nvSpPr>
          <p:cNvPr id="3" name="Content Placeholder 2"/>
          <p:cNvSpPr>
            <a:spLocks noGrp="1"/>
          </p:cNvSpPr>
          <p:nvPr>
            <p:ph idx="1"/>
          </p:nvPr>
        </p:nvSpPr>
        <p:spPr>
          <a:xfrm>
            <a:off x="289779" y="996950"/>
            <a:ext cx="8778875" cy="5383212"/>
          </a:xfrm>
        </p:spPr>
        <p:txBody>
          <a:bodyPr/>
          <a:lstStyle/>
          <a:p>
            <a:pPr marL="0" indent="-4763">
              <a:buNone/>
            </a:pPr>
            <a:r>
              <a:rPr lang="en-US" sz="1100" b="1" dirty="0" smtClean="0"/>
              <a:t>FILE </a:t>
            </a:r>
            <a:r>
              <a:rPr lang="en-US" sz="1100" b="1" dirty="0"/>
              <a:t>INFORMATION</a:t>
            </a:r>
            <a:r>
              <a:rPr lang="en-US" sz="1100" dirty="0"/>
              <a:t/>
            </a:r>
            <a:br>
              <a:rPr lang="en-US" sz="1100" dirty="0"/>
            </a:br>
            <a:r>
              <a:rPr lang="en-US" sz="1100" dirty="0"/>
              <a:t/>
            </a:r>
            <a:br>
              <a:rPr lang="en-US" sz="1100" dirty="0"/>
            </a:br>
            <a:r>
              <a:rPr lang="en-US" sz="1100" b="1" dirty="0"/>
              <a:t>OMA Permanent Document</a:t>
            </a:r>
            <a:r>
              <a:rPr lang="en-US" sz="1100" dirty="0"/>
              <a:t/>
            </a:r>
            <a:br>
              <a:rPr lang="en-US" sz="1100" dirty="0"/>
            </a:br>
            <a:r>
              <a:rPr lang="en-US" sz="1100" dirty="0"/>
              <a:t>   File: </a:t>
            </a:r>
            <a:r>
              <a:rPr lang="en-US" sz="1100" dirty="0">
                <a:solidFill>
                  <a:srgbClr val="FF0000"/>
                </a:solidFill>
              </a:rPr>
              <a:t>OMA-SUP-XML_LWM2M_Device-V1_0_1-20170704-A</a:t>
            </a:r>
            <a:r>
              <a:rPr lang="en-US" sz="1100" dirty="0"/>
              <a:t/>
            </a:r>
            <a:br>
              <a:rPr lang="en-US" sz="1100" dirty="0"/>
            </a:br>
            <a:r>
              <a:rPr lang="en-US" sz="1100" dirty="0"/>
              <a:t>   Type: xml</a:t>
            </a:r>
            <a:br>
              <a:rPr lang="en-US" sz="1100" dirty="0"/>
            </a:br>
            <a:r>
              <a:rPr lang="en-US" sz="1100" dirty="0"/>
              <a:t/>
            </a:r>
            <a:br>
              <a:rPr lang="en-US" sz="1100" dirty="0"/>
            </a:br>
            <a:r>
              <a:rPr lang="en-US" sz="1100" b="1" dirty="0"/>
              <a:t>Public Reachable Information</a:t>
            </a:r>
            <a:r>
              <a:rPr lang="en-US" sz="1100" dirty="0"/>
              <a:t/>
            </a:r>
            <a:br>
              <a:rPr lang="en-US" sz="1100" dirty="0"/>
            </a:br>
            <a:r>
              <a:rPr lang="en-US" sz="1100" dirty="0"/>
              <a:t>   Path: </a:t>
            </a:r>
            <a:r>
              <a:rPr lang="en-US" sz="1100" dirty="0">
                <a:solidFill>
                  <a:schemeClr val="accent5">
                    <a:lumMod val="50000"/>
                  </a:schemeClr>
                </a:solidFill>
              </a:rPr>
              <a:t>http://www.openmobilealliance.org/tech/profiles</a:t>
            </a:r>
            <a:r>
              <a:rPr lang="en-US" sz="1100" dirty="0"/>
              <a:t/>
            </a:r>
            <a:br>
              <a:rPr lang="en-US" sz="1100" dirty="0"/>
            </a:br>
            <a:r>
              <a:rPr lang="en-US" sz="1100" dirty="0"/>
              <a:t>   Name: </a:t>
            </a:r>
            <a:r>
              <a:rPr lang="en-US" sz="1100" dirty="0">
                <a:solidFill>
                  <a:srgbClr val="FF0000"/>
                </a:solidFill>
              </a:rPr>
              <a:t>LWM2M_Device-v1_0_1.xml</a:t>
            </a:r>
            <a:r>
              <a:rPr lang="en-US" sz="1100" dirty="0"/>
              <a:t/>
            </a:r>
            <a:br>
              <a:rPr lang="en-US" sz="1100" dirty="0"/>
            </a:br>
            <a:r>
              <a:rPr lang="en-US" sz="1100" dirty="0"/>
              <a:t/>
            </a:r>
            <a:br>
              <a:rPr lang="en-US" sz="1100" dirty="0"/>
            </a:br>
            <a:r>
              <a:rPr lang="en-US" sz="1100" b="1" dirty="0"/>
              <a:t>NORMATIVE INFORMATION</a:t>
            </a:r>
            <a:r>
              <a:rPr lang="en-US" sz="1100" dirty="0"/>
              <a:t/>
            </a:r>
            <a:br>
              <a:rPr lang="en-US" sz="1100" dirty="0"/>
            </a:br>
            <a:r>
              <a:rPr lang="en-US" sz="1100" dirty="0"/>
              <a:t/>
            </a:r>
            <a:br>
              <a:rPr lang="en-US" sz="1100" dirty="0"/>
            </a:br>
            <a:r>
              <a:rPr lang="en-US" sz="1100" dirty="0"/>
              <a:t>  </a:t>
            </a:r>
            <a:r>
              <a:rPr lang="en-US" sz="1100" dirty="0" err="1"/>
              <a:t>Information</a:t>
            </a:r>
            <a:r>
              <a:rPr lang="en-US" sz="1100" dirty="0"/>
              <a:t> about this file can be found in the latest revision of</a:t>
            </a:r>
            <a:br>
              <a:rPr lang="en-US" sz="1100" dirty="0"/>
            </a:br>
            <a:r>
              <a:rPr lang="en-US" sz="1100" dirty="0"/>
              <a:t/>
            </a:r>
            <a:br>
              <a:rPr lang="en-US" sz="1100" dirty="0"/>
            </a:br>
            <a:r>
              <a:rPr lang="en-US" sz="1100" dirty="0"/>
              <a:t>    </a:t>
            </a:r>
            <a:r>
              <a:rPr lang="en-US" sz="1100" dirty="0">
                <a:solidFill>
                  <a:srgbClr val="FF0000"/>
                </a:solidFill>
              </a:rPr>
              <a:t>OMA-TS-LightweightM2M-V1_0_1</a:t>
            </a:r>
            <a:r>
              <a:rPr lang="en-US" sz="1100" dirty="0"/>
              <a:t/>
            </a:r>
            <a:br>
              <a:rPr lang="en-US" sz="1100" dirty="0"/>
            </a:br>
            <a:r>
              <a:rPr lang="en-US" sz="1100" dirty="0"/>
              <a:t/>
            </a:r>
            <a:br>
              <a:rPr lang="en-US" sz="1100" dirty="0"/>
            </a:br>
            <a:r>
              <a:rPr lang="en-US" sz="1100" dirty="0"/>
              <a:t>  This is available at </a:t>
            </a:r>
            <a:r>
              <a:rPr lang="en-US" sz="1100" dirty="0">
                <a:solidFill>
                  <a:schemeClr val="accent5">
                    <a:lumMod val="50000"/>
                  </a:schemeClr>
                </a:solidFill>
              </a:rPr>
              <a:t>http://www.openmobilealliance.org/</a:t>
            </a:r>
            <a:r>
              <a:rPr lang="en-US" sz="1100" dirty="0"/>
              <a:t/>
            </a:r>
            <a:br>
              <a:rPr lang="en-US" sz="1100" dirty="0"/>
            </a:br>
            <a:r>
              <a:rPr lang="en-US" sz="1100" dirty="0"/>
              <a:t/>
            </a:r>
            <a:br>
              <a:rPr lang="en-US" sz="1100" dirty="0"/>
            </a:br>
            <a:r>
              <a:rPr lang="en-US" sz="1100" dirty="0"/>
              <a:t>  Send comments to </a:t>
            </a:r>
            <a:r>
              <a:rPr lang="en-US" sz="1100" dirty="0">
                <a:solidFill>
                  <a:srgbClr val="FF0000"/>
                </a:solidFill>
              </a:rPr>
              <a:t>technical-comments@mail.openmobilealliance.org</a:t>
            </a:r>
            <a:r>
              <a:rPr lang="en-US" sz="1100" dirty="0"/>
              <a:t/>
            </a:r>
            <a:br>
              <a:rPr lang="en-US" sz="1100" dirty="0"/>
            </a:br>
            <a:r>
              <a:rPr lang="en-US" sz="1100" dirty="0"/>
              <a:t/>
            </a:r>
            <a:br>
              <a:rPr lang="en-US" sz="1100" dirty="0"/>
            </a:br>
            <a:r>
              <a:rPr lang="en-US" sz="1100" b="1" dirty="0"/>
              <a:t>CHANGE HISTORY</a:t>
            </a:r>
            <a:r>
              <a:rPr lang="en-US" sz="1100" dirty="0"/>
              <a:t/>
            </a:r>
            <a:br>
              <a:rPr lang="en-US" sz="1100" dirty="0"/>
            </a:br>
            <a:r>
              <a:rPr lang="en-US" sz="1100" dirty="0"/>
              <a:t/>
            </a:r>
            <a:br>
              <a:rPr lang="en-US" sz="1100" dirty="0"/>
            </a:br>
            <a:r>
              <a:rPr lang="en-US" sz="1100" dirty="0"/>
              <a:t>08022017 Status changed to Approved by TP, TP Ref # OMA-TP-2017-0009-INP_LightweightM2M-V1_0_ERP_for_Final_Approval</a:t>
            </a:r>
            <a:br>
              <a:rPr lang="en-US" sz="1100" dirty="0"/>
            </a:br>
            <a:r>
              <a:rPr lang="en-US" sz="1100" dirty="0"/>
              <a:t>04072017 Status changed to Approved by TP, TP Ref # OMA-TP-2017-0029R01-INP_LightweightM2M_V1.0.1_ERP_for_Final_Approval_Notification</a:t>
            </a:r>
            <a:br>
              <a:rPr lang="en-US" sz="1100" dirty="0"/>
            </a:br>
            <a:r>
              <a:rPr lang="en-US" sz="1100" dirty="0"/>
              <a:t/>
            </a:r>
            <a:br>
              <a:rPr lang="en-US" sz="1100" dirty="0"/>
            </a:br>
            <a:r>
              <a:rPr lang="en-US" sz="1100" b="1" dirty="0"/>
              <a:t>LEGAL DISCLAIMER</a:t>
            </a:r>
            <a:r>
              <a:rPr lang="en-US" sz="1100" dirty="0"/>
              <a:t/>
            </a:r>
            <a:br>
              <a:rPr lang="en-US" sz="1100" dirty="0"/>
            </a:br>
            <a:r>
              <a:rPr lang="en-US" sz="1100" dirty="0"/>
              <a:t/>
            </a:r>
            <a:br>
              <a:rPr lang="en-US" sz="1100" dirty="0"/>
            </a:br>
            <a:r>
              <a:rPr lang="en-US" sz="1100" dirty="0"/>
              <a:t>  Copyright 2017 Open Mobile Alliance All rights reserved</a:t>
            </a:r>
            <a:r>
              <a:rPr lang="en-US" sz="1100" dirty="0" smtClean="0"/>
              <a:t>. </a:t>
            </a:r>
            <a:r>
              <a:rPr lang="en-US" sz="1100" dirty="0" err="1" smtClean="0"/>
              <a:t>Bla</a:t>
            </a:r>
            <a:r>
              <a:rPr lang="en-US" sz="1100" dirty="0" smtClean="0"/>
              <a:t> </a:t>
            </a:r>
            <a:r>
              <a:rPr lang="en-US" sz="1100" dirty="0" err="1" smtClean="0"/>
              <a:t>bla</a:t>
            </a:r>
            <a:r>
              <a:rPr lang="en-US" sz="1100" dirty="0" smtClean="0"/>
              <a:t> </a:t>
            </a:r>
            <a:r>
              <a:rPr lang="en-US" sz="1100" dirty="0" err="1" smtClean="0"/>
              <a:t>bla</a:t>
            </a:r>
            <a:endParaRPr lang="en-US" sz="1100" dirty="0" smtClean="0"/>
          </a:p>
          <a:p>
            <a:pPr marL="0" indent="-4763">
              <a:buNone/>
            </a:pPr>
            <a:endParaRPr lang="en-US" sz="1100" dirty="0"/>
          </a:p>
          <a:p>
            <a:pPr marL="0" indent="-4763" algn="ctr">
              <a:buNone/>
            </a:pPr>
            <a:r>
              <a:rPr lang="en-US" sz="1400" b="1" dirty="0" smtClean="0">
                <a:solidFill>
                  <a:schemeClr val="accent6"/>
                </a:solidFill>
              </a:rPr>
              <a:t>Definition of the Object in using XML tags</a:t>
            </a:r>
            <a:endParaRPr lang="en-US" sz="1400" b="1" dirty="0">
              <a:solidFill>
                <a:schemeClr val="accent6"/>
              </a:solidFill>
            </a:endParaRPr>
          </a:p>
          <a:p>
            <a:pPr marL="0" indent="-4763">
              <a:buNone/>
            </a:pPr>
            <a:endParaRPr lang="en-US" sz="1100" dirty="0" smtClean="0"/>
          </a:p>
          <a:p>
            <a:pPr marL="0" indent="-4763">
              <a:buNone/>
            </a:pPr>
            <a:endParaRPr lang="en-US" sz="1100" dirty="0" smtClean="0"/>
          </a:p>
        </p:txBody>
      </p:sp>
      <p:sp>
        <p:nvSpPr>
          <p:cNvPr id="4" name="TextBox 3"/>
          <p:cNvSpPr txBox="1"/>
          <p:nvPr/>
        </p:nvSpPr>
        <p:spPr>
          <a:xfrm>
            <a:off x="4986337" y="1758950"/>
            <a:ext cx="3124200" cy="707886"/>
          </a:xfrm>
          <a:prstGeom prst="rect">
            <a:avLst/>
          </a:prstGeom>
          <a:noFill/>
        </p:spPr>
        <p:txBody>
          <a:bodyPr wrap="square" rtlCol="0">
            <a:spAutoFit/>
          </a:bodyPr>
          <a:lstStyle/>
          <a:p>
            <a:pPr algn="ctr"/>
            <a:r>
              <a:rPr lang="en-US" dirty="0" smtClean="0"/>
              <a:t>This information MUST be updated on each PR!</a:t>
            </a:r>
            <a:endParaRPr lang="en-US" dirty="0"/>
          </a:p>
        </p:txBody>
      </p:sp>
    </p:spTree>
    <p:extLst>
      <p:ext uri="{BB962C8B-B14F-4D97-AF65-F5344CB8AC3E}">
        <p14:creationId xmlns:p14="http://schemas.microsoft.com/office/powerpoint/2010/main" val="305148285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bwMode="auto">
          <a:xfrm>
            <a:off x="273665" y="4267869"/>
            <a:ext cx="3668139" cy="2215481"/>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
        <p:nvSpPr>
          <p:cNvPr id="14" name="Rectangle 13"/>
          <p:cNvSpPr/>
          <p:nvPr/>
        </p:nvSpPr>
        <p:spPr bwMode="auto">
          <a:xfrm>
            <a:off x="261937" y="1454086"/>
            <a:ext cx="3668139" cy="2215481"/>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
        <p:nvSpPr>
          <p:cNvPr id="2" name="Title 1"/>
          <p:cNvSpPr>
            <a:spLocks noGrp="1"/>
          </p:cNvSpPr>
          <p:nvPr>
            <p:ph type="title"/>
          </p:nvPr>
        </p:nvSpPr>
        <p:spPr/>
        <p:txBody>
          <a:bodyPr/>
          <a:lstStyle/>
          <a:p>
            <a:r>
              <a:rPr lang="en-US" dirty="0" smtClean="0"/>
              <a:t>Handling Options</a:t>
            </a:r>
            <a:endParaRPr lang="en-US" dirty="0"/>
          </a:p>
        </p:txBody>
      </p:sp>
      <p:sp>
        <p:nvSpPr>
          <p:cNvPr id="4" name="Rectangle 3"/>
          <p:cNvSpPr/>
          <p:nvPr/>
        </p:nvSpPr>
        <p:spPr bwMode="auto">
          <a:xfrm>
            <a:off x="825501" y="4959350"/>
            <a:ext cx="1066800" cy="1447800"/>
          </a:xfrm>
          <a:prstGeom prst="rect">
            <a:avLst/>
          </a:prstGeom>
          <a:solidFill>
            <a:schemeClr val="accent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
        <p:nvSpPr>
          <p:cNvPr id="5" name="TextBox 4"/>
          <p:cNvSpPr txBox="1"/>
          <p:nvPr/>
        </p:nvSpPr>
        <p:spPr>
          <a:xfrm>
            <a:off x="1054100" y="4613612"/>
            <a:ext cx="990600" cy="400110"/>
          </a:xfrm>
          <a:prstGeom prst="rect">
            <a:avLst/>
          </a:prstGeom>
          <a:noFill/>
        </p:spPr>
        <p:txBody>
          <a:bodyPr wrap="square" rtlCol="0">
            <a:spAutoFit/>
          </a:bodyPr>
          <a:lstStyle/>
          <a:p>
            <a:r>
              <a:rPr lang="en-US" dirty="0" smtClean="0"/>
              <a:t>TS</a:t>
            </a:r>
            <a:endParaRPr lang="en-US" dirty="0"/>
          </a:p>
        </p:txBody>
      </p:sp>
      <p:sp>
        <p:nvSpPr>
          <p:cNvPr id="6" name="Rectangle 5"/>
          <p:cNvSpPr/>
          <p:nvPr/>
        </p:nvSpPr>
        <p:spPr bwMode="auto">
          <a:xfrm>
            <a:off x="977901" y="5606006"/>
            <a:ext cx="762000" cy="638362"/>
          </a:xfrm>
          <a:prstGeom prst="rect">
            <a:avLst/>
          </a:prstGeom>
          <a:solidFill>
            <a:srgbClr val="FFC000"/>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Table</a:t>
            </a:r>
            <a:endParaRPr lang="en-US" sz="1200" dirty="0">
              <a:latin typeface="Arial" charset="0"/>
            </a:endParaRPr>
          </a:p>
          <a:p>
            <a:pPr marL="0" marR="0" indent="0" algn="ctr" defTabSz="914400" rtl="0" eaLnBrk="0" fontAlgn="base" latinLnBrk="0" hangingPunct="0">
              <a:lnSpc>
                <a:spcPct val="90000"/>
              </a:lnSpc>
              <a:spcBef>
                <a:spcPct val="0"/>
              </a:spcBef>
              <a:spcAft>
                <a:spcPct val="0"/>
              </a:spcAft>
              <a:buClrTx/>
              <a:buSzTx/>
              <a:buFontTx/>
              <a:buNone/>
              <a:tabLst/>
            </a:pPr>
            <a:r>
              <a:rPr kumimoji="0" lang="en-US" sz="1200" b="0" i="0" u="none" strike="noStrike" cap="none" normalizeH="0" baseline="0" dirty="0" err="1" smtClean="0">
                <a:ln>
                  <a:noFill/>
                </a:ln>
                <a:solidFill>
                  <a:schemeClr val="tx1"/>
                </a:solidFill>
                <a:effectLst/>
                <a:latin typeface="Arial" charset="0"/>
              </a:rPr>
              <a:t>Obj</a:t>
            </a:r>
            <a:r>
              <a:rPr kumimoji="0" lang="en-US" sz="1200" b="0" i="0" u="none" strike="noStrike" cap="none" normalizeH="0" baseline="0" dirty="0" smtClean="0">
                <a:ln>
                  <a:noFill/>
                </a:ln>
                <a:solidFill>
                  <a:schemeClr val="tx1"/>
                </a:solidFill>
                <a:effectLst/>
                <a:latin typeface="Arial" charset="0"/>
              </a:rPr>
              <a:t> Def</a:t>
            </a:r>
            <a:endParaRPr kumimoji="0" lang="en-US" sz="1200" b="0" i="0" u="none" strike="noStrike" cap="none" normalizeH="0" baseline="0" dirty="0" smtClean="0">
              <a:ln>
                <a:noFill/>
              </a:ln>
              <a:solidFill>
                <a:schemeClr val="tx1"/>
              </a:solidFill>
              <a:effectLst/>
              <a:latin typeface="Arial" charset="0"/>
            </a:endParaRPr>
          </a:p>
        </p:txBody>
      </p:sp>
      <p:sp>
        <p:nvSpPr>
          <p:cNvPr id="7" name="Rectangle 6"/>
          <p:cNvSpPr/>
          <p:nvPr/>
        </p:nvSpPr>
        <p:spPr bwMode="auto">
          <a:xfrm>
            <a:off x="2319337" y="4959350"/>
            <a:ext cx="1020763" cy="1447800"/>
          </a:xfrm>
          <a:prstGeom prst="rect">
            <a:avLst/>
          </a:prstGeom>
          <a:solidFill>
            <a:srgbClr val="FFC000"/>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Object Def</a:t>
            </a:r>
            <a:r>
              <a:rPr kumimoji="0" lang="en-US" sz="1200" b="0" i="0" u="none" strike="noStrike" cap="none" normalizeH="0" dirty="0" smtClean="0">
                <a:ln>
                  <a:noFill/>
                </a:ln>
                <a:solidFill>
                  <a:schemeClr val="tx1"/>
                </a:solidFill>
                <a:effectLst/>
                <a:latin typeface="Arial" charset="0"/>
              </a:rPr>
              <a:t> </a:t>
            </a:r>
            <a:r>
              <a:rPr kumimoji="0" lang="en-US" sz="1200" b="0" i="0" u="none" strike="noStrike" cap="none" normalizeH="0" baseline="0" dirty="0" smtClean="0">
                <a:ln>
                  <a:noFill/>
                </a:ln>
                <a:solidFill>
                  <a:schemeClr val="tx1"/>
                </a:solidFill>
                <a:effectLst/>
                <a:latin typeface="Arial" charset="0"/>
              </a:rPr>
              <a:t>expressed</a:t>
            </a:r>
            <a:r>
              <a:rPr kumimoji="0" lang="en-US" sz="1200" b="0" i="0" u="none" strike="noStrike" cap="none" normalizeH="0" dirty="0" smtClean="0">
                <a:ln>
                  <a:noFill/>
                </a:ln>
                <a:solidFill>
                  <a:schemeClr val="tx1"/>
                </a:solidFill>
                <a:effectLst/>
                <a:latin typeface="Arial" charset="0"/>
              </a:rPr>
              <a:t> in XML</a:t>
            </a:r>
          </a:p>
          <a:p>
            <a:pPr marL="0" marR="0" indent="0" algn="ctr" defTabSz="914400" rtl="0" eaLnBrk="0" fontAlgn="base" latinLnBrk="0" hangingPunct="0">
              <a:lnSpc>
                <a:spcPct val="90000"/>
              </a:lnSpc>
              <a:spcBef>
                <a:spcPct val="0"/>
              </a:spcBef>
              <a:spcAft>
                <a:spcPct val="0"/>
              </a:spcAft>
              <a:buClrTx/>
              <a:buSzTx/>
              <a:buFontTx/>
              <a:buNone/>
              <a:tabLst/>
            </a:pPr>
            <a:endParaRPr lang="en-US" sz="1200" dirty="0">
              <a:latin typeface="Arial" charset="0"/>
            </a:endParaRPr>
          </a:p>
          <a:p>
            <a:pPr marL="0" marR="0" indent="0" algn="ctr" defTabSz="914400" rtl="0" eaLnBrk="0" fontAlgn="base" latinLnBrk="0" hangingPunct="0">
              <a:lnSpc>
                <a:spcPct val="90000"/>
              </a:lnSpc>
              <a:spcBef>
                <a:spcPct val="0"/>
              </a:spcBef>
              <a:spcAft>
                <a:spcPct val="0"/>
              </a:spcAft>
              <a:buClrTx/>
              <a:buSzTx/>
              <a:buFontTx/>
              <a:buNone/>
              <a:tabLst/>
            </a:pPr>
            <a:r>
              <a:rPr lang="en-US" sz="1200" dirty="0" smtClean="0">
                <a:latin typeface="Arial" charset="0"/>
              </a:rPr>
              <a:t>File </a:t>
            </a:r>
            <a:r>
              <a:rPr lang="en-US" sz="1200" dirty="0" smtClean="0">
                <a:solidFill>
                  <a:srgbClr val="FF0000"/>
                </a:solidFill>
                <a:latin typeface="Arial" charset="0"/>
              </a:rPr>
              <a:t>.txt</a:t>
            </a:r>
            <a:endParaRPr lang="en-US" sz="1200" dirty="0">
              <a:solidFill>
                <a:srgbClr val="FF0000"/>
              </a:solidFill>
              <a:latin typeface="Arial" charset="0"/>
            </a:endParaRPr>
          </a:p>
        </p:txBody>
      </p:sp>
      <p:sp>
        <p:nvSpPr>
          <p:cNvPr id="8" name="TextBox 7"/>
          <p:cNvSpPr txBox="1"/>
          <p:nvPr/>
        </p:nvSpPr>
        <p:spPr>
          <a:xfrm>
            <a:off x="2340141" y="4612524"/>
            <a:ext cx="1096963" cy="400110"/>
          </a:xfrm>
          <a:prstGeom prst="rect">
            <a:avLst/>
          </a:prstGeom>
          <a:noFill/>
        </p:spPr>
        <p:txBody>
          <a:bodyPr wrap="square" rtlCol="0">
            <a:spAutoFit/>
          </a:bodyPr>
          <a:lstStyle/>
          <a:p>
            <a:r>
              <a:rPr lang="en-US" dirty="0" smtClean="0"/>
              <a:t>SUP.txt</a:t>
            </a:r>
            <a:endParaRPr lang="en-US" dirty="0"/>
          </a:p>
        </p:txBody>
      </p:sp>
      <p:sp>
        <p:nvSpPr>
          <p:cNvPr id="9" name="Rectangle 8"/>
          <p:cNvSpPr/>
          <p:nvPr/>
        </p:nvSpPr>
        <p:spPr bwMode="auto">
          <a:xfrm>
            <a:off x="825501" y="2111393"/>
            <a:ext cx="1066800" cy="1447800"/>
          </a:xfrm>
          <a:prstGeom prst="rect">
            <a:avLst/>
          </a:prstGeom>
          <a:solidFill>
            <a:schemeClr val="accent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1400" b="0" i="0" u="none" strike="noStrike" cap="none" normalizeH="0" baseline="0" dirty="0" smtClean="0">
              <a:ln>
                <a:noFill/>
              </a:ln>
              <a:solidFill>
                <a:srgbClr val="FF0000"/>
              </a:solidFill>
              <a:effectLst/>
              <a:latin typeface="Arial" charset="0"/>
            </a:endParaRPr>
          </a:p>
          <a:p>
            <a:pPr marL="0" marR="0" indent="0" algn="l" defTabSz="914400" rtl="0" eaLnBrk="0" fontAlgn="base" latinLnBrk="0" hangingPunct="0">
              <a:lnSpc>
                <a:spcPct val="90000"/>
              </a:lnSpc>
              <a:spcBef>
                <a:spcPct val="0"/>
              </a:spcBef>
              <a:spcAft>
                <a:spcPct val="0"/>
              </a:spcAft>
              <a:buClrTx/>
              <a:buSzTx/>
              <a:buFontTx/>
              <a:buNone/>
              <a:tabLst/>
            </a:pPr>
            <a:endParaRPr lang="en-US" sz="1400" dirty="0">
              <a:solidFill>
                <a:srgbClr val="FF0000"/>
              </a:solidFill>
              <a:latin typeface="Arial" charset="0"/>
            </a:endParaRPr>
          </a:p>
          <a:p>
            <a:pPr marL="0" marR="0" indent="0" algn="l" defTabSz="914400" rtl="0" eaLnBrk="0" fontAlgn="base" latinLnBrk="0" hangingPunct="0">
              <a:lnSpc>
                <a:spcPct val="90000"/>
              </a:lnSpc>
              <a:spcBef>
                <a:spcPct val="0"/>
              </a:spcBef>
              <a:spcAft>
                <a:spcPct val="0"/>
              </a:spcAft>
              <a:buClrTx/>
              <a:buSzTx/>
              <a:buFontTx/>
              <a:buNone/>
              <a:tabLst/>
            </a:pPr>
            <a:endParaRPr kumimoji="0" lang="en-US" sz="1400" b="0" i="0" u="none" strike="noStrike" cap="none" normalizeH="0" baseline="0" dirty="0" smtClean="0">
              <a:ln>
                <a:noFill/>
              </a:ln>
              <a:solidFill>
                <a:srgbClr val="FF0000"/>
              </a:solidFill>
              <a:effectLst/>
              <a:latin typeface="Arial" charset="0"/>
            </a:endParaRPr>
          </a:p>
          <a:p>
            <a:pPr marL="0" marR="0" indent="0" algn="l" defTabSz="914400" rtl="0" eaLnBrk="0" fontAlgn="base" latinLnBrk="0" hangingPunct="0">
              <a:lnSpc>
                <a:spcPct val="90000"/>
              </a:lnSpc>
              <a:spcBef>
                <a:spcPct val="0"/>
              </a:spcBef>
              <a:spcAft>
                <a:spcPct val="0"/>
              </a:spcAft>
              <a:buClrTx/>
              <a:buSzTx/>
              <a:buFontTx/>
              <a:buNone/>
              <a:tabLst/>
            </a:pPr>
            <a:endParaRPr lang="en-US" sz="1400" dirty="0">
              <a:solidFill>
                <a:srgbClr val="FF0000"/>
              </a:solidFill>
              <a:latin typeface="Arial" charset="0"/>
            </a:endParaRPr>
          </a:p>
          <a:p>
            <a:pPr marL="0" marR="0" indent="0" algn="l" defTabSz="914400" rtl="0" eaLnBrk="0" fontAlgn="base" latinLnBrk="0" hangingPunct="0">
              <a:lnSpc>
                <a:spcPct val="90000"/>
              </a:lnSpc>
              <a:spcBef>
                <a:spcPct val="0"/>
              </a:spcBef>
              <a:spcAft>
                <a:spcPct val="0"/>
              </a:spcAft>
              <a:buClrTx/>
              <a:buSzTx/>
              <a:buFontTx/>
              <a:buNone/>
              <a:tabLst/>
            </a:pPr>
            <a:r>
              <a:rPr kumimoji="0" lang="en-US" sz="1400" b="0" i="0" u="none" strike="noStrike" cap="none" normalizeH="0" baseline="0" dirty="0" smtClean="0">
                <a:ln>
                  <a:noFill/>
                </a:ln>
                <a:effectLst/>
                <a:latin typeface="Arial" charset="0"/>
              </a:rPr>
              <a:t>No </a:t>
            </a:r>
            <a:r>
              <a:rPr kumimoji="0" lang="en-US" sz="1400" b="0" i="0" u="none" strike="noStrike" cap="none" normalizeH="0" baseline="0" dirty="0" err="1" smtClean="0">
                <a:ln>
                  <a:noFill/>
                </a:ln>
                <a:effectLst/>
                <a:latin typeface="Arial" charset="0"/>
              </a:rPr>
              <a:t>Obj</a:t>
            </a:r>
            <a:r>
              <a:rPr kumimoji="0" lang="en-US" sz="1400" b="0" i="0" u="none" strike="noStrike" cap="none" normalizeH="0" baseline="0" dirty="0" smtClean="0">
                <a:ln>
                  <a:noFill/>
                </a:ln>
                <a:effectLst/>
                <a:latin typeface="Arial" charset="0"/>
              </a:rPr>
              <a:t> Def</a:t>
            </a:r>
            <a:r>
              <a:rPr kumimoji="0" lang="en-US" sz="1400" b="0" i="0" u="none" strike="noStrike" cap="none" normalizeH="0" dirty="0" smtClean="0">
                <a:ln>
                  <a:noFill/>
                </a:ln>
                <a:effectLst/>
                <a:latin typeface="Arial" charset="0"/>
              </a:rPr>
              <a:t> description</a:t>
            </a:r>
            <a:endParaRPr kumimoji="0" lang="en-US" sz="1400" b="0" i="0" u="none" strike="noStrike" cap="none" normalizeH="0" baseline="0" dirty="0" smtClean="0">
              <a:ln>
                <a:noFill/>
              </a:ln>
              <a:effectLst/>
              <a:latin typeface="Arial" charset="0"/>
            </a:endParaRPr>
          </a:p>
        </p:txBody>
      </p:sp>
      <p:sp>
        <p:nvSpPr>
          <p:cNvPr id="10" name="TextBox 9"/>
          <p:cNvSpPr txBox="1"/>
          <p:nvPr/>
        </p:nvSpPr>
        <p:spPr>
          <a:xfrm>
            <a:off x="1054100" y="1765655"/>
            <a:ext cx="990600" cy="400110"/>
          </a:xfrm>
          <a:prstGeom prst="rect">
            <a:avLst/>
          </a:prstGeom>
          <a:noFill/>
        </p:spPr>
        <p:txBody>
          <a:bodyPr wrap="square" rtlCol="0">
            <a:spAutoFit/>
          </a:bodyPr>
          <a:lstStyle/>
          <a:p>
            <a:r>
              <a:rPr lang="en-US" dirty="0" smtClean="0"/>
              <a:t>TS.md</a:t>
            </a:r>
            <a:endParaRPr lang="en-US" dirty="0"/>
          </a:p>
        </p:txBody>
      </p:sp>
      <p:sp>
        <p:nvSpPr>
          <p:cNvPr id="12" name="Rectangle 11"/>
          <p:cNvSpPr/>
          <p:nvPr/>
        </p:nvSpPr>
        <p:spPr bwMode="auto">
          <a:xfrm>
            <a:off x="2319337" y="2111393"/>
            <a:ext cx="1020763" cy="1447800"/>
          </a:xfrm>
          <a:prstGeom prst="rect">
            <a:avLst/>
          </a:prstGeom>
          <a:solidFill>
            <a:srgbClr val="FFC000"/>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Object Def</a:t>
            </a:r>
            <a:r>
              <a:rPr kumimoji="0" lang="en-US" sz="1200" b="0" i="0" u="none" strike="noStrike" cap="none" normalizeH="0" dirty="0" smtClean="0">
                <a:ln>
                  <a:noFill/>
                </a:ln>
                <a:solidFill>
                  <a:schemeClr val="tx1"/>
                </a:solidFill>
                <a:effectLst/>
                <a:latin typeface="Arial" charset="0"/>
              </a:rPr>
              <a:t> </a:t>
            </a:r>
            <a:r>
              <a:rPr kumimoji="0" lang="en-US" sz="1200" b="0" i="0" u="none" strike="noStrike" cap="none" normalizeH="0" baseline="0" dirty="0" smtClean="0">
                <a:ln>
                  <a:noFill/>
                </a:ln>
                <a:solidFill>
                  <a:schemeClr val="tx1"/>
                </a:solidFill>
                <a:effectLst/>
                <a:latin typeface="Arial" charset="0"/>
              </a:rPr>
              <a:t>expressed</a:t>
            </a:r>
            <a:r>
              <a:rPr kumimoji="0" lang="en-US" sz="1200" b="0" i="0" u="none" strike="noStrike" cap="none" normalizeH="0" dirty="0" smtClean="0">
                <a:ln>
                  <a:noFill/>
                </a:ln>
                <a:solidFill>
                  <a:schemeClr val="tx1"/>
                </a:solidFill>
                <a:effectLst/>
                <a:latin typeface="Arial" charset="0"/>
              </a:rPr>
              <a:t> in XML</a:t>
            </a:r>
          </a:p>
          <a:p>
            <a:pPr marL="0" marR="0" indent="0" algn="ctr" defTabSz="914400" rtl="0" eaLnBrk="0" fontAlgn="base" latinLnBrk="0" hangingPunct="0">
              <a:lnSpc>
                <a:spcPct val="90000"/>
              </a:lnSpc>
              <a:spcBef>
                <a:spcPct val="0"/>
              </a:spcBef>
              <a:spcAft>
                <a:spcPct val="0"/>
              </a:spcAft>
              <a:buClrTx/>
              <a:buSzTx/>
              <a:buFontTx/>
              <a:buNone/>
              <a:tabLst/>
            </a:pPr>
            <a:endParaRPr lang="en-US" sz="1200" dirty="0">
              <a:latin typeface="Arial" charset="0"/>
            </a:endParaRPr>
          </a:p>
          <a:p>
            <a:pPr marL="0" marR="0" indent="0" algn="ctr" defTabSz="914400" rtl="0" eaLnBrk="0" fontAlgn="base" latinLnBrk="0" hangingPunct="0">
              <a:lnSpc>
                <a:spcPct val="90000"/>
              </a:lnSpc>
              <a:spcBef>
                <a:spcPct val="0"/>
              </a:spcBef>
              <a:spcAft>
                <a:spcPct val="0"/>
              </a:spcAft>
              <a:buClrTx/>
              <a:buSzTx/>
              <a:buFontTx/>
              <a:buNone/>
              <a:tabLst/>
            </a:pPr>
            <a:r>
              <a:rPr lang="en-US" sz="1200" dirty="0" smtClean="0">
                <a:latin typeface="Arial" charset="0"/>
              </a:rPr>
              <a:t>File </a:t>
            </a:r>
            <a:r>
              <a:rPr lang="en-US" sz="1200" dirty="0" smtClean="0">
                <a:solidFill>
                  <a:srgbClr val="FF0000"/>
                </a:solidFill>
                <a:latin typeface="Arial" charset="0"/>
              </a:rPr>
              <a:t>.xml</a:t>
            </a:r>
            <a:endParaRPr lang="en-US" sz="1200" dirty="0">
              <a:solidFill>
                <a:srgbClr val="FF0000"/>
              </a:solidFill>
              <a:latin typeface="Arial" charset="0"/>
            </a:endParaRPr>
          </a:p>
        </p:txBody>
      </p:sp>
      <p:sp>
        <p:nvSpPr>
          <p:cNvPr id="13" name="TextBox 12"/>
          <p:cNvSpPr txBox="1"/>
          <p:nvPr/>
        </p:nvSpPr>
        <p:spPr>
          <a:xfrm>
            <a:off x="2340141" y="1764567"/>
            <a:ext cx="1198396" cy="400110"/>
          </a:xfrm>
          <a:prstGeom prst="rect">
            <a:avLst/>
          </a:prstGeom>
          <a:noFill/>
        </p:spPr>
        <p:txBody>
          <a:bodyPr wrap="square" rtlCol="0">
            <a:spAutoFit/>
          </a:bodyPr>
          <a:lstStyle/>
          <a:p>
            <a:r>
              <a:rPr lang="en-US" dirty="0" smtClean="0"/>
              <a:t>SUP.xml</a:t>
            </a:r>
            <a:endParaRPr lang="en-US" dirty="0"/>
          </a:p>
        </p:txBody>
      </p:sp>
      <p:sp>
        <p:nvSpPr>
          <p:cNvPr id="15" name="TextBox 14"/>
          <p:cNvSpPr txBox="1"/>
          <p:nvPr/>
        </p:nvSpPr>
        <p:spPr>
          <a:xfrm>
            <a:off x="1549211" y="1377950"/>
            <a:ext cx="2362200" cy="461665"/>
          </a:xfrm>
          <a:prstGeom prst="rect">
            <a:avLst/>
          </a:prstGeom>
          <a:noFill/>
        </p:spPr>
        <p:txBody>
          <a:bodyPr wrap="square" rtlCol="0">
            <a:spAutoFit/>
          </a:bodyPr>
          <a:lstStyle/>
          <a:p>
            <a:r>
              <a:rPr lang="en-US" sz="2400" b="1" dirty="0" smtClean="0"/>
              <a:t>GitHub</a:t>
            </a:r>
            <a:endParaRPr lang="en-US" sz="2400" b="1" dirty="0"/>
          </a:p>
        </p:txBody>
      </p:sp>
      <p:sp>
        <p:nvSpPr>
          <p:cNvPr id="17" name="Content Placeholder 2"/>
          <p:cNvSpPr txBox="1">
            <a:spLocks/>
          </p:cNvSpPr>
          <p:nvPr/>
        </p:nvSpPr>
        <p:spPr bwMode="auto">
          <a:xfrm>
            <a:off x="4076008" y="1025443"/>
            <a:ext cx="5177530" cy="2790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a:lstStyle>
          <a:p>
            <a:pPr marL="0" indent="-4763">
              <a:buFontTx/>
              <a:buNone/>
            </a:pPr>
            <a:r>
              <a:rPr lang="en-US" b="1" kern="0" dirty="0" smtClean="0"/>
              <a:t>Option A – </a:t>
            </a:r>
            <a:r>
              <a:rPr lang="en-US" sz="2400" b="1" kern="0" dirty="0" smtClean="0"/>
              <a:t>Define Object Only in SUP file</a:t>
            </a:r>
          </a:p>
          <a:p>
            <a:pPr lvl="1"/>
            <a:r>
              <a:rPr lang="en-US" kern="0" dirty="0" smtClean="0"/>
              <a:t>Only 1 document to update</a:t>
            </a:r>
          </a:p>
          <a:p>
            <a:pPr lvl="2"/>
            <a:r>
              <a:rPr lang="en-US" kern="0" dirty="0" smtClean="0"/>
              <a:t>Import, create or update a SUP file using the  LwM2M Editor</a:t>
            </a:r>
          </a:p>
          <a:p>
            <a:pPr lvl="2"/>
            <a:r>
              <a:rPr lang="en-US" kern="0" dirty="0" smtClean="0"/>
              <a:t> Export the SUP file as .xml </a:t>
            </a:r>
            <a:r>
              <a:rPr lang="en-US" sz="1800" kern="0" dirty="0" smtClean="0">
                <a:solidFill>
                  <a:schemeClr val="accent6"/>
                </a:solidFill>
              </a:rPr>
              <a:t>(already validated)</a:t>
            </a:r>
            <a:endParaRPr lang="en-US" kern="0" dirty="0" smtClean="0">
              <a:solidFill>
                <a:schemeClr val="accent6"/>
              </a:solidFill>
            </a:endParaRPr>
          </a:p>
          <a:p>
            <a:pPr lvl="3"/>
            <a:r>
              <a:rPr lang="en-US" kern="0" dirty="0" smtClean="0"/>
              <a:t>Create a PR against the latest SUP baseline</a:t>
            </a:r>
          </a:p>
          <a:p>
            <a:pPr lvl="4"/>
            <a:r>
              <a:rPr lang="en-US" kern="0" dirty="0" smtClean="0"/>
              <a:t>Copy and past the xml content into the PR</a:t>
            </a:r>
          </a:p>
          <a:p>
            <a:pPr lvl="4"/>
            <a:r>
              <a:rPr lang="en-US" kern="0" dirty="0" smtClean="0"/>
              <a:t>Update File Information</a:t>
            </a:r>
            <a:endParaRPr lang="en-US" kern="0" dirty="0"/>
          </a:p>
        </p:txBody>
      </p:sp>
      <p:sp>
        <p:nvSpPr>
          <p:cNvPr id="18" name="TextBox 17"/>
          <p:cNvSpPr txBox="1"/>
          <p:nvPr/>
        </p:nvSpPr>
        <p:spPr>
          <a:xfrm>
            <a:off x="227755" y="1044294"/>
            <a:ext cx="1905000" cy="400110"/>
          </a:xfrm>
          <a:prstGeom prst="rect">
            <a:avLst/>
          </a:prstGeom>
          <a:noFill/>
        </p:spPr>
        <p:txBody>
          <a:bodyPr wrap="square" rtlCol="0">
            <a:spAutoFit/>
          </a:bodyPr>
          <a:lstStyle/>
          <a:p>
            <a:r>
              <a:rPr lang="en-US" b="1" dirty="0" smtClean="0"/>
              <a:t>Option A</a:t>
            </a:r>
            <a:endParaRPr lang="en-US" b="1" dirty="0"/>
          </a:p>
        </p:txBody>
      </p:sp>
      <p:sp>
        <p:nvSpPr>
          <p:cNvPr id="19" name="TextBox 18"/>
          <p:cNvSpPr txBox="1"/>
          <p:nvPr/>
        </p:nvSpPr>
        <p:spPr>
          <a:xfrm>
            <a:off x="227754" y="3878973"/>
            <a:ext cx="3209349" cy="400110"/>
          </a:xfrm>
          <a:prstGeom prst="rect">
            <a:avLst/>
          </a:prstGeom>
          <a:noFill/>
        </p:spPr>
        <p:txBody>
          <a:bodyPr wrap="square" rtlCol="0">
            <a:spAutoFit/>
          </a:bodyPr>
          <a:lstStyle/>
          <a:p>
            <a:r>
              <a:rPr lang="en-US" b="1" dirty="0" smtClean="0"/>
              <a:t>Option B </a:t>
            </a:r>
            <a:r>
              <a:rPr lang="en-US" sz="1600" dirty="0" smtClean="0"/>
              <a:t>(current)</a:t>
            </a:r>
            <a:endParaRPr lang="en-US" sz="1600" dirty="0"/>
          </a:p>
        </p:txBody>
      </p:sp>
      <p:sp>
        <p:nvSpPr>
          <p:cNvPr id="20" name="TextBox 19"/>
          <p:cNvSpPr txBox="1"/>
          <p:nvPr/>
        </p:nvSpPr>
        <p:spPr>
          <a:xfrm>
            <a:off x="1549211" y="4273228"/>
            <a:ext cx="2362200" cy="461665"/>
          </a:xfrm>
          <a:prstGeom prst="rect">
            <a:avLst/>
          </a:prstGeom>
          <a:noFill/>
        </p:spPr>
        <p:txBody>
          <a:bodyPr wrap="square" rtlCol="0">
            <a:spAutoFit/>
          </a:bodyPr>
          <a:lstStyle/>
          <a:p>
            <a:r>
              <a:rPr lang="en-US" sz="2400" b="1" dirty="0" smtClean="0"/>
              <a:t>GitHub</a:t>
            </a:r>
            <a:endParaRPr lang="en-US" sz="2400" b="1" dirty="0"/>
          </a:p>
        </p:txBody>
      </p:sp>
      <p:sp>
        <p:nvSpPr>
          <p:cNvPr id="21" name="Content Placeholder 2"/>
          <p:cNvSpPr txBox="1">
            <a:spLocks/>
          </p:cNvSpPr>
          <p:nvPr/>
        </p:nvSpPr>
        <p:spPr bwMode="auto">
          <a:xfrm>
            <a:off x="4128678" y="4079028"/>
            <a:ext cx="5177530" cy="2790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a:lstStyle>
          <a:p>
            <a:pPr marL="0" indent="-4763">
              <a:buFontTx/>
              <a:buNone/>
            </a:pPr>
            <a:r>
              <a:rPr lang="en-US" b="1" kern="0" dirty="0" smtClean="0"/>
              <a:t>Option B –</a:t>
            </a:r>
            <a:r>
              <a:rPr lang="en-US" sz="2400" b="1" kern="0" dirty="0" smtClean="0"/>
              <a:t> Define Object in </a:t>
            </a:r>
            <a:r>
              <a:rPr lang="en-US" sz="2000" b="1" kern="0" dirty="0" smtClean="0"/>
              <a:t>SUP file &amp; TS</a:t>
            </a:r>
          </a:p>
          <a:p>
            <a:pPr lvl="1"/>
            <a:r>
              <a:rPr lang="en-US" kern="0" dirty="0" smtClean="0"/>
              <a:t>Two documents to update</a:t>
            </a:r>
          </a:p>
          <a:p>
            <a:pPr lvl="2"/>
            <a:r>
              <a:rPr lang="en-US" kern="0" dirty="0" smtClean="0"/>
              <a:t>1 PR against the Table content</a:t>
            </a:r>
          </a:p>
          <a:p>
            <a:pPr lvl="2"/>
            <a:r>
              <a:rPr lang="en-US" kern="0" dirty="0" smtClean="0"/>
              <a:t>1 PR against the SUP (see above)</a:t>
            </a:r>
            <a:endParaRPr lang="en-US" kern="0" dirty="0"/>
          </a:p>
        </p:txBody>
      </p:sp>
    </p:spTree>
    <p:extLst>
      <p:ext uri="{BB962C8B-B14F-4D97-AF65-F5344CB8AC3E}">
        <p14:creationId xmlns:p14="http://schemas.microsoft.com/office/powerpoint/2010/main" val="13891854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auto">
          <a:xfrm>
            <a:off x="261937" y="1454086"/>
            <a:ext cx="3668139" cy="2215481"/>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
        <p:nvSpPr>
          <p:cNvPr id="2" name="Title 1"/>
          <p:cNvSpPr>
            <a:spLocks noGrp="1"/>
          </p:cNvSpPr>
          <p:nvPr>
            <p:ph type="title"/>
          </p:nvPr>
        </p:nvSpPr>
        <p:spPr/>
        <p:txBody>
          <a:bodyPr/>
          <a:lstStyle/>
          <a:p>
            <a:r>
              <a:rPr lang="en-US" dirty="0" smtClean="0"/>
              <a:t>Proposal (I)</a:t>
            </a:r>
            <a:endParaRPr lang="en-US" dirty="0"/>
          </a:p>
        </p:txBody>
      </p:sp>
      <p:sp>
        <p:nvSpPr>
          <p:cNvPr id="9" name="Rectangle 8"/>
          <p:cNvSpPr/>
          <p:nvPr/>
        </p:nvSpPr>
        <p:spPr bwMode="auto">
          <a:xfrm>
            <a:off x="825501" y="2111393"/>
            <a:ext cx="1066800" cy="1447800"/>
          </a:xfrm>
          <a:prstGeom prst="rect">
            <a:avLst/>
          </a:prstGeom>
          <a:solidFill>
            <a:schemeClr val="accent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1400" b="0" i="0" u="none" strike="noStrike" cap="none" normalizeH="0" baseline="0" dirty="0" smtClean="0">
              <a:ln>
                <a:noFill/>
              </a:ln>
              <a:solidFill>
                <a:srgbClr val="FF0000"/>
              </a:solidFill>
              <a:effectLst/>
              <a:latin typeface="Arial" charset="0"/>
            </a:endParaRPr>
          </a:p>
          <a:p>
            <a:pPr marL="0" marR="0" indent="0" algn="l" defTabSz="914400" rtl="0" eaLnBrk="0" fontAlgn="base" latinLnBrk="0" hangingPunct="0">
              <a:lnSpc>
                <a:spcPct val="90000"/>
              </a:lnSpc>
              <a:spcBef>
                <a:spcPct val="0"/>
              </a:spcBef>
              <a:spcAft>
                <a:spcPct val="0"/>
              </a:spcAft>
              <a:buClrTx/>
              <a:buSzTx/>
              <a:buFontTx/>
              <a:buNone/>
              <a:tabLst/>
            </a:pPr>
            <a:endParaRPr lang="en-US" sz="1400" dirty="0">
              <a:solidFill>
                <a:srgbClr val="FF0000"/>
              </a:solidFill>
              <a:latin typeface="Arial" charset="0"/>
            </a:endParaRPr>
          </a:p>
          <a:p>
            <a:pPr marL="0" marR="0" indent="0" algn="l" defTabSz="914400" rtl="0" eaLnBrk="0" fontAlgn="base" latinLnBrk="0" hangingPunct="0">
              <a:lnSpc>
                <a:spcPct val="90000"/>
              </a:lnSpc>
              <a:spcBef>
                <a:spcPct val="0"/>
              </a:spcBef>
              <a:spcAft>
                <a:spcPct val="0"/>
              </a:spcAft>
              <a:buClrTx/>
              <a:buSzTx/>
              <a:buFontTx/>
              <a:buNone/>
              <a:tabLst/>
            </a:pPr>
            <a:endParaRPr kumimoji="0" lang="en-US" sz="1400" b="0" i="0" u="none" strike="noStrike" cap="none" normalizeH="0" baseline="0" dirty="0" smtClean="0">
              <a:ln>
                <a:noFill/>
              </a:ln>
              <a:solidFill>
                <a:srgbClr val="FF0000"/>
              </a:solidFill>
              <a:effectLst/>
              <a:latin typeface="Arial" charset="0"/>
            </a:endParaRPr>
          </a:p>
          <a:p>
            <a:pPr marL="0" marR="0" indent="0" algn="l" defTabSz="914400" rtl="0" eaLnBrk="0" fontAlgn="base" latinLnBrk="0" hangingPunct="0">
              <a:lnSpc>
                <a:spcPct val="90000"/>
              </a:lnSpc>
              <a:spcBef>
                <a:spcPct val="0"/>
              </a:spcBef>
              <a:spcAft>
                <a:spcPct val="0"/>
              </a:spcAft>
              <a:buClrTx/>
              <a:buSzTx/>
              <a:buFontTx/>
              <a:buNone/>
              <a:tabLst/>
            </a:pPr>
            <a:endParaRPr lang="en-US" sz="1400" dirty="0">
              <a:solidFill>
                <a:srgbClr val="FF0000"/>
              </a:solidFill>
              <a:latin typeface="Arial" charset="0"/>
            </a:endParaRPr>
          </a:p>
          <a:p>
            <a:pPr marL="0" marR="0" indent="0" algn="l" defTabSz="914400" rtl="0" eaLnBrk="0" fontAlgn="base" latinLnBrk="0" hangingPunct="0">
              <a:lnSpc>
                <a:spcPct val="90000"/>
              </a:lnSpc>
              <a:spcBef>
                <a:spcPct val="0"/>
              </a:spcBef>
              <a:spcAft>
                <a:spcPct val="0"/>
              </a:spcAft>
              <a:buClrTx/>
              <a:buSzTx/>
              <a:buFontTx/>
              <a:buNone/>
              <a:tabLst/>
            </a:pPr>
            <a:r>
              <a:rPr kumimoji="0" lang="en-US" sz="1400" b="0" i="0" u="none" strike="noStrike" cap="none" normalizeH="0" baseline="0" dirty="0" smtClean="0">
                <a:ln>
                  <a:noFill/>
                </a:ln>
                <a:effectLst/>
                <a:latin typeface="Arial" charset="0"/>
              </a:rPr>
              <a:t>No </a:t>
            </a:r>
            <a:r>
              <a:rPr kumimoji="0" lang="en-US" sz="1400" b="0" i="0" u="none" strike="noStrike" cap="none" normalizeH="0" baseline="0" dirty="0" err="1" smtClean="0">
                <a:ln>
                  <a:noFill/>
                </a:ln>
                <a:effectLst/>
                <a:latin typeface="Arial" charset="0"/>
              </a:rPr>
              <a:t>Obj</a:t>
            </a:r>
            <a:r>
              <a:rPr kumimoji="0" lang="en-US" sz="1400" b="0" i="0" u="none" strike="noStrike" cap="none" normalizeH="0" baseline="0" dirty="0" smtClean="0">
                <a:ln>
                  <a:noFill/>
                </a:ln>
                <a:effectLst/>
                <a:latin typeface="Arial" charset="0"/>
              </a:rPr>
              <a:t> Def</a:t>
            </a:r>
            <a:r>
              <a:rPr kumimoji="0" lang="en-US" sz="1400" b="0" i="0" u="none" strike="noStrike" cap="none" normalizeH="0" dirty="0" smtClean="0">
                <a:ln>
                  <a:noFill/>
                </a:ln>
                <a:effectLst/>
                <a:latin typeface="Arial" charset="0"/>
              </a:rPr>
              <a:t> description</a:t>
            </a:r>
            <a:endParaRPr kumimoji="0" lang="en-US" sz="1400" b="0" i="0" u="none" strike="noStrike" cap="none" normalizeH="0" baseline="0" dirty="0" smtClean="0">
              <a:ln>
                <a:noFill/>
              </a:ln>
              <a:effectLst/>
              <a:latin typeface="Arial" charset="0"/>
            </a:endParaRPr>
          </a:p>
        </p:txBody>
      </p:sp>
      <p:sp>
        <p:nvSpPr>
          <p:cNvPr id="10" name="TextBox 9"/>
          <p:cNvSpPr txBox="1"/>
          <p:nvPr/>
        </p:nvSpPr>
        <p:spPr>
          <a:xfrm>
            <a:off x="1054100" y="1765655"/>
            <a:ext cx="990600" cy="400110"/>
          </a:xfrm>
          <a:prstGeom prst="rect">
            <a:avLst/>
          </a:prstGeom>
          <a:noFill/>
        </p:spPr>
        <p:txBody>
          <a:bodyPr wrap="square" rtlCol="0">
            <a:spAutoFit/>
          </a:bodyPr>
          <a:lstStyle/>
          <a:p>
            <a:r>
              <a:rPr lang="en-US" dirty="0" smtClean="0"/>
              <a:t>TS.md</a:t>
            </a:r>
            <a:endParaRPr lang="en-US" dirty="0"/>
          </a:p>
        </p:txBody>
      </p:sp>
      <p:sp>
        <p:nvSpPr>
          <p:cNvPr id="12" name="Rectangle 11"/>
          <p:cNvSpPr/>
          <p:nvPr/>
        </p:nvSpPr>
        <p:spPr bwMode="auto">
          <a:xfrm>
            <a:off x="2319337" y="2111393"/>
            <a:ext cx="1020763" cy="1447800"/>
          </a:xfrm>
          <a:prstGeom prst="rect">
            <a:avLst/>
          </a:prstGeom>
          <a:solidFill>
            <a:srgbClr val="FFC000"/>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Object Def</a:t>
            </a:r>
            <a:r>
              <a:rPr kumimoji="0" lang="en-US" sz="1200" b="0" i="0" u="none" strike="noStrike" cap="none" normalizeH="0" dirty="0" smtClean="0">
                <a:ln>
                  <a:noFill/>
                </a:ln>
                <a:solidFill>
                  <a:schemeClr val="tx1"/>
                </a:solidFill>
                <a:effectLst/>
                <a:latin typeface="Arial" charset="0"/>
              </a:rPr>
              <a:t> </a:t>
            </a:r>
            <a:r>
              <a:rPr kumimoji="0" lang="en-US" sz="1200" b="0" i="0" u="none" strike="noStrike" cap="none" normalizeH="0" baseline="0" dirty="0" smtClean="0">
                <a:ln>
                  <a:noFill/>
                </a:ln>
                <a:solidFill>
                  <a:schemeClr val="tx1"/>
                </a:solidFill>
                <a:effectLst/>
                <a:latin typeface="Arial" charset="0"/>
              </a:rPr>
              <a:t>expressed</a:t>
            </a:r>
            <a:r>
              <a:rPr kumimoji="0" lang="en-US" sz="1200" b="0" i="0" u="none" strike="noStrike" cap="none" normalizeH="0" dirty="0" smtClean="0">
                <a:ln>
                  <a:noFill/>
                </a:ln>
                <a:solidFill>
                  <a:schemeClr val="tx1"/>
                </a:solidFill>
                <a:effectLst/>
                <a:latin typeface="Arial" charset="0"/>
              </a:rPr>
              <a:t> in XML</a:t>
            </a:r>
          </a:p>
          <a:p>
            <a:pPr marL="0" marR="0" indent="0" algn="ctr" defTabSz="914400" rtl="0" eaLnBrk="0" fontAlgn="base" latinLnBrk="0" hangingPunct="0">
              <a:lnSpc>
                <a:spcPct val="90000"/>
              </a:lnSpc>
              <a:spcBef>
                <a:spcPct val="0"/>
              </a:spcBef>
              <a:spcAft>
                <a:spcPct val="0"/>
              </a:spcAft>
              <a:buClrTx/>
              <a:buSzTx/>
              <a:buFontTx/>
              <a:buNone/>
              <a:tabLst/>
            </a:pPr>
            <a:endParaRPr lang="en-US" sz="1200" dirty="0">
              <a:latin typeface="Arial" charset="0"/>
            </a:endParaRPr>
          </a:p>
          <a:p>
            <a:pPr marL="0" marR="0" indent="0" algn="ctr" defTabSz="914400" rtl="0" eaLnBrk="0" fontAlgn="base" latinLnBrk="0" hangingPunct="0">
              <a:lnSpc>
                <a:spcPct val="90000"/>
              </a:lnSpc>
              <a:spcBef>
                <a:spcPct val="0"/>
              </a:spcBef>
              <a:spcAft>
                <a:spcPct val="0"/>
              </a:spcAft>
              <a:buClrTx/>
              <a:buSzTx/>
              <a:buFontTx/>
              <a:buNone/>
              <a:tabLst/>
            </a:pPr>
            <a:r>
              <a:rPr lang="en-US" sz="1200" dirty="0" smtClean="0">
                <a:latin typeface="Arial" charset="0"/>
              </a:rPr>
              <a:t>File </a:t>
            </a:r>
            <a:r>
              <a:rPr lang="en-US" sz="1200" dirty="0" smtClean="0">
                <a:solidFill>
                  <a:srgbClr val="FF0000"/>
                </a:solidFill>
                <a:latin typeface="Arial" charset="0"/>
              </a:rPr>
              <a:t>.xml</a:t>
            </a:r>
            <a:endParaRPr lang="en-US" sz="1200" dirty="0">
              <a:solidFill>
                <a:srgbClr val="FF0000"/>
              </a:solidFill>
              <a:latin typeface="Arial" charset="0"/>
            </a:endParaRPr>
          </a:p>
        </p:txBody>
      </p:sp>
      <p:sp>
        <p:nvSpPr>
          <p:cNvPr id="13" name="TextBox 12"/>
          <p:cNvSpPr txBox="1"/>
          <p:nvPr/>
        </p:nvSpPr>
        <p:spPr>
          <a:xfrm>
            <a:off x="2340141" y="1764567"/>
            <a:ext cx="1198396" cy="400110"/>
          </a:xfrm>
          <a:prstGeom prst="rect">
            <a:avLst/>
          </a:prstGeom>
          <a:noFill/>
        </p:spPr>
        <p:txBody>
          <a:bodyPr wrap="square" rtlCol="0">
            <a:spAutoFit/>
          </a:bodyPr>
          <a:lstStyle/>
          <a:p>
            <a:r>
              <a:rPr lang="en-US" dirty="0" smtClean="0"/>
              <a:t>SUP.xml</a:t>
            </a:r>
            <a:endParaRPr lang="en-US" dirty="0"/>
          </a:p>
        </p:txBody>
      </p:sp>
      <p:sp>
        <p:nvSpPr>
          <p:cNvPr id="15" name="TextBox 14"/>
          <p:cNvSpPr txBox="1"/>
          <p:nvPr/>
        </p:nvSpPr>
        <p:spPr>
          <a:xfrm>
            <a:off x="1549211" y="1377950"/>
            <a:ext cx="2362200" cy="461665"/>
          </a:xfrm>
          <a:prstGeom prst="rect">
            <a:avLst/>
          </a:prstGeom>
          <a:noFill/>
        </p:spPr>
        <p:txBody>
          <a:bodyPr wrap="square" rtlCol="0">
            <a:spAutoFit/>
          </a:bodyPr>
          <a:lstStyle/>
          <a:p>
            <a:r>
              <a:rPr lang="en-US" sz="2400" b="1" dirty="0" smtClean="0"/>
              <a:t>GitHub</a:t>
            </a:r>
            <a:endParaRPr lang="en-US" sz="2400" b="1" dirty="0"/>
          </a:p>
        </p:txBody>
      </p:sp>
      <p:sp>
        <p:nvSpPr>
          <p:cNvPr id="17" name="Content Placeholder 2"/>
          <p:cNvSpPr txBox="1">
            <a:spLocks/>
          </p:cNvSpPr>
          <p:nvPr/>
        </p:nvSpPr>
        <p:spPr bwMode="auto">
          <a:xfrm>
            <a:off x="4076008" y="1025443"/>
            <a:ext cx="5177530" cy="2790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a:lstStyle>
          <a:p>
            <a:pPr marL="0" indent="-4763">
              <a:buFontTx/>
              <a:buNone/>
            </a:pPr>
            <a:r>
              <a:rPr lang="en-US" b="1" kern="0" dirty="0" smtClean="0"/>
              <a:t>Option A</a:t>
            </a:r>
          </a:p>
          <a:p>
            <a:pPr lvl="1"/>
            <a:r>
              <a:rPr lang="en-US" kern="0" dirty="0" smtClean="0"/>
              <a:t>Upload SUP files to GitHub under their own SUP folder</a:t>
            </a:r>
          </a:p>
          <a:p>
            <a:pPr lvl="1"/>
            <a:r>
              <a:rPr lang="en-US" kern="0" dirty="0" smtClean="0"/>
              <a:t>Remove </a:t>
            </a:r>
            <a:r>
              <a:rPr lang="en-US" kern="0" dirty="0" err="1" smtClean="0"/>
              <a:t>Obj</a:t>
            </a:r>
            <a:r>
              <a:rPr lang="en-US" kern="0" dirty="0" smtClean="0"/>
              <a:t> Tables from TS</a:t>
            </a:r>
          </a:p>
          <a:p>
            <a:pPr lvl="2"/>
            <a:r>
              <a:rPr lang="en-US" kern="0" dirty="0" smtClean="0"/>
              <a:t>The out of sync problem is GONE</a:t>
            </a:r>
          </a:p>
          <a:p>
            <a:pPr lvl="1"/>
            <a:r>
              <a:rPr lang="en-US" kern="0" dirty="0" smtClean="0"/>
              <a:t>Use LwM2M Editor to create, edit and export the SUP file</a:t>
            </a:r>
          </a:p>
          <a:p>
            <a:pPr lvl="1"/>
            <a:r>
              <a:rPr lang="en-US" kern="0" dirty="0" smtClean="0"/>
              <a:t>Create a PR with the exported SUP file</a:t>
            </a:r>
          </a:p>
          <a:p>
            <a:pPr lvl="2"/>
            <a:r>
              <a:rPr lang="en-US" kern="0" dirty="0" smtClean="0"/>
              <a:t>Note: GitHub will show the whole doc as new, even if a minor editorial change has been applied</a:t>
            </a:r>
          </a:p>
          <a:p>
            <a:pPr lvl="2"/>
            <a:r>
              <a:rPr lang="en-US" kern="0" dirty="0" smtClean="0"/>
              <a:t>See proposal on what to change in the FILE INFORMATION in order to don’t update this content each time that a PR is produced</a:t>
            </a:r>
          </a:p>
          <a:p>
            <a:pPr marL="225425" lvl="1" indent="0">
              <a:buNone/>
            </a:pPr>
            <a:endParaRPr lang="en-US" kern="0" dirty="0" smtClean="0"/>
          </a:p>
        </p:txBody>
      </p:sp>
      <p:sp>
        <p:nvSpPr>
          <p:cNvPr id="18" name="TextBox 17"/>
          <p:cNvSpPr txBox="1"/>
          <p:nvPr/>
        </p:nvSpPr>
        <p:spPr>
          <a:xfrm>
            <a:off x="227755" y="1044294"/>
            <a:ext cx="1905000" cy="400110"/>
          </a:xfrm>
          <a:prstGeom prst="rect">
            <a:avLst/>
          </a:prstGeom>
          <a:noFill/>
        </p:spPr>
        <p:txBody>
          <a:bodyPr wrap="square" rtlCol="0">
            <a:spAutoFit/>
          </a:bodyPr>
          <a:lstStyle/>
          <a:p>
            <a:r>
              <a:rPr lang="en-US" b="1" dirty="0" smtClean="0"/>
              <a:t>Option A</a:t>
            </a:r>
            <a:endParaRPr lang="en-US" b="1" dirty="0"/>
          </a:p>
        </p:txBody>
      </p:sp>
    </p:spTree>
    <p:extLst>
      <p:ext uri="{BB962C8B-B14F-4D97-AF65-F5344CB8AC3E}">
        <p14:creationId xmlns:p14="http://schemas.microsoft.com/office/powerpoint/2010/main" val="254648571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 (II) – Review </a:t>
            </a:r>
            <a:r>
              <a:rPr lang="en-US" sz="2400" dirty="0" smtClean="0"/>
              <a:t>FILE INFORMATION</a:t>
            </a:r>
            <a:endParaRPr lang="en-US" sz="2400" dirty="0"/>
          </a:p>
        </p:txBody>
      </p:sp>
      <p:sp>
        <p:nvSpPr>
          <p:cNvPr id="3" name="Content Placeholder 2"/>
          <p:cNvSpPr>
            <a:spLocks noGrp="1"/>
          </p:cNvSpPr>
          <p:nvPr>
            <p:ph idx="1"/>
          </p:nvPr>
        </p:nvSpPr>
        <p:spPr>
          <a:xfrm>
            <a:off x="289779" y="996950"/>
            <a:ext cx="8778875" cy="5383212"/>
          </a:xfrm>
        </p:spPr>
        <p:txBody>
          <a:bodyPr/>
          <a:lstStyle/>
          <a:p>
            <a:pPr marL="0" indent="-4763">
              <a:buNone/>
            </a:pPr>
            <a:r>
              <a:rPr lang="en-US" sz="1100" b="1" dirty="0" smtClean="0"/>
              <a:t>FILE </a:t>
            </a:r>
            <a:r>
              <a:rPr lang="en-US" sz="1100" b="1" dirty="0"/>
              <a:t>INFORMATION</a:t>
            </a:r>
            <a:r>
              <a:rPr lang="en-US" sz="1100" dirty="0"/>
              <a:t/>
            </a:r>
            <a:br>
              <a:rPr lang="en-US" sz="1100" dirty="0"/>
            </a:br>
            <a:r>
              <a:rPr lang="en-US" sz="1100" dirty="0"/>
              <a:t/>
            </a:r>
            <a:br>
              <a:rPr lang="en-US" sz="1100" dirty="0"/>
            </a:br>
            <a:r>
              <a:rPr lang="en-US" sz="1100" b="1" dirty="0"/>
              <a:t>OMA Permanent Document</a:t>
            </a:r>
            <a:r>
              <a:rPr lang="en-US" sz="1100" dirty="0"/>
              <a:t/>
            </a:r>
            <a:br>
              <a:rPr lang="en-US" sz="1100" dirty="0"/>
            </a:br>
            <a:r>
              <a:rPr lang="en-US" sz="1100" dirty="0"/>
              <a:t>   File: </a:t>
            </a:r>
            <a:r>
              <a:rPr lang="en-US" sz="1100" dirty="0">
                <a:solidFill>
                  <a:schemeClr val="tx1"/>
                </a:solidFill>
              </a:rPr>
              <a:t>OMA-SUP-XML_LWM2M_Device-V1_0_1</a:t>
            </a:r>
            <a:r>
              <a:rPr lang="en-US" sz="1400" b="1" strike="sngStrike" dirty="0">
                <a:solidFill>
                  <a:srgbClr val="FF0000"/>
                </a:solidFill>
              </a:rPr>
              <a:t>-20170704-A</a:t>
            </a:r>
            <a:r>
              <a:rPr lang="en-US" sz="1100" dirty="0"/>
              <a:t/>
            </a:r>
            <a:br>
              <a:rPr lang="en-US" sz="1100" dirty="0"/>
            </a:br>
            <a:r>
              <a:rPr lang="en-US" sz="1100" dirty="0"/>
              <a:t>   Type: xml</a:t>
            </a:r>
            <a:br>
              <a:rPr lang="en-US" sz="1100" dirty="0"/>
            </a:br>
            <a:r>
              <a:rPr lang="en-US" sz="1100" dirty="0"/>
              <a:t/>
            </a:r>
            <a:br>
              <a:rPr lang="en-US" sz="1100" dirty="0"/>
            </a:br>
            <a:r>
              <a:rPr lang="en-US" sz="1100" b="1" dirty="0"/>
              <a:t>Public Reachable Information</a:t>
            </a:r>
            <a:r>
              <a:rPr lang="en-US" sz="1100" dirty="0"/>
              <a:t/>
            </a:r>
            <a:br>
              <a:rPr lang="en-US" sz="1100" dirty="0"/>
            </a:br>
            <a:r>
              <a:rPr lang="en-US" sz="1100" dirty="0"/>
              <a:t>   Path: </a:t>
            </a:r>
            <a:r>
              <a:rPr lang="en-US" sz="1100" dirty="0">
                <a:solidFill>
                  <a:schemeClr val="accent5">
                    <a:lumMod val="50000"/>
                  </a:schemeClr>
                </a:solidFill>
              </a:rPr>
              <a:t>http://www.openmobilealliance.org/tech/profiles</a:t>
            </a:r>
            <a:r>
              <a:rPr lang="en-US" sz="1100" dirty="0"/>
              <a:t/>
            </a:r>
            <a:br>
              <a:rPr lang="en-US" sz="1100" dirty="0"/>
            </a:br>
            <a:r>
              <a:rPr lang="en-US" sz="1100" dirty="0"/>
              <a:t>   Name: </a:t>
            </a:r>
            <a:r>
              <a:rPr lang="en-US" sz="1100" dirty="0">
                <a:solidFill>
                  <a:schemeClr val="tx1"/>
                </a:solidFill>
              </a:rPr>
              <a:t>LWM2M_Device-v1_0_1.xml</a:t>
            </a:r>
            <a:r>
              <a:rPr lang="en-US" sz="1100" dirty="0"/>
              <a:t/>
            </a:r>
            <a:br>
              <a:rPr lang="en-US" sz="1100" dirty="0"/>
            </a:br>
            <a:r>
              <a:rPr lang="en-US" sz="1100" dirty="0"/>
              <a:t/>
            </a:r>
            <a:br>
              <a:rPr lang="en-US" sz="1100" dirty="0"/>
            </a:br>
            <a:r>
              <a:rPr lang="en-US" sz="1100" b="1" dirty="0"/>
              <a:t>NORMATIVE INFORMATION</a:t>
            </a:r>
            <a:r>
              <a:rPr lang="en-US" sz="1100" dirty="0"/>
              <a:t/>
            </a:r>
            <a:br>
              <a:rPr lang="en-US" sz="1100" dirty="0"/>
            </a:br>
            <a:r>
              <a:rPr lang="en-US" sz="1100" dirty="0"/>
              <a:t/>
            </a:r>
            <a:br>
              <a:rPr lang="en-US" sz="1100" dirty="0"/>
            </a:br>
            <a:r>
              <a:rPr lang="en-US" sz="1100" dirty="0"/>
              <a:t>  </a:t>
            </a:r>
            <a:r>
              <a:rPr lang="en-US" sz="1100" dirty="0" err="1"/>
              <a:t>Information</a:t>
            </a:r>
            <a:r>
              <a:rPr lang="en-US" sz="1100" dirty="0"/>
              <a:t> about this file can be found in the latest revision of</a:t>
            </a:r>
            <a:br>
              <a:rPr lang="en-US" sz="1100" dirty="0"/>
            </a:br>
            <a:r>
              <a:rPr lang="en-US" sz="1100" dirty="0"/>
              <a:t/>
            </a:r>
            <a:br>
              <a:rPr lang="en-US" sz="1100" dirty="0"/>
            </a:br>
            <a:r>
              <a:rPr lang="en-US" sz="1100" dirty="0"/>
              <a:t>    </a:t>
            </a:r>
            <a:r>
              <a:rPr lang="en-US" sz="1100" dirty="0">
                <a:solidFill>
                  <a:schemeClr val="tx1"/>
                </a:solidFill>
              </a:rPr>
              <a:t>OMA-TS-LightweightM2M-V1_0_1</a:t>
            </a:r>
            <a:r>
              <a:rPr lang="en-US" sz="1100" dirty="0"/>
              <a:t/>
            </a:r>
            <a:br>
              <a:rPr lang="en-US" sz="1100" dirty="0"/>
            </a:br>
            <a:r>
              <a:rPr lang="en-US" sz="1100" dirty="0"/>
              <a:t/>
            </a:r>
            <a:br>
              <a:rPr lang="en-US" sz="1100" dirty="0"/>
            </a:br>
            <a:r>
              <a:rPr lang="en-US" sz="1100" dirty="0"/>
              <a:t>  This is available at </a:t>
            </a:r>
            <a:r>
              <a:rPr lang="en-US" sz="1100" dirty="0">
                <a:solidFill>
                  <a:schemeClr val="accent5">
                    <a:lumMod val="50000"/>
                  </a:schemeClr>
                </a:solidFill>
              </a:rPr>
              <a:t>http://www.openmobilealliance.org/</a:t>
            </a:r>
            <a:r>
              <a:rPr lang="en-US" sz="1100" dirty="0"/>
              <a:t/>
            </a:r>
            <a:br>
              <a:rPr lang="en-US" sz="1100" dirty="0"/>
            </a:br>
            <a:r>
              <a:rPr lang="en-US" sz="1100" dirty="0"/>
              <a:t/>
            </a:r>
            <a:br>
              <a:rPr lang="en-US" sz="1100" dirty="0"/>
            </a:br>
            <a:r>
              <a:rPr lang="en-US" sz="1100" dirty="0"/>
              <a:t>  Send comments to </a:t>
            </a:r>
            <a:r>
              <a:rPr lang="en-US" sz="1100" strike="sngStrike" dirty="0" smtClean="0">
                <a:solidFill>
                  <a:srgbClr val="FF0000"/>
                </a:solidFill>
                <a:hlinkClick r:id="rId2"/>
              </a:rPr>
              <a:t>technical-comments@mail.openmobilealliance.org</a:t>
            </a:r>
            <a:r>
              <a:rPr lang="en-US" sz="1100" dirty="0" smtClean="0">
                <a:solidFill>
                  <a:srgbClr val="FF0000"/>
                </a:solidFill>
              </a:rPr>
              <a:t>  </a:t>
            </a:r>
            <a:r>
              <a:rPr lang="en-US" sz="1200" b="1" dirty="0" smtClean="0">
                <a:solidFill>
                  <a:srgbClr val="FF0000"/>
                </a:solidFill>
              </a:rPr>
              <a:t>https</a:t>
            </a:r>
            <a:r>
              <a:rPr lang="en-US" sz="1200" b="1" dirty="0">
                <a:solidFill>
                  <a:srgbClr val="FF0000"/>
                </a:solidFill>
              </a:rPr>
              <a:t>://github.com/OpenMobileAlliance/OMA_LwM2M_for_Developers/issues</a:t>
            </a:r>
            <a:r>
              <a:rPr lang="en-US" sz="1100" dirty="0"/>
              <a:t/>
            </a:r>
            <a:br>
              <a:rPr lang="en-US" sz="1100" dirty="0"/>
            </a:br>
            <a:r>
              <a:rPr lang="en-US" sz="1100" dirty="0"/>
              <a:t/>
            </a:r>
            <a:br>
              <a:rPr lang="en-US" sz="1100" dirty="0"/>
            </a:br>
            <a:r>
              <a:rPr lang="en-US" sz="1100" b="1" strike="sngStrike" dirty="0">
                <a:solidFill>
                  <a:srgbClr val="FF0000"/>
                </a:solidFill>
              </a:rPr>
              <a:t>CHANGE HISTORY</a:t>
            </a:r>
            <a:r>
              <a:rPr lang="en-US" sz="1100" strike="sngStrike" dirty="0">
                <a:solidFill>
                  <a:srgbClr val="FF0000"/>
                </a:solidFill>
              </a:rPr>
              <a:t/>
            </a:r>
            <a:br>
              <a:rPr lang="en-US" sz="1100" strike="sngStrike" dirty="0">
                <a:solidFill>
                  <a:srgbClr val="FF0000"/>
                </a:solidFill>
              </a:rPr>
            </a:br>
            <a:r>
              <a:rPr lang="en-US" sz="1100" strike="sngStrike" dirty="0">
                <a:solidFill>
                  <a:srgbClr val="FF0000"/>
                </a:solidFill>
              </a:rPr>
              <a:t/>
            </a:r>
            <a:br>
              <a:rPr lang="en-US" sz="1100" strike="sngStrike" dirty="0">
                <a:solidFill>
                  <a:srgbClr val="FF0000"/>
                </a:solidFill>
              </a:rPr>
            </a:br>
            <a:r>
              <a:rPr lang="en-US" sz="1100" strike="sngStrike" dirty="0">
                <a:solidFill>
                  <a:srgbClr val="FF0000"/>
                </a:solidFill>
              </a:rPr>
              <a:t>08022017 Status changed to Approved by TP, TP Ref # OMA-TP-2017-0009-INP_LightweightM2M-V1_0_ERP_for_Final_Approval</a:t>
            </a:r>
            <a:br>
              <a:rPr lang="en-US" sz="1100" strike="sngStrike" dirty="0">
                <a:solidFill>
                  <a:srgbClr val="FF0000"/>
                </a:solidFill>
              </a:rPr>
            </a:br>
            <a:r>
              <a:rPr lang="en-US" sz="1100" strike="sngStrike" dirty="0">
                <a:solidFill>
                  <a:srgbClr val="FF0000"/>
                </a:solidFill>
              </a:rPr>
              <a:t>04072017 Status changed to Approved by TP, TP Ref # OMA-TP-2017-0029R01-INP_LightweightM2M_V1.0.1_ERP_for_Final_Approval_Notification</a:t>
            </a:r>
            <a:r>
              <a:rPr lang="en-US" sz="1100" dirty="0"/>
              <a:t/>
            </a:r>
            <a:br>
              <a:rPr lang="en-US" sz="1100" dirty="0"/>
            </a:br>
            <a:r>
              <a:rPr lang="en-US" sz="1100" dirty="0"/>
              <a:t/>
            </a:r>
            <a:br>
              <a:rPr lang="en-US" sz="1100" dirty="0"/>
            </a:br>
            <a:r>
              <a:rPr lang="en-US" sz="1100" b="1" dirty="0"/>
              <a:t>LEGAL DISCLAIMER</a:t>
            </a:r>
            <a:r>
              <a:rPr lang="en-US" sz="1100" dirty="0"/>
              <a:t/>
            </a:r>
            <a:br>
              <a:rPr lang="en-US" sz="1100" dirty="0"/>
            </a:br>
            <a:r>
              <a:rPr lang="en-US" sz="1100" dirty="0"/>
              <a:t/>
            </a:r>
            <a:br>
              <a:rPr lang="en-US" sz="1100" dirty="0"/>
            </a:br>
            <a:r>
              <a:rPr lang="en-US" sz="1100" dirty="0"/>
              <a:t>  Copyright 2017 Open Mobile Alliance All rights reserved</a:t>
            </a:r>
            <a:r>
              <a:rPr lang="en-US" sz="1100" dirty="0" smtClean="0"/>
              <a:t>. </a:t>
            </a:r>
            <a:r>
              <a:rPr lang="en-US" sz="1100" dirty="0" err="1" smtClean="0"/>
              <a:t>Bla</a:t>
            </a:r>
            <a:r>
              <a:rPr lang="en-US" sz="1100" dirty="0" smtClean="0"/>
              <a:t> </a:t>
            </a:r>
            <a:r>
              <a:rPr lang="en-US" sz="1100" dirty="0" err="1" smtClean="0"/>
              <a:t>bla</a:t>
            </a:r>
            <a:r>
              <a:rPr lang="en-US" sz="1100" dirty="0" smtClean="0"/>
              <a:t> </a:t>
            </a:r>
            <a:r>
              <a:rPr lang="en-US" sz="1100" dirty="0" err="1" smtClean="0"/>
              <a:t>bla</a:t>
            </a:r>
            <a:endParaRPr lang="en-US" sz="1100" dirty="0" smtClean="0"/>
          </a:p>
          <a:p>
            <a:pPr marL="0" indent="-4763">
              <a:buNone/>
            </a:pPr>
            <a:endParaRPr lang="en-US" sz="1100" dirty="0"/>
          </a:p>
          <a:p>
            <a:pPr marL="0" indent="-4763" algn="ctr">
              <a:buNone/>
            </a:pPr>
            <a:r>
              <a:rPr lang="en-US" sz="1400" b="1" dirty="0" smtClean="0">
                <a:solidFill>
                  <a:schemeClr val="accent6"/>
                </a:solidFill>
              </a:rPr>
              <a:t>Definition of the Object in using XML tags</a:t>
            </a:r>
            <a:endParaRPr lang="en-US" sz="1400" b="1" dirty="0">
              <a:solidFill>
                <a:schemeClr val="accent6"/>
              </a:solidFill>
            </a:endParaRPr>
          </a:p>
          <a:p>
            <a:pPr marL="0" indent="-4763">
              <a:buNone/>
            </a:pPr>
            <a:endParaRPr lang="en-US" sz="1100" dirty="0" smtClean="0"/>
          </a:p>
          <a:p>
            <a:pPr marL="0" indent="-4763">
              <a:buNone/>
            </a:pPr>
            <a:endParaRPr lang="en-US" sz="1100" dirty="0" smtClean="0"/>
          </a:p>
        </p:txBody>
      </p:sp>
      <p:sp>
        <p:nvSpPr>
          <p:cNvPr id="4" name="TextBox 3"/>
          <p:cNvSpPr txBox="1"/>
          <p:nvPr/>
        </p:nvSpPr>
        <p:spPr>
          <a:xfrm>
            <a:off x="3995737" y="1758950"/>
            <a:ext cx="5257800" cy="1323439"/>
          </a:xfrm>
          <a:prstGeom prst="rect">
            <a:avLst/>
          </a:prstGeom>
          <a:noFill/>
        </p:spPr>
        <p:txBody>
          <a:bodyPr wrap="square" rtlCol="0">
            <a:spAutoFit/>
          </a:bodyPr>
          <a:lstStyle/>
          <a:p>
            <a:r>
              <a:rPr lang="en-US" b="1" dirty="0" smtClean="0"/>
              <a:t>Proposal</a:t>
            </a:r>
          </a:p>
          <a:p>
            <a:pPr marL="342900" indent="-342900">
              <a:buFont typeface="Arial" panose="020B0604020202020204" pitchFamily="34" charset="0"/>
              <a:buChar char="•"/>
            </a:pPr>
            <a:r>
              <a:rPr lang="en-US" dirty="0" smtClean="0">
                <a:solidFill>
                  <a:schemeClr val="accent6"/>
                </a:solidFill>
              </a:rPr>
              <a:t>Eliminate the date on the SUP file</a:t>
            </a:r>
          </a:p>
          <a:p>
            <a:pPr marL="342900" indent="-342900">
              <a:buFont typeface="Arial" panose="020B0604020202020204" pitchFamily="34" charset="0"/>
              <a:buChar char="•"/>
            </a:pPr>
            <a:r>
              <a:rPr lang="en-US" dirty="0" smtClean="0">
                <a:solidFill>
                  <a:schemeClr val="accent6"/>
                </a:solidFill>
              </a:rPr>
              <a:t>Add GitHub Issues link to raise issues</a:t>
            </a:r>
          </a:p>
          <a:p>
            <a:pPr marL="342900" indent="-342900">
              <a:buFont typeface="Arial" panose="020B0604020202020204" pitchFamily="34" charset="0"/>
              <a:buChar char="•"/>
            </a:pPr>
            <a:r>
              <a:rPr lang="en-US" dirty="0" smtClean="0">
                <a:solidFill>
                  <a:schemeClr val="accent6"/>
                </a:solidFill>
              </a:rPr>
              <a:t>Remove CHANGE HISTORY</a:t>
            </a:r>
            <a:endParaRPr lang="en-US" dirty="0">
              <a:solidFill>
                <a:schemeClr val="accent6"/>
              </a:solidFill>
            </a:endParaRPr>
          </a:p>
        </p:txBody>
      </p:sp>
    </p:spTree>
    <p:extLst>
      <p:ext uri="{BB962C8B-B14F-4D97-AF65-F5344CB8AC3E}">
        <p14:creationId xmlns:p14="http://schemas.microsoft.com/office/powerpoint/2010/main" val="1049612646"/>
      </p:ext>
    </p:extLst>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8700</TotalTime>
  <Pages>15</Pages>
  <Words>715</Words>
  <Application>Microsoft Office PowerPoint</Application>
  <PresentationFormat>Custom</PresentationFormat>
  <Paragraphs>139</Paragraphs>
  <Slides>10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宋体</vt:lpstr>
      <vt:lpstr>Arial</vt:lpstr>
      <vt:lpstr>Arial Narrow</vt:lpstr>
      <vt:lpstr>Tahoma</vt:lpstr>
      <vt:lpstr>Times New Roman</vt:lpstr>
      <vt:lpstr>OMA Template</vt:lpstr>
      <vt:lpstr>OMA-DM-2017-0130-INP_Handling_Supporting_Files  Handling of Supporting Files </vt:lpstr>
      <vt:lpstr>SUP Files Out of Sync</vt:lpstr>
      <vt:lpstr>Introduction</vt:lpstr>
      <vt:lpstr>Overview</vt:lpstr>
      <vt:lpstr>Implications of this Out of Sync</vt:lpstr>
      <vt:lpstr>What is Inside of the SUP</vt:lpstr>
      <vt:lpstr>Handling Options</vt:lpstr>
      <vt:lpstr>Proposal (I)</vt:lpstr>
      <vt:lpstr>Proposal (II) – Review FILE INFORMATION</vt:lpstr>
      <vt:lpstr>Thank You!</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Joaquin Prado</cp:lastModifiedBy>
  <cp:revision>338</cp:revision>
  <cp:lastPrinted>1999-04-27T06:51:51Z</cp:lastPrinted>
  <dcterms:created xsi:type="dcterms:W3CDTF">2002-03-19T14:05:12Z</dcterms:created>
  <dcterms:modified xsi:type="dcterms:W3CDTF">2017-12-23T03:01:14Z</dcterms:modified>
</cp:coreProperties>
</file>