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38" r:id="rId3"/>
    <p:sldId id="351" r:id="rId4"/>
    <p:sldId id="352" r:id="rId5"/>
    <p:sldId id="353" r:id="rId6"/>
    <p:sldId id="354" r:id="rId7"/>
    <p:sldId id="355" r:id="rId8"/>
    <p:sldId id="357" r:id="rId9"/>
    <p:sldId id="356" r:id="rId10"/>
    <p:sldId id="348"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9" d="100"/>
          <a:sy n="89" d="100"/>
        </p:scale>
        <p:origin x="1214"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OMA-DM-2018-0039</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openmobilealliance.org/wp/Overviews/lightweightm2m_overview.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OpenMobileAlliance/LwM2M-v1_1/pull/561" TargetMode="External"/><Relationship Id="rId2" Type="http://schemas.openxmlformats.org/officeDocument/2006/relationships/hyperlink" Target="https://github.com/OpenMobileAlliance/LwM2M-v1_1/pull/56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penmobilealliance.org/wp/index.html"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github.com/OpenMobileAlliance/LwM2M-v1_1/blob/development/SUP/OMA-SUP-XML_LWM2M_Access_Control-V1_0_1.x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Submitted </a:t>
            </a:r>
            <a:r>
              <a:rPr lang="en-US" altLang="zh-CN" b="1" dirty="0">
                <a:latin typeface="Tahoma" pitchFamily="34" charset="0"/>
                <a:ea typeface="宋体" charset="-122"/>
              </a:rPr>
              <a:t>To:	</a:t>
            </a:r>
            <a:r>
              <a:rPr lang="en-US" altLang="zh-CN" b="1" dirty="0" smtClean="0">
                <a:latin typeface="Tahoma" pitchFamily="34" charset="0"/>
                <a:ea typeface="宋体" charset="-122"/>
              </a:rPr>
              <a:t>DM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Date</a:t>
            </a:r>
            <a:r>
              <a:rPr lang="en-US" altLang="zh-CN" b="1" dirty="0">
                <a:latin typeface="Tahoma" pitchFamily="34" charset="0"/>
                <a:ea typeface="宋体" charset="-122"/>
              </a:rPr>
              <a:t>:	</a:t>
            </a:r>
            <a:r>
              <a:rPr lang="en-US" altLang="zh-CN" b="1" dirty="0" smtClean="0">
                <a:latin typeface="Tahoma" pitchFamily="34" charset="0"/>
                <a:ea typeface="宋体" charset="-122"/>
              </a:rPr>
              <a:t> 22 May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Contact: </a:t>
            </a:r>
            <a:r>
              <a:rPr lang="en-US" altLang="zh-CN" b="1" dirty="0">
                <a:latin typeface="Tahoma" pitchFamily="34" charset="0"/>
                <a:ea typeface="宋体" charset="-122"/>
              </a:rPr>
              <a: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Source: </a:t>
            </a:r>
            <a:r>
              <a:rPr lang="en-US" altLang="zh-CN" b="1" dirty="0">
                <a:latin typeface="Tahoma" pitchFamily="34" charset="0"/>
                <a:ea typeface="宋体" charset="-122"/>
              </a:rPr>
              <a:t>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OMA-DM-2018-0039-INP_LwM2M_v1_1_Publication_Scenarios</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US" sz="2400" dirty="0" smtClean="0"/>
              <a:t>LwM2Mv1.1 Publication Scenarios</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smtClean="0"/>
              <a:t>Comments?</a:t>
            </a:r>
            <a:endParaRPr lang="en-US" dirty="0"/>
          </a:p>
        </p:txBody>
      </p:sp>
    </p:spTree>
    <p:extLst>
      <p:ext uri="{BB962C8B-B14F-4D97-AF65-F5344CB8AC3E}">
        <p14:creationId xmlns:p14="http://schemas.microsoft.com/office/powerpoint/2010/main" val="1023809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0">
              <a:buNone/>
            </a:pPr>
            <a:r>
              <a:rPr lang="en-US" dirty="0" smtClean="0"/>
              <a:t>At the Bangkok meeting DM WG agreed to publish a single ERELD for the LwM2M v1.1 and LwM2M Objects and combine the publication of the Objects and LwM2M v1.1 protocol</a:t>
            </a:r>
          </a:p>
          <a:p>
            <a:pPr lvl="1"/>
            <a:r>
              <a:rPr lang="en-US" dirty="0" smtClean="0"/>
              <a:t>The staff has prepared a detailed analysis of the implications of publishing a single ERELD document for multiple Enablers &amp; combining all the Objects together</a:t>
            </a:r>
          </a:p>
          <a:p>
            <a:pPr lvl="1"/>
            <a:r>
              <a:rPr lang="en-US" dirty="0" smtClean="0"/>
              <a:t>The staff </a:t>
            </a:r>
            <a:r>
              <a:rPr lang="en-US" dirty="0" smtClean="0"/>
              <a:t>had an offline discussion with DM Officers and Steering Committee Convener about these implications</a:t>
            </a:r>
          </a:p>
          <a:p>
            <a:pPr lvl="1"/>
            <a:endParaRPr lang="en-US" dirty="0"/>
          </a:p>
          <a:p>
            <a:pPr marL="0" indent="-4763">
              <a:buNone/>
            </a:pPr>
            <a:r>
              <a:rPr lang="en-US" dirty="0" smtClean="0"/>
              <a:t>This document provides a summary of DM WG request and its implications. </a:t>
            </a:r>
          </a:p>
          <a:p>
            <a:pPr marL="0" indent="-4763">
              <a:buNone/>
            </a:pPr>
            <a:r>
              <a:rPr lang="en-US" dirty="0" smtClean="0"/>
              <a:t>Also, it provides a proposal on how to meet the OMA process and minimize the efforts of all the parties involved (members &amp; staff)</a:t>
            </a:r>
            <a:endParaRPr lang="en-US" dirty="0"/>
          </a:p>
        </p:txBody>
      </p:sp>
    </p:spTree>
    <p:extLst>
      <p:ext uri="{BB962C8B-B14F-4D97-AF65-F5344CB8AC3E}">
        <p14:creationId xmlns:p14="http://schemas.microsoft.com/office/powerpoint/2010/main" val="66075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Impacts of DM WG Request – 1 ERELD</a:t>
            </a:r>
            <a:endParaRPr lang="en-US" sz="2800" dirty="0"/>
          </a:p>
        </p:txBody>
      </p:sp>
      <p:sp>
        <p:nvSpPr>
          <p:cNvPr id="3" name="Content Placeholder 2"/>
          <p:cNvSpPr>
            <a:spLocks noGrp="1"/>
          </p:cNvSpPr>
          <p:nvPr>
            <p:ph idx="1"/>
          </p:nvPr>
        </p:nvSpPr>
        <p:spPr>
          <a:xfrm>
            <a:off x="276225" y="1073150"/>
            <a:ext cx="8778875" cy="5383212"/>
          </a:xfrm>
        </p:spPr>
        <p:txBody>
          <a:bodyPr/>
          <a:lstStyle/>
          <a:p>
            <a:pPr marL="0" indent="0">
              <a:buNone/>
            </a:pPr>
            <a:r>
              <a:rPr lang="en-US" dirty="0" smtClean="0"/>
              <a:t>The negative impact of a single ERELD will be seen in future releases of LwM2M protocol &amp; Objects</a:t>
            </a:r>
          </a:p>
          <a:p>
            <a:pPr lvl="1"/>
            <a:r>
              <a:rPr lang="en-US" dirty="0" smtClean="0"/>
              <a:t>With a single ERELD (for Objects and LwM2M protocol) LwM2M Protocol &amp; Enabler Objects will not be independent any longer:</a:t>
            </a:r>
          </a:p>
          <a:p>
            <a:pPr lvl="2"/>
            <a:r>
              <a:rPr lang="en-US" dirty="0" smtClean="0"/>
              <a:t>A change in the one of the Objects will require to update the ERELD, which is published with LwM2M protocol, this implies a new release of the LwM2M protocol with only changes to its ERELD</a:t>
            </a:r>
          </a:p>
          <a:p>
            <a:pPr lvl="2"/>
            <a:r>
              <a:rPr lang="en-US" dirty="0" smtClean="0"/>
              <a:t>A new update on the LwM2M protocol docs will require an update of the ERELD which means the ERELD for the Enabler Objects is also updated despite no changes have been received to the Objects.</a:t>
            </a:r>
          </a:p>
          <a:p>
            <a:pPr lvl="1"/>
            <a:r>
              <a:rPr lang="en-US" dirty="0" smtClean="0"/>
              <a:t>Other issues that it is hard to predict at this stage</a:t>
            </a:r>
          </a:p>
          <a:p>
            <a:pPr lvl="2"/>
            <a:r>
              <a:rPr lang="en-US" dirty="0" smtClean="0"/>
              <a:t>Our experience indicate that changes like this may bring problems that we are not now aware of; it has happened in the past</a:t>
            </a:r>
          </a:p>
        </p:txBody>
      </p:sp>
    </p:spTree>
    <p:extLst>
      <p:ext uri="{BB962C8B-B14F-4D97-AF65-F5344CB8AC3E}">
        <p14:creationId xmlns:p14="http://schemas.microsoft.com/office/powerpoint/2010/main" val="3090263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Proposal</a:t>
            </a:r>
            <a:endParaRPr lang="en-US" dirty="0"/>
          </a:p>
        </p:txBody>
      </p:sp>
      <p:sp>
        <p:nvSpPr>
          <p:cNvPr id="3" name="Content Placeholder 2"/>
          <p:cNvSpPr>
            <a:spLocks noGrp="1"/>
          </p:cNvSpPr>
          <p:nvPr>
            <p:ph idx="1"/>
          </p:nvPr>
        </p:nvSpPr>
        <p:spPr>
          <a:xfrm>
            <a:off x="276225" y="996950"/>
            <a:ext cx="8778875" cy="5383212"/>
          </a:xfrm>
        </p:spPr>
        <p:txBody>
          <a:bodyPr/>
          <a:lstStyle/>
          <a:p>
            <a:pPr marL="0" indent="0">
              <a:buNone/>
            </a:pPr>
            <a:r>
              <a:rPr lang="en-US" sz="2400" b="1" dirty="0" smtClean="0"/>
              <a:t>In GitHub</a:t>
            </a:r>
          </a:p>
          <a:p>
            <a:pPr lvl="1"/>
            <a:r>
              <a:rPr lang="en-US" sz="1800" dirty="0" smtClean="0"/>
              <a:t>Create an ERELD.md for the LwM2M v1.1 protocol </a:t>
            </a:r>
          </a:p>
          <a:p>
            <a:pPr lvl="1"/>
            <a:r>
              <a:rPr lang="en-US" sz="1800" dirty="0" smtClean="0"/>
              <a:t>Create an ERELD.txt for all the Enabler Objects.</a:t>
            </a:r>
          </a:p>
          <a:p>
            <a:pPr lvl="2"/>
            <a:r>
              <a:rPr lang="en-US" sz="1600" dirty="0" smtClean="0"/>
              <a:t>Combining all the ERELD’s content in a single ERELD.txt minimize the number of ERELDs in GitHub</a:t>
            </a:r>
          </a:p>
          <a:p>
            <a:pPr lvl="2"/>
            <a:r>
              <a:rPr lang="en-US" sz="1600" dirty="0" smtClean="0"/>
              <a:t>A .txt file doesn’t need markdown/html constructors. </a:t>
            </a:r>
          </a:p>
          <a:p>
            <a:pPr lvl="3"/>
            <a:r>
              <a:rPr lang="en-US" sz="1200" dirty="0" smtClean="0"/>
              <a:t>A .txt file can be easily split at the time of publication (a .html document cannot be split as it requires all support docs i.e. index)</a:t>
            </a:r>
          </a:p>
          <a:p>
            <a:pPr marL="0" indent="0">
              <a:buNone/>
            </a:pPr>
            <a:r>
              <a:rPr lang="en-US" sz="2400" b="1" dirty="0" smtClean="0"/>
              <a:t>In Publication</a:t>
            </a:r>
          </a:p>
          <a:p>
            <a:pPr lvl="1"/>
            <a:r>
              <a:rPr lang="en-US" sz="1800" b="1" dirty="0" smtClean="0"/>
              <a:t>1 Enabler </a:t>
            </a:r>
            <a:r>
              <a:rPr lang="en-US" sz="1800" b="1" dirty="0" smtClean="0">
                <a:sym typeface="Wingdings" panose="05000000000000000000" pitchFamily="2" charset="2"/>
              </a:rPr>
              <a:t> 1 ERELD</a:t>
            </a:r>
          </a:p>
          <a:p>
            <a:pPr lvl="2"/>
            <a:r>
              <a:rPr lang="en-US" sz="1600" dirty="0" smtClean="0">
                <a:sym typeface="Wingdings" panose="05000000000000000000" pitchFamily="2" charset="2"/>
              </a:rPr>
              <a:t>Each LwM2M Object (developed during LwM2M v1.1) is one Enabler.</a:t>
            </a:r>
            <a:endParaRPr lang="en-US" sz="1600" dirty="0" smtClean="0"/>
          </a:p>
          <a:p>
            <a:pPr lvl="1"/>
            <a:r>
              <a:rPr lang="en-US" sz="1800" dirty="0" smtClean="0"/>
              <a:t>Each ERELD will be published with the corresponding Enabler (LwM2M v1.1 &amp; Objects)</a:t>
            </a:r>
          </a:p>
          <a:p>
            <a:pPr lvl="1"/>
            <a:r>
              <a:rPr lang="en-US" sz="1800" dirty="0"/>
              <a:t>Staff can easily split a .txt file and create a new ERELD file for each Object Enabler</a:t>
            </a:r>
          </a:p>
          <a:p>
            <a:pPr lvl="1"/>
            <a:r>
              <a:rPr lang="en-US" sz="1800" dirty="0" smtClean="0"/>
              <a:t>The ERELD for LwM2M v1.1 SHOULD NOT list the Objects with versions</a:t>
            </a:r>
          </a:p>
          <a:p>
            <a:pPr lvl="2"/>
            <a:r>
              <a:rPr lang="en-US" sz="1600" dirty="0" smtClean="0"/>
              <a:t>As long as further changes to the Objects version doesn’t need to be reflected in the ERELD</a:t>
            </a:r>
          </a:p>
          <a:p>
            <a:pPr lvl="3"/>
            <a:r>
              <a:rPr lang="en-US" sz="1400" dirty="0" smtClean="0"/>
              <a:t>Otherwise, the LwM2M v1.1 ERELD document will have to be updated each time that an Object version is updated</a:t>
            </a:r>
          </a:p>
          <a:p>
            <a:pPr lvl="2"/>
            <a:r>
              <a:rPr lang="en-US" sz="1600" dirty="0" smtClean="0"/>
              <a:t>As an alternative it is possible to list what Objects are released with LwM2M v1.1 in an “</a:t>
            </a:r>
            <a:r>
              <a:rPr lang="en-US" sz="1600" dirty="0" smtClean="0">
                <a:hlinkClick r:id="rId2"/>
              </a:rPr>
              <a:t>Overview</a:t>
            </a:r>
            <a:r>
              <a:rPr lang="en-US" sz="1600" dirty="0" smtClean="0"/>
              <a:t>” file.</a:t>
            </a:r>
          </a:p>
          <a:p>
            <a:pPr lvl="2"/>
            <a:r>
              <a:rPr lang="en-US" sz="1600" dirty="0" smtClean="0"/>
              <a:t>The ERELD will have a link to that “</a:t>
            </a:r>
            <a:r>
              <a:rPr lang="en-US" sz="1600" dirty="0" smtClean="0">
                <a:hlinkClick r:id="rId2"/>
              </a:rPr>
              <a:t>Overview</a:t>
            </a:r>
            <a:r>
              <a:rPr lang="en-US" sz="1600" dirty="0" smtClean="0"/>
              <a:t>” file which is published with the specs.</a:t>
            </a:r>
          </a:p>
        </p:txBody>
      </p:sp>
    </p:spTree>
    <p:extLst>
      <p:ext uri="{BB962C8B-B14F-4D97-AF65-F5344CB8AC3E}">
        <p14:creationId xmlns:p14="http://schemas.microsoft.com/office/powerpoint/2010/main" val="97240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Proposal</a:t>
            </a:r>
            <a:endParaRPr lang="en-US" dirty="0"/>
          </a:p>
        </p:txBody>
      </p:sp>
      <p:sp>
        <p:nvSpPr>
          <p:cNvPr id="3" name="Content Placeholder 2"/>
          <p:cNvSpPr>
            <a:spLocks noGrp="1"/>
          </p:cNvSpPr>
          <p:nvPr>
            <p:ph idx="1"/>
          </p:nvPr>
        </p:nvSpPr>
        <p:spPr/>
        <p:txBody>
          <a:bodyPr/>
          <a:lstStyle/>
          <a:p>
            <a:pPr marL="0" indent="0">
              <a:buNone/>
            </a:pPr>
            <a:r>
              <a:rPr lang="en-US" dirty="0" smtClean="0"/>
              <a:t>Staff has created a PR with two ERELDs:</a:t>
            </a:r>
          </a:p>
          <a:p>
            <a:pPr lvl="1"/>
            <a:r>
              <a:rPr lang="en-US" dirty="0" smtClean="0"/>
              <a:t>OMA-ERELD-LwM2M-V1_1.md</a:t>
            </a:r>
          </a:p>
          <a:p>
            <a:pPr lvl="2"/>
            <a:r>
              <a:rPr lang="en-US" dirty="0"/>
              <a:t> </a:t>
            </a:r>
            <a:r>
              <a:rPr lang="en-US" dirty="0">
                <a:hlinkClick r:id="rId2"/>
              </a:rPr>
              <a:t>https://</a:t>
            </a:r>
            <a:r>
              <a:rPr lang="en-US" dirty="0" smtClean="0">
                <a:hlinkClick r:id="rId2"/>
              </a:rPr>
              <a:t>github.com/OpenMobileAlliance/LwM2M-v1_1/pull/560</a:t>
            </a:r>
            <a:r>
              <a:rPr lang="en-US" dirty="0" smtClean="0"/>
              <a:t> </a:t>
            </a:r>
            <a:endParaRPr lang="en-US" dirty="0" smtClean="0"/>
          </a:p>
          <a:p>
            <a:pPr lvl="1"/>
            <a:r>
              <a:rPr lang="en-US" dirty="0" smtClean="0"/>
              <a:t>OMA-ERELD-LwM2M-Objects.txt</a:t>
            </a:r>
          </a:p>
          <a:p>
            <a:pPr lvl="3"/>
            <a:r>
              <a:rPr lang="en-US" dirty="0">
                <a:hlinkClick r:id="rId3"/>
              </a:rPr>
              <a:t>https://</a:t>
            </a:r>
            <a:r>
              <a:rPr lang="en-US" dirty="0" smtClean="0">
                <a:hlinkClick r:id="rId3"/>
              </a:rPr>
              <a:t>github.com/OpenMobileAlliance/LwM2M-v1_1/pull/561</a:t>
            </a:r>
            <a:r>
              <a:rPr lang="en-US" dirty="0" smtClean="0"/>
              <a:t> </a:t>
            </a:r>
            <a:endParaRPr lang="en-US" dirty="0" smtClean="0"/>
          </a:p>
          <a:p>
            <a:pPr lvl="2"/>
            <a:r>
              <a:rPr lang="en-US" dirty="0" smtClean="0"/>
              <a:t>It doesn’t need a version as this document will be broken down into individual Object ERELDs</a:t>
            </a:r>
          </a:p>
          <a:p>
            <a:pPr lvl="2"/>
            <a:r>
              <a:rPr lang="en-US" dirty="0" smtClean="0"/>
              <a:t>ERELD for the Objects will not follow the same look &amp; feel as the rest of ERELDs, these are in txt </a:t>
            </a:r>
          </a:p>
        </p:txBody>
      </p:sp>
    </p:spTree>
    <p:extLst>
      <p:ext uri="{BB962C8B-B14F-4D97-AF65-F5344CB8AC3E}">
        <p14:creationId xmlns:p14="http://schemas.microsoft.com/office/powerpoint/2010/main" val="2364560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Publication of LwM2M v1.1 &amp; Objects</a:t>
            </a:r>
            <a:endParaRPr lang="en-US" altLang="en-US" b="0" dirty="0" smtClean="0"/>
          </a:p>
        </p:txBody>
      </p:sp>
      <p:sp>
        <p:nvSpPr>
          <p:cNvPr id="6147" name="Content Placeholder 2"/>
          <p:cNvSpPr>
            <a:spLocks noGrp="1"/>
          </p:cNvSpPr>
          <p:nvPr>
            <p:ph idx="1"/>
          </p:nvPr>
        </p:nvSpPr>
        <p:spPr>
          <a:xfrm>
            <a:off x="336550" y="996950"/>
            <a:ext cx="8778875" cy="5383213"/>
          </a:xfrm>
        </p:spPr>
        <p:txBody>
          <a:bodyPr/>
          <a:lstStyle/>
          <a:p>
            <a:pPr marL="454025" lvl="1" indent="-228600">
              <a:buFont typeface="+mj-lt"/>
              <a:buAutoNum type="arabicPeriod"/>
            </a:pPr>
            <a:endParaRPr lang="en-US" sz="1800" dirty="0" smtClean="0"/>
          </a:p>
          <a:p>
            <a:pPr marL="454025" lvl="1" indent="-228600">
              <a:buFont typeface="+mj-lt"/>
              <a:buAutoNum type="arabicPeriod"/>
            </a:pPr>
            <a:endParaRPr lang="en-US" sz="1800" dirty="0"/>
          </a:p>
          <a:p>
            <a:pPr marL="454025" lvl="1" indent="-228600">
              <a:buFont typeface="+mj-lt"/>
              <a:buAutoNum type="arabicPeriod"/>
            </a:pPr>
            <a:endParaRPr lang="en-US" sz="1800" dirty="0" smtClean="0"/>
          </a:p>
          <a:p>
            <a:pPr marL="454025" lvl="1" indent="-228600">
              <a:buFont typeface="+mj-lt"/>
              <a:buAutoNum type="arabicPeriod"/>
            </a:pPr>
            <a:r>
              <a:rPr lang="en-US" sz="1800" dirty="0" smtClean="0"/>
              <a:t>Click on </a:t>
            </a:r>
            <a:r>
              <a:rPr lang="en-US" sz="1800" dirty="0" smtClean="0">
                <a:hlinkClick r:id="rId2"/>
              </a:rPr>
              <a:t>http</a:t>
            </a:r>
            <a:r>
              <a:rPr lang="en-US" sz="1800" dirty="0">
                <a:hlinkClick r:id="rId2"/>
              </a:rPr>
              <a:t>://</a:t>
            </a:r>
            <a:r>
              <a:rPr lang="en-US" sz="1800" dirty="0" smtClean="0">
                <a:hlinkClick r:id="rId2"/>
              </a:rPr>
              <a:t>openmobilealliance.org/wp/index.html</a:t>
            </a:r>
            <a:endParaRPr lang="en-US" sz="1800" dirty="0" smtClean="0"/>
          </a:p>
          <a:p>
            <a:pPr marL="739775" lvl="2" indent="-285750"/>
            <a:r>
              <a:rPr lang="en-US" sz="1600" dirty="0" smtClean="0"/>
              <a:t>The page will display the page below, scroll down to LightweightM2M, then …</a:t>
            </a:r>
          </a:p>
          <a:p>
            <a:pPr marL="454025" lvl="2" indent="0">
              <a:buNone/>
            </a:pPr>
            <a:endParaRPr lang="en-US" sz="1600" dirty="0"/>
          </a:p>
          <a:p>
            <a:pPr marL="454025" lvl="2" indent="0">
              <a:buNone/>
            </a:pPr>
            <a:endParaRPr lang="en-US" sz="1600" dirty="0" smtClean="0"/>
          </a:p>
          <a:p>
            <a:pPr marL="454025" lvl="2" indent="0">
              <a:buNone/>
            </a:pPr>
            <a:endParaRPr lang="en-US" sz="1600" dirty="0"/>
          </a:p>
          <a:p>
            <a:pPr marL="454025" lvl="2" indent="0">
              <a:buNone/>
            </a:pPr>
            <a:endParaRPr lang="en-US" sz="1600" dirty="0" smtClean="0"/>
          </a:p>
          <a:p>
            <a:pPr marL="454025" lvl="2" indent="0">
              <a:buNone/>
            </a:pPr>
            <a:endParaRPr lang="en-US" sz="1600" dirty="0"/>
          </a:p>
          <a:p>
            <a:pPr marL="454025" lvl="2" indent="0">
              <a:buNone/>
            </a:pPr>
            <a:endParaRPr lang="en-US" sz="1600" dirty="0" smtClean="0"/>
          </a:p>
          <a:p>
            <a:pPr marL="454025" lvl="2" indent="0">
              <a:buNone/>
            </a:pPr>
            <a:endParaRPr lang="en-US" sz="1600" dirty="0"/>
          </a:p>
          <a:p>
            <a:pPr marL="454025" lvl="2" indent="0">
              <a:buNone/>
            </a:pPr>
            <a:endParaRPr lang="en-US" sz="1600" dirty="0" smtClean="0"/>
          </a:p>
          <a:p>
            <a:pPr marL="739775" lvl="2" indent="-285750"/>
            <a:endParaRPr lang="en-US" altLang="en-US" sz="1800" dirty="0" smtClean="0"/>
          </a:p>
        </p:txBody>
      </p:sp>
      <p:pic>
        <p:nvPicPr>
          <p:cNvPr id="2" name="Picture 1"/>
          <p:cNvPicPr>
            <a:picLocks noChangeAspect="1"/>
          </p:cNvPicPr>
          <p:nvPr/>
        </p:nvPicPr>
        <p:blipFill>
          <a:blip r:embed="rId3"/>
          <a:stretch>
            <a:fillRect/>
          </a:stretch>
        </p:blipFill>
        <p:spPr>
          <a:xfrm>
            <a:off x="44449" y="3443433"/>
            <a:ext cx="9363075" cy="1821230"/>
          </a:xfrm>
          <a:prstGeom prst="rect">
            <a:avLst/>
          </a:prstGeom>
        </p:spPr>
      </p:pic>
      <p:sp>
        <p:nvSpPr>
          <p:cNvPr id="3" name="Rectangle 2"/>
          <p:cNvSpPr/>
          <p:nvPr/>
        </p:nvSpPr>
        <p:spPr bwMode="auto">
          <a:xfrm>
            <a:off x="185737" y="3802496"/>
            <a:ext cx="3276600" cy="1385454"/>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rPr>
              <a:t>LwM2M Objects:</a:t>
            </a:r>
          </a:p>
          <a:p>
            <a:pPr marL="742950" lvl="1" indent="-285750">
              <a:buFont typeface="Arial" panose="020B0604020202020204" pitchFamily="34" charset="0"/>
              <a:buChar char="•"/>
            </a:pPr>
            <a:r>
              <a:rPr lang="en-US" sz="900" dirty="0" smtClean="0">
                <a:solidFill>
                  <a:schemeClr val="accent5">
                    <a:lumMod val="75000"/>
                  </a:schemeClr>
                </a:solidFill>
              </a:rPr>
              <a:t>Access Control                      </a:t>
            </a:r>
          </a:p>
          <a:p>
            <a:pPr marL="742950" lvl="1" indent="-285750">
              <a:buFont typeface="Arial" panose="020B0604020202020204" pitchFamily="34" charset="0"/>
              <a:buChar char="•"/>
            </a:pPr>
            <a:r>
              <a:rPr lang="en-US" sz="900" dirty="0" smtClean="0">
                <a:solidFill>
                  <a:schemeClr val="accent5">
                    <a:lumMod val="75000"/>
                  </a:schemeClr>
                </a:solidFill>
              </a:rPr>
              <a:t>Connectivity Monitoring         (May 2018)</a:t>
            </a:r>
          </a:p>
          <a:p>
            <a:pPr marL="742950" lvl="1" indent="-285750">
              <a:buFont typeface="Arial" panose="020B0604020202020204" pitchFamily="34" charset="0"/>
              <a:buChar char="•"/>
            </a:pPr>
            <a:r>
              <a:rPr kumimoji="0" lang="en-US" sz="900" b="0" i="0" u="none" strike="noStrike" cap="none" normalizeH="0" baseline="0" dirty="0" smtClean="0">
                <a:ln>
                  <a:noFill/>
                </a:ln>
                <a:solidFill>
                  <a:schemeClr val="accent5">
                    <a:lumMod val="75000"/>
                  </a:schemeClr>
                </a:solidFill>
                <a:effectLst/>
              </a:rPr>
              <a:t>Connectivity</a:t>
            </a:r>
            <a:r>
              <a:rPr kumimoji="0" lang="en-US" sz="900" b="0" i="0" u="none" strike="noStrike" cap="none" normalizeH="0" dirty="0" smtClean="0">
                <a:ln>
                  <a:noFill/>
                </a:ln>
                <a:solidFill>
                  <a:schemeClr val="accent5">
                    <a:lumMod val="75000"/>
                  </a:schemeClr>
                </a:solidFill>
                <a:effectLst/>
              </a:rPr>
              <a:t> Statistics            (May 2018)</a:t>
            </a:r>
          </a:p>
          <a:p>
            <a:pPr marL="742950" lvl="1" indent="-285750">
              <a:buFont typeface="Arial" panose="020B0604020202020204" pitchFamily="34" charset="0"/>
              <a:buChar char="•"/>
            </a:pPr>
            <a:r>
              <a:rPr lang="en-US" sz="900" baseline="0" dirty="0" smtClean="0">
                <a:solidFill>
                  <a:schemeClr val="accent5">
                    <a:lumMod val="75000"/>
                  </a:schemeClr>
                </a:solidFill>
              </a:rPr>
              <a:t>Device</a:t>
            </a:r>
          </a:p>
          <a:p>
            <a:pPr marL="742950" lvl="1" indent="-285750">
              <a:buFont typeface="Arial" panose="020B0604020202020204" pitchFamily="34" charset="0"/>
              <a:buChar char="•"/>
            </a:pPr>
            <a:r>
              <a:rPr kumimoji="0" lang="en-US" sz="900" b="0" i="0" u="none" strike="noStrike" cap="none" normalizeH="0" dirty="0" smtClean="0">
                <a:ln>
                  <a:noFill/>
                </a:ln>
                <a:solidFill>
                  <a:schemeClr val="accent5">
                    <a:lumMod val="75000"/>
                  </a:schemeClr>
                </a:solidFill>
                <a:effectLst/>
              </a:rPr>
              <a:t>Firmware Update</a:t>
            </a:r>
          </a:p>
          <a:p>
            <a:pPr marL="742950" lvl="1" indent="-285750">
              <a:buFont typeface="Arial" panose="020B0604020202020204" pitchFamily="34" charset="0"/>
              <a:buChar char="•"/>
            </a:pPr>
            <a:r>
              <a:rPr lang="en-US" sz="900" baseline="0" dirty="0" smtClean="0">
                <a:solidFill>
                  <a:schemeClr val="accent5">
                    <a:lumMod val="75000"/>
                  </a:schemeClr>
                </a:solidFill>
              </a:rPr>
              <a:t>Location</a:t>
            </a:r>
          </a:p>
          <a:p>
            <a:pPr marL="742950" lvl="1" indent="-285750">
              <a:buFont typeface="Arial" panose="020B0604020202020204" pitchFamily="34" charset="0"/>
              <a:buChar char="•"/>
            </a:pPr>
            <a:r>
              <a:rPr kumimoji="0" lang="en-US" sz="900" b="0" i="0" u="none" strike="noStrike" cap="none" normalizeH="0" dirty="0" smtClean="0">
                <a:ln>
                  <a:noFill/>
                </a:ln>
                <a:solidFill>
                  <a:schemeClr val="accent5">
                    <a:lumMod val="75000"/>
                  </a:schemeClr>
                </a:solidFill>
                <a:effectLst/>
              </a:rPr>
              <a:t>OSCORE</a:t>
            </a:r>
          </a:p>
          <a:p>
            <a:pPr marL="742950" lvl="1" indent="-285750">
              <a:buFont typeface="Arial" panose="020B0604020202020204" pitchFamily="34" charset="0"/>
              <a:buChar char="•"/>
            </a:pPr>
            <a:r>
              <a:rPr lang="en-US" sz="900" baseline="0" dirty="0" smtClean="0">
                <a:solidFill>
                  <a:schemeClr val="accent5">
                    <a:lumMod val="75000"/>
                  </a:schemeClr>
                </a:solidFill>
              </a:rPr>
              <a:t>Server</a:t>
            </a:r>
          </a:p>
          <a:p>
            <a:pPr marL="742950" lvl="1" indent="-285750">
              <a:buFont typeface="Arial" panose="020B0604020202020204" pitchFamily="34" charset="0"/>
              <a:buChar char="•"/>
            </a:pPr>
            <a:r>
              <a:rPr kumimoji="0" lang="en-US" sz="900" b="0" i="0" u="none" strike="noStrike" cap="none" normalizeH="0" dirty="0" smtClean="0">
                <a:ln>
                  <a:noFill/>
                </a:ln>
                <a:solidFill>
                  <a:schemeClr val="accent5">
                    <a:lumMod val="75000"/>
                  </a:schemeClr>
                </a:solidFill>
                <a:effectLst/>
              </a:rPr>
              <a:t>Security</a:t>
            </a:r>
            <a:endParaRPr kumimoji="0" lang="en-US" sz="900" b="0" i="0" u="none" strike="noStrike" cap="none" normalizeH="0" baseline="0" dirty="0" smtClean="0">
              <a:ln>
                <a:noFill/>
              </a:ln>
              <a:solidFill>
                <a:schemeClr val="accent5">
                  <a:lumMod val="75000"/>
                </a:schemeClr>
              </a:solidFill>
              <a:effectLst/>
            </a:endParaRPr>
          </a:p>
          <a:p>
            <a:pPr marL="800100" lvl="1" indent="-342900">
              <a:buFont typeface="Arial" panose="020B0604020202020204" pitchFamily="34" charset="0"/>
              <a:buChar char="•"/>
            </a:pPr>
            <a:endParaRPr kumimoji="0" lang="en-US" sz="900" b="0" i="0" u="none" strike="noStrike" cap="none" normalizeH="0" baseline="0" dirty="0" smtClean="0">
              <a:ln>
                <a:noFill/>
              </a:ln>
              <a:solidFill>
                <a:schemeClr val="tx1"/>
              </a:solidFill>
              <a:effectLst/>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8537" y="3503379"/>
            <a:ext cx="1886213" cy="933580"/>
          </a:xfrm>
          <a:prstGeom prst="rect">
            <a:avLst/>
          </a:prstGeom>
        </p:spPr>
      </p:pic>
    </p:spTree>
    <p:extLst>
      <p:ext uri="{BB962C8B-B14F-4D97-AF65-F5344CB8AC3E}">
        <p14:creationId xmlns:p14="http://schemas.microsoft.com/office/powerpoint/2010/main" val="5863803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LwM2M v1.1</a:t>
            </a:r>
            <a:endParaRPr lang="en-US" dirty="0"/>
          </a:p>
        </p:txBody>
      </p:sp>
      <p:sp>
        <p:nvSpPr>
          <p:cNvPr id="3" name="Content Placeholder 2"/>
          <p:cNvSpPr>
            <a:spLocks noGrp="1"/>
          </p:cNvSpPr>
          <p:nvPr>
            <p:ph idx="1"/>
          </p:nvPr>
        </p:nvSpPr>
        <p:spPr>
          <a:xfrm>
            <a:off x="291306" y="1073150"/>
            <a:ext cx="8778875" cy="3325812"/>
          </a:xfrm>
        </p:spPr>
        <p:txBody>
          <a:bodyPr/>
          <a:lstStyle/>
          <a:p>
            <a:pPr marL="225425" lvl="1" indent="0">
              <a:buNone/>
            </a:pPr>
            <a:r>
              <a:rPr lang="en-US" altLang="en-US" sz="1800" dirty="0" smtClean="0"/>
              <a:t>2.  Click </a:t>
            </a:r>
            <a:r>
              <a:rPr lang="en-US" altLang="en-US" sz="1800" dirty="0"/>
              <a:t>on </a:t>
            </a:r>
            <a:r>
              <a:rPr lang="en-US" altLang="en-US" sz="1800" dirty="0">
                <a:solidFill>
                  <a:schemeClr val="accent5">
                    <a:lumMod val="50000"/>
                  </a:schemeClr>
                </a:solidFill>
              </a:rPr>
              <a:t>OMA LightweightM2M (LwM2M) </a:t>
            </a:r>
            <a:r>
              <a:rPr lang="en-US" altLang="en-US" sz="1800" dirty="0"/>
              <a:t>link</a:t>
            </a:r>
          </a:p>
          <a:p>
            <a:pPr marL="739775" lvl="2" indent="-285750"/>
            <a:r>
              <a:rPr lang="en-US" altLang="en-US" sz="1800" dirty="0"/>
              <a:t>Each </a:t>
            </a:r>
            <a:r>
              <a:rPr lang="en-US" altLang="en-US" sz="1800" dirty="0" smtClean="0"/>
              <a:t>release version has </a:t>
            </a:r>
            <a:r>
              <a:rPr lang="en-US" altLang="en-US" sz="1800" dirty="0"/>
              <a:t>its own ftp folder (independent of the version of the Enabler</a:t>
            </a:r>
            <a:r>
              <a:rPr lang="en-US" altLang="en-US" sz="1800" dirty="0" smtClean="0"/>
              <a:t>)</a:t>
            </a:r>
          </a:p>
          <a:p>
            <a:pPr marL="739775" lvl="2" indent="-285750"/>
            <a:endParaRPr lang="en-US" altLang="en-US" sz="1800" dirty="0"/>
          </a:p>
          <a:p>
            <a:pPr marL="739775" lvl="2" indent="-285750"/>
            <a:endParaRPr lang="en-US" altLang="en-US" sz="1800" dirty="0" smtClean="0"/>
          </a:p>
          <a:p>
            <a:pPr marL="739775" lvl="2" indent="-285750"/>
            <a:endParaRPr lang="en-US" altLang="en-US" sz="1800" dirty="0"/>
          </a:p>
          <a:p>
            <a:pPr marL="739775" lvl="2" indent="-285750"/>
            <a:endParaRPr lang="en-US" altLang="en-US" sz="1800" dirty="0" smtClean="0"/>
          </a:p>
          <a:p>
            <a:pPr marL="739775" lvl="2" indent="-285750"/>
            <a:endParaRPr lang="en-US" altLang="en-US" sz="1800" dirty="0"/>
          </a:p>
          <a:p>
            <a:pPr marL="739775" lvl="2" indent="-285750"/>
            <a:endParaRPr lang="en-US" altLang="en-US" sz="1800" dirty="0" smtClean="0"/>
          </a:p>
          <a:p>
            <a:pPr marL="739775" lvl="2" indent="-285750"/>
            <a:endParaRPr lang="en-US" altLang="en-US" sz="1800" dirty="0"/>
          </a:p>
          <a:p>
            <a:pPr marL="739775" lvl="2" indent="-285750"/>
            <a:endParaRPr lang="en-US" altLang="en-US" sz="1800" dirty="0" smtClean="0"/>
          </a:p>
          <a:p>
            <a:pPr marL="739775" lvl="2" indent="-285750"/>
            <a:endParaRPr lang="en-US" altLang="en-US" sz="1800" dirty="0"/>
          </a:p>
          <a:p>
            <a:pPr marL="739775" lvl="2" indent="-285750"/>
            <a:endParaRPr lang="en-US" altLang="en-US" sz="1800" dirty="0" smtClean="0"/>
          </a:p>
          <a:p>
            <a:pPr marL="739775" lvl="2" indent="-285750"/>
            <a:endParaRPr lang="en-US" altLang="en-US" sz="1800" dirty="0"/>
          </a:p>
          <a:p>
            <a:pPr marL="739775" lvl="2" indent="-285750"/>
            <a:endParaRPr lang="en-US" altLang="en-US" sz="1800" dirty="0" smtClean="0"/>
          </a:p>
          <a:p>
            <a:pPr marL="739775" lvl="2" indent="-285750"/>
            <a:endParaRPr lang="en-US" altLang="en-US" sz="1800" dirty="0"/>
          </a:p>
          <a:p>
            <a:pPr marL="739775" lvl="2" indent="-285750"/>
            <a:r>
              <a:rPr lang="en-US" altLang="en-US" sz="1800" dirty="0" smtClean="0"/>
              <a:t>New entry for the new v1.1 release</a:t>
            </a:r>
            <a:endParaRPr lang="en-US" altLang="en-US" sz="1800" dirty="0"/>
          </a:p>
        </p:txBody>
      </p:sp>
      <p:pic>
        <p:nvPicPr>
          <p:cNvPr id="4" name="Picture 3"/>
          <p:cNvPicPr>
            <a:picLocks noChangeAspect="1"/>
          </p:cNvPicPr>
          <p:nvPr/>
        </p:nvPicPr>
        <p:blipFill>
          <a:blip r:embed="rId2"/>
          <a:stretch>
            <a:fillRect/>
          </a:stretch>
        </p:blipFill>
        <p:spPr>
          <a:xfrm>
            <a:off x="947737" y="2139950"/>
            <a:ext cx="7086600" cy="4057650"/>
          </a:xfrm>
          <a:prstGeom prst="rect">
            <a:avLst/>
          </a:prstGeom>
        </p:spPr>
      </p:pic>
    </p:spTree>
    <p:extLst>
      <p:ext uri="{BB962C8B-B14F-4D97-AF65-F5344CB8AC3E}">
        <p14:creationId xmlns:p14="http://schemas.microsoft.com/office/powerpoint/2010/main" val="3580786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LwM2M v1.1</a:t>
            </a:r>
            <a:endParaRPr lang="en-US" dirty="0"/>
          </a:p>
        </p:txBody>
      </p:sp>
      <p:sp>
        <p:nvSpPr>
          <p:cNvPr id="3" name="Content Placeholder 2"/>
          <p:cNvSpPr>
            <a:spLocks noGrp="1"/>
          </p:cNvSpPr>
          <p:nvPr>
            <p:ph idx="1"/>
          </p:nvPr>
        </p:nvSpPr>
        <p:spPr>
          <a:xfrm>
            <a:off x="291306" y="1164989"/>
            <a:ext cx="8778875" cy="665162"/>
          </a:xfrm>
        </p:spPr>
        <p:txBody>
          <a:bodyPr/>
          <a:lstStyle/>
          <a:p>
            <a:pPr lvl="1"/>
            <a:r>
              <a:rPr lang="en-US" sz="2000" dirty="0" smtClean="0"/>
              <a:t>3. A click in the release will open an ftp folder containing all the documents for LwM2M v1.1:</a:t>
            </a:r>
          </a:p>
          <a:p>
            <a:endParaRPr lang="en-US" dirty="0"/>
          </a:p>
          <a:p>
            <a:endParaRPr lang="en-US" dirty="0" smtClean="0"/>
          </a:p>
          <a:p>
            <a:endParaRPr lang="en-US" dirty="0"/>
          </a:p>
          <a:p>
            <a:endParaRPr lang="en-US" dirty="0" smtClean="0"/>
          </a:p>
          <a:p>
            <a:endParaRPr lang="en-US" dirty="0"/>
          </a:p>
          <a:p>
            <a:endParaRPr lang="en-US" dirty="0" smtClean="0"/>
          </a:p>
        </p:txBody>
      </p:sp>
      <p:pic>
        <p:nvPicPr>
          <p:cNvPr id="4" name="Picture 3"/>
          <p:cNvPicPr>
            <a:picLocks noChangeAspect="1"/>
          </p:cNvPicPr>
          <p:nvPr/>
        </p:nvPicPr>
        <p:blipFill>
          <a:blip r:embed="rId2"/>
          <a:stretch>
            <a:fillRect/>
          </a:stretch>
        </p:blipFill>
        <p:spPr>
          <a:xfrm>
            <a:off x="0" y="2058515"/>
            <a:ext cx="9363075" cy="2604551"/>
          </a:xfrm>
          <a:prstGeom prst="rect">
            <a:avLst/>
          </a:prstGeom>
        </p:spPr>
      </p:pic>
      <p:sp>
        <p:nvSpPr>
          <p:cNvPr id="5" name="Rectangle 4"/>
          <p:cNvSpPr/>
          <p:nvPr/>
        </p:nvSpPr>
        <p:spPr>
          <a:xfrm>
            <a:off x="2471737" y="4188420"/>
            <a:ext cx="4679950" cy="923330"/>
          </a:xfrm>
          <a:prstGeom prst="rect">
            <a:avLst/>
          </a:prstGeom>
        </p:spPr>
        <p:txBody>
          <a:bodyPr>
            <a:spAutoFit/>
          </a:bodyPr>
          <a:lstStyle/>
          <a:p>
            <a:pPr marL="0" indent="0">
              <a:buNone/>
            </a:pPr>
            <a:endParaRPr lang="en-US" u="sng" dirty="0">
              <a:solidFill>
                <a:schemeClr val="accent5">
                  <a:lumMod val="50000"/>
                </a:schemeClr>
              </a:solidFill>
            </a:endParaRPr>
          </a:p>
          <a:p>
            <a:pPr marL="0" indent="0">
              <a:buNone/>
            </a:pPr>
            <a:r>
              <a:rPr lang="en-US" sz="1000" u="sng" dirty="0">
                <a:solidFill>
                  <a:schemeClr val="accent5">
                    <a:lumMod val="50000"/>
                  </a:schemeClr>
                </a:solidFill>
              </a:rPr>
              <a:t>OMA-TS-LightweightM2M_Core-V1_1-20180531-C.pdf</a:t>
            </a:r>
          </a:p>
          <a:p>
            <a:pPr marL="0" indent="0">
              <a:buNone/>
            </a:pPr>
            <a:r>
              <a:rPr lang="en-US" sz="1000" u="sng" dirty="0">
                <a:solidFill>
                  <a:schemeClr val="accent5">
                    <a:lumMod val="50000"/>
                  </a:schemeClr>
                </a:solidFill>
              </a:rPr>
              <a:t>OMA-TS-LightweightM2M_Transport-V1.1-20180531-C.pdf</a:t>
            </a:r>
          </a:p>
          <a:p>
            <a:pPr marL="0" indent="0">
              <a:buNone/>
            </a:pPr>
            <a:r>
              <a:rPr lang="en-US" sz="1000" u="sng" dirty="0" smtClean="0">
                <a:solidFill>
                  <a:schemeClr val="accent5">
                    <a:lumMod val="50000"/>
                  </a:schemeClr>
                </a:solidFill>
              </a:rPr>
              <a:t>OMA-SUP-LwM2M-V1_1-20180531-C.xsd</a:t>
            </a:r>
            <a:endParaRPr lang="en-US" sz="1000" u="sng" dirty="0">
              <a:solidFill>
                <a:schemeClr val="accent5">
                  <a:lumMod val="50000"/>
                </a:schemeClr>
              </a:solidFill>
            </a:endParaRPr>
          </a:p>
          <a:p>
            <a:pPr marL="0" indent="0">
              <a:buNone/>
            </a:pPr>
            <a:r>
              <a:rPr lang="en-US" sz="1000" u="sng" dirty="0" smtClean="0">
                <a:solidFill>
                  <a:schemeClr val="accent5">
                    <a:lumMod val="50000"/>
                  </a:schemeClr>
                </a:solidFill>
              </a:rPr>
              <a:t>OMA-ERELD-LightweightM2M-V1.1-20180531-C.pdf</a:t>
            </a:r>
            <a:endParaRPr lang="en-US" sz="1000" u="sng" dirty="0">
              <a:solidFill>
                <a:schemeClr val="accent5">
                  <a:lumMod val="50000"/>
                </a:schemeClr>
              </a:solidFill>
            </a:endParaRPr>
          </a:p>
        </p:txBody>
      </p:sp>
    </p:spTree>
    <p:extLst>
      <p:ext uri="{BB962C8B-B14F-4D97-AF65-F5344CB8AC3E}">
        <p14:creationId xmlns:p14="http://schemas.microsoft.com/office/powerpoint/2010/main" val="4130194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e.g</a:t>
            </a:r>
            <a:r>
              <a:rPr lang="en-US" dirty="0" smtClean="0"/>
              <a:t> Access Control Object</a:t>
            </a:r>
            <a:endParaRPr lang="en-US" dirty="0"/>
          </a:p>
        </p:txBody>
      </p:sp>
      <p:sp>
        <p:nvSpPr>
          <p:cNvPr id="3" name="Content Placeholder 2"/>
          <p:cNvSpPr>
            <a:spLocks noGrp="1"/>
          </p:cNvSpPr>
          <p:nvPr>
            <p:ph idx="1"/>
          </p:nvPr>
        </p:nvSpPr>
        <p:spPr/>
        <p:txBody>
          <a:bodyPr/>
          <a:lstStyle/>
          <a:p>
            <a:pPr lvl="1"/>
            <a:r>
              <a:rPr lang="en-US" dirty="0" smtClean="0"/>
              <a:t> 4. Click in the e.g. Access Control Link will open a new ftp folder:</a:t>
            </a:r>
          </a:p>
          <a:p>
            <a:pPr marL="0" indent="0" algn="ctr">
              <a:buNone/>
            </a:pPr>
            <a:r>
              <a:rPr lang="en-US" dirty="0" smtClean="0">
                <a:solidFill>
                  <a:srgbClr val="FF0000"/>
                </a:solidFill>
              </a:rPr>
              <a:t>www.openmobilealliance.org/release/ObjLwM2M-ACL</a:t>
            </a:r>
            <a:r>
              <a:rPr lang="en-US" dirty="0" smtClean="0">
                <a:solidFill>
                  <a:srgbClr val="FF0000"/>
                </a:solidFill>
              </a:rPr>
              <a:t>/</a:t>
            </a:r>
          </a:p>
          <a:p>
            <a:pPr marL="0" indent="0">
              <a:buNone/>
            </a:pPr>
            <a:endParaRPr lang="en-US" dirty="0" smtClean="0"/>
          </a:p>
          <a:p>
            <a:pPr lvl="1"/>
            <a:r>
              <a:rPr lang="en-US" dirty="0" smtClean="0"/>
              <a:t> 5. Click in the above link and will open a subfolder:</a:t>
            </a:r>
          </a:p>
          <a:p>
            <a:pPr marL="225425" lvl="1" indent="0" algn="ctr">
              <a:buNone/>
            </a:pPr>
            <a:r>
              <a:rPr lang="en-US" dirty="0" smtClean="0">
                <a:solidFill>
                  <a:srgbClr val="FF0000"/>
                </a:solidFill>
              </a:rPr>
              <a:t>/</a:t>
            </a:r>
            <a:r>
              <a:rPr lang="en-US" dirty="0" smtClean="0">
                <a:solidFill>
                  <a:srgbClr val="FF0000"/>
                </a:solidFill>
              </a:rPr>
              <a:t>V1_0_2-20180531-C</a:t>
            </a:r>
            <a:r>
              <a:rPr lang="en-US" dirty="0" smtClean="0">
                <a:solidFill>
                  <a:srgbClr val="FF0000"/>
                </a:solidFill>
              </a:rPr>
              <a:t>/</a:t>
            </a:r>
          </a:p>
          <a:p>
            <a:pPr marL="225425" lvl="1" indent="0" algn="ctr">
              <a:buNone/>
            </a:pPr>
            <a:r>
              <a:rPr lang="en-US" dirty="0">
                <a:solidFill>
                  <a:srgbClr val="FF0000"/>
                </a:solidFill>
              </a:rPr>
              <a:t> </a:t>
            </a:r>
            <a:r>
              <a:rPr lang="en-US" dirty="0" smtClean="0">
                <a:solidFill>
                  <a:srgbClr val="FF0000"/>
                </a:solidFill>
              </a:rPr>
              <a:t> </a:t>
            </a:r>
          </a:p>
          <a:p>
            <a:pPr lvl="1"/>
            <a:r>
              <a:rPr lang="en-US" dirty="0" smtClean="0"/>
              <a:t> 6. Click in the subfolder will open a ftp page containing the SUP and ERELD for that particular Object:</a:t>
            </a:r>
          </a:p>
          <a:p>
            <a:pPr marL="225425" lvl="1" indent="0">
              <a:buNone/>
            </a:pPr>
            <a:endParaRPr lang="en-US" dirty="0" smtClean="0"/>
          </a:p>
          <a:p>
            <a:pPr lvl="3"/>
            <a:r>
              <a:rPr lang="en-US" sz="1400" dirty="0" smtClean="0">
                <a:hlinkClick r:id="rId2" tooltip="OMA-SUP-XML_LWM2M_Access_Control-V1_0_1.xml"/>
              </a:rPr>
              <a:t>OMA-SUP-XML_LWM2M_Access_Control-V1_0_2-20180531-C.xml</a:t>
            </a:r>
            <a:r>
              <a:rPr lang="en-US" sz="1400" dirty="0" smtClean="0"/>
              <a:t> </a:t>
            </a:r>
            <a:endParaRPr lang="en-US" sz="1400" dirty="0" smtClean="0"/>
          </a:p>
          <a:p>
            <a:pPr lvl="3"/>
            <a:r>
              <a:rPr lang="en-US" sz="1400" u="sng" dirty="0" smtClean="0">
                <a:solidFill>
                  <a:srgbClr val="FF0000"/>
                </a:solidFill>
              </a:rPr>
              <a:t>OMA-ERELD-Object-LwM2M-Access-Control-V1_0_2-20180531-C.txt</a:t>
            </a:r>
            <a:endParaRPr lang="en-US" sz="1400" u="sng" dirty="0">
              <a:solidFill>
                <a:srgbClr val="FF0000"/>
              </a:solidFill>
            </a:endParaRPr>
          </a:p>
          <a:p>
            <a:pPr lvl="2"/>
            <a:endParaRPr lang="en-US" dirty="0"/>
          </a:p>
        </p:txBody>
      </p:sp>
    </p:spTree>
    <p:extLst>
      <p:ext uri="{BB962C8B-B14F-4D97-AF65-F5344CB8AC3E}">
        <p14:creationId xmlns:p14="http://schemas.microsoft.com/office/powerpoint/2010/main" val="2744224308"/>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6859</TotalTime>
  <Pages>15</Pages>
  <Words>921</Words>
  <Application>Microsoft Office PowerPoint</Application>
  <PresentationFormat>Custom</PresentationFormat>
  <Paragraphs>114</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宋体</vt:lpstr>
      <vt:lpstr>Arial</vt:lpstr>
      <vt:lpstr>Arial Narrow</vt:lpstr>
      <vt:lpstr>Tahoma</vt:lpstr>
      <vt:lpstr>Times New Roman</vt:lpstr>
      <vt:lpstr>Wingdings</vt:lpstr>
      <vt:lpstr>OMA Template</vt:lpstr>
      <vt:lpstr>OMA-DM-2018-0039-INP_LwM2M_v1_1_Publication_Scenarios   LwM2Mv1.1 Publication Scenarios</vt:lpstr>
      <vt:lpstr>Introduction</vt:lpstr>
      <vt:lpstr>Impacts of DM WG Request – 1 ERELD</vt:lpstr>
      <vt:lpstr>Staff Proposal</vt:lpstr>
      <vt:lpstr>Staff Proposal</vt:lpstr>
      <vt:lpstr>Publication of LwM2M v1.1 &amp; Objects</vt:lpstr>
      <vt:lpstr>LwM2M v1.1</vt:lpstr>
      <vt:lpstr>LwM2M v1.1</vt:lpstr>
      <vt:lpstr>e.g Access Control Object</vt:lpstr>
      <vt:lpstr>Comments?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343</cp:revision>
  <cp:lastPrinted>1999-04-27T06:51:51Z</cp:lastPrinted>
  <dcterms:created xsi:type="dcterms:W3CDTF">2002-03-19T14:05:12Z</dcterms:created>
  <dcterms:modified xsi:type="dcterms:W3CDTF">2018-05-21T23:10:17Z</dcterms:modified>
</cp:coreProperties>
</file>