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4"/>
  </p:sldMasterIdLst>
  <p:notesMasterIdLst>
    <p:notesMasterId r:id="rId11"/>
  </p:notesMasterIdLst>
  <p:handoutMasterIdLst>
    <p:handoutMasterId r:id="rId12"/>
  </p:handoutMasterIdLst>
  <p:sldIdLst>
    <p:sldId id="293" r:id="rId5"/>
    <p:sldId id="332" r:id="rId6"/>
    <p:sldId id="333" r:id="rId7"/>
    <p:sldId id="331" r:id="rId8"/>
    <p:sldId id="334" r:id="rId9"/>
    <p:sldId id="321" r:id="rId10"/>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508887-91C1-6B42-81B7-FB41D667B261}" v="1" dt="2019-07-17T03:27:55.21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853" autoAdjust="0"/>
    <p:restoredTop sz="94660"/>
  </p:normalViewPr>
  <p:slideViewPr>
    <p:cSldViewPr>
      <p:cViewPr varScale="1">
        <p:scale>
          <a:sx n="125" d="100"/>
          <a:sy n="125" d="100"/>
        </p:scale>
        <p:origin x="1232" y="17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2019 Open Mobile Alliance.</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OMA-IPSO-2019-0045R01</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[OMA-Template-SlideDeck-20190101-I]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860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DMSE</a:t>
            </a:r>
          </a:p>
          <a:p>
            <a:pPr>
              <a:lnSpc>
                <a:spcPct val="95000"/>
              </a:lnSpc>
              <a:spcAft>
                <a:spcPct val="35000"/>
              </a:spcAft>
            </a:pPr>
            <a:r>
              <a:rPr lang="en-US" altLang="zh-CN" b="1" dirty="0">
                <a:latin typeface="Tahoma" pitchFamily="34" charset="0"/>
                <a:ea typeface="宋体" charset="-122"/>
              </a:rPr>
              <a:t>	Date:	8 Jul 2019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OMA staff</a:t>
            </a:r>
          </a:p>
          <a:p>
            <a:pPr>
              <a:lnSpc>
                <a:spcPct val="95000"/>
              </a:lnSpc>
              <a:spcAft>
                <a:spcPct val="35000"/>
              </a:spcAft>
            </a:pPr>
            <a:r>
              <a:rPr lang="en-US" altLang="zh-CN" b="1" dirty="0">
                <a:latin typeface="Tahoma" pitchFamily="34" charset="0"/>
                <a:ea typeface="宋体" charset="-122"/>
              </a:rPr>
              <a:t>	Source:	OMA staff</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2000" b="0" dirty="0"/>
              <a:t>OMA-DM&amp;SE-2019-0045R01-INP_Changes_to_LwM2M_and_Object_LwM2M_repos</a:t>
            </a:r>
            <a:br>
              <a:rPr lang="en-US" sz="1800" b="0" dirty="0"/>
            </a:br>
            <a:br>
              <a:rPr lang="en-US" sz="1800" b="0" dirty="0"/>
            </a:br>
            <a:r>
              <a:rPr lang="en-US" altLang="zh-CN" dirty="0">
                <a:ea typeface="宋体" charset="-122"/>
              </a:rPr>
              <a:t>Changes to “LwM2M” and “object-lwm2m” repos</a:t>
            </a:r>
            <a:br>
              <a:rPr lang="en-US" altLang="zh-CN" dirty="0">
                <a:ea typeface="宋体" charset="-122"/>
              </a:rPr>
            </a:b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3E7546-72C4-1846-8B92-60EFD39C0320}"/>
              </a:ext>
            </a:extLst>
          </p:cNvPr>
          <p:cNvSpPr>
            <a:spLocks noGrp="1"/>
          </p:cNvSpPr>
          <p:nvPr>
            <p:ph type="title"/>
          </p:nvPr>
        </p:nvSpPr>
        <p:spPr/>
        <p:txBody>
          <a:bodyPr/>
          <a:lstStyle/>
          <a:p>
            <a:r>
              <a:rPr lang="en-US" dirty="0"/>
              <a:t>objects-lwm2m</a:t>
            </a:r>
          </a:p>
        </p:txBody>
      </p:sp>
      <p:sp>
        <p:nvSpPr>
          <p:cNvPr id="3" name="Content Placeholder 2">
            <a:extLst>
              <a:ext uri="{FF2B5EF4-FFF2-40B4-BE49-F238E27FC236}">
                <a16:creationId xmlns:a16="http://schemas.microsoft.com/office/drawing/2014/main" id="{11208436-3976-2F49-AE81-CFA98E15D4AB}"/>
              </a:ext>
            </a:extLst>
          </p:cNvPr>
          <p:cNvSpPr>
            <a:spLocks noGrp="1"/>
          </p:cNvSpPr>
          <p:nvPr>
            <p:ph idx="1"/>
          </p:nvPr>
        </p:nvSpPr>
        <p:spPr/>
        <p:txBody>
          <a:bodyPr/>
          <a:lstStyle/>
          <a:p>
            <a:pPr marL="0" indent="0">
              <a:buNone/>
            </a:pPr>
            <a:r>
              <a:rPr lang="en-US" dirty="0"/>
              <a:t>New Repository</a:t>
            </a:r>
          </a:p>
          <a:p>
            <a:pPr lvl="1"/>
            <a:r>
              <a:rPr lang="en-US" dirty="0"/>
              <a:t>It replaces ”LwM2M-Objects”, which has been archived</a:t>
            </a:r>
          </a:p>
          <a:p>
            <a:pPr lvl="1"/>
            <a:r>
              <a:rPr lang="en-US" dirty="0"/>
              <a:t>Reason for the changes:</a:t>
            </a:r>
          </a:p>
          <a:p>
            <a:pPr lvl="2"/>
            <a:r>
              <a:rPr lang="en-US" dirty="0"/>
              <a:t>Object file name changes:</a:t>
            </a:r>
          </a:p>
          <a:p>
            <a:pPr lvl="3"/>
            <a:r>
              <a:rPr lang="en-US" dirty="0"/>
              <a:t>From:  OMA-SUP-XML-LWM2M_Security-v1_1_1.xml </a:t>
            </a:r>
          </a:p>
          <a:p>
            <a:pPr lvl="3"/>
            <a:r>
              <a:rPr lang="en-US" dirty="0"/>
              <a:t>To:      </a:t>
            </a:r>
            <a:r>
              <a:rPr lang="en-US" strike="sngStrike" dirty="0">
                <a:solidFill>
                  <a:srgbClr val="FF0000"/>
                </a:solidFill>
              </a:rPr>
              <a:t>OMA-SUP-XML-</a:t>
            </a:r>
            <a:r>
              <a:rPr lang="en-US" dirty="0"/>
              <a:t>LWM2M_Security</a:t>
            </a:r>
            <a:r>
              <a:rPr lang="en-US" strike="sngStrike" dirty="0">
                <a:solidFill>
                  <a:srgbClr val="FF0000"/>
                </a:solidFill>
              </a:rPr>
              <a:t>-v1_1_1</a:t>
            </a:r>
            <a:r>
              <a:rPr lang="en-US" dirty="0"/>
              <a:t>.xml </a:t>
            </a:r>
          </a:p>
          <a:p>
            <a:pPr lvl="2"/>
            <a:r>
              <a:rPr lang="en-US" dirty="0"/>
              <a:t>No need for storing Objects inside of folders</a:t>
            </a:r>
          </a:p>
          <a:p>
            <a:pPr lvl="2"/>
            <a:endParaRPr lang="en-US" dirty="0"/>
          </a:p>
          <a:p>
            <a:pPr lvl="2"/>
            <a:endParaRPr lang="en-US" dirty="0"/>
          </a:p>
          <a:p>
            <a:pPr lvl="2"/>
            <a:endParaRPr lang="en-US" dirty="0"/>
          </a:p>
          <a:p>
            <a:pPr lvl="2"/>
            <a:endParaRPr lang="en-US" dirty="0"/>
          </a:p>
          <a:p>
            <a:pPr marL="455613" lvl="2" indent="0">
              <a:buNone/>
            </a:pPr>
            <a:endParaRPr lang="en-US" dirty="0"/>
          </a:p>
          <a:p>
            <a:pPr marL="455613" lvl="2" indent="0">
              <a:buNone/>
            </a:pPr>
            <a:endParaRPr lang="en-US" sz="1050" dirty="0"/>
          </a:p>
          <a:p>
            <a:pPr marL="455613" lvl="2" indent="0">
              <a:buNone/>
            </a:pPr>
            <a:r>
              <a:rPr lang="en-US" dirty="0"/>
              <a:t>LwM2M-Objects                                                            objects-lwm2m</a:t>
            </a:r>
          </a:p>
          <a:p>
            <a:pPr marL="455613" lvl="2" indent="0">
              <a:buNone/>
            </a:pPr>
            <a:endParaRPr lang="en-US" dirty="0"/>
          </a:p>
        </p:txBody>
      </p:sp>
      <p:pic>
        <p:nvPicPr>
          <p:cNvPr id="4" name="Picture 3">
            <a:extLst>
              <a:ext uri="{FF2B5EF4-FFF2-40B4-BE49-F238E27FC236}">
                <a16:creationId xmlns:a16="http://schemas.microsoft.com/office/drawing/2014/main" id="{B46823E7-668C-EC41-9CA8-ABD725A6196D}"/>
              </a:ext>
            </a:extLst>
          </p:cNvPr>
          <p:cNvPicPr>
            <a:picLocks noChangeAspect="1"/>
          </p:cNvPicPr>
          <p:nvPr/>
        </p:nvPicPr>
        <p:blipFill>
          <a:blip r:embed="rId2"/>
          <a:stretch>
            <a:fillRect/>
          </a:stretch>
        </p:blipFill>
        <p:spPr>
          <a:xfrm>
            <a:off x="642937" y="3881196"/>
            <a:ext cx="3200400" cy="2069035"/>
          </a:xfrm>
          <a:prstGeom prst="rect">
            <a:avLst/>
          </a:prstGeom>
        </p:spPr>
      </p:pic>
      <p:pic>
        <p:nvPicPr>
          <p:cNvPr id="5" name="Picture 4">
            <a:extLst>
              <a:ext uri="{FF2B5EF4-FFF2-40B4-BE49-F238E27FC236}">
                <a16:creationId xmlns:a16="http://schemas.microsoft.com/office/drawing/2014/main" id="{31D44456-0D23-9E41-BE43-8824683F39DF}"/>
              </a:ext>
            </a:extLst>
          </p:cNvPr>
          <p:cNvPicPr>
            <a:picLocks noChangeAspect="1"/>
          </p:cNvPicPr>
          <p:nvPr/>
        </p:nvPicPr>
        <p:blipFill>
          <a:blip r:embed="rId2"/>
          <a:stretch>
            <a:fillRect/>
          </a:stretch>
        </p:blipFill>
        <p:spPr>
          <a:xfrm>
            <a:off x="5481567" y="3881196"/>
            <a:ext cx="3397246" cy="2196294"/>
          </a:xfrm>
          <a:prstGeom prst="rect">
            <a:avLst/>
          </a:prstGeom>
        </p:spPr>
      </p:pic>
    </p:spTree>
    <p:extLst>
      <p:ext uri="{BB962C8B-B14F-4D97-AF65-F5344CB8AC3E}">
        <p14:creationId xmlns:p14="http://schemas.microsoft.com/office/powerpoint/2010/main" val="31787073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CDDB93-C6BA-2E48-80AF-D182E9CDD63C}"/>
              </a:ext>
            </a:extLst>
          </p:cNvPr>
          <p:cNvSpPr>
            <a:spLocks noGrp="1"/>
          </p:cNvSpPr>
          <p:nvPr>
            <p:ph type="title"/>
          </p:nvPr>
        </p:nvSpPr>
        <p:spPr/>
        <p:txBody>
          <a:bodyPr/>
          <a:lstStyle/>
          <a:p>
            <a:r>
              <a:rPr lang="en-US" dirty="0"/>
              <a:t>objects-lwm2m </a:t>
            </a:r>
            <a:r>
              <a:rPr lang="en-US" sz="1400" b="0" dirty="0"/>
              <a:t>continuation</a:t>
            </a:r>
            <a:endParaRPr lang="en-US" b="0" dirty="0"/>
          </a:p>
        </p:txBody>
      </p:sp>
      <p:sp>
        <p:nvSpPr>
          <p:cNvPr id="3" name="Content Placeholder 2">
            <a:extLst>
              <a:ext uri="{FF2B5EF4-FFF2-40B4-BE49-F238E27FC236}">
                <a16:creationId xmlns:a16="http://schemas.microsoft.com/office/drawing/2014/main" id="{AD73E1A7-7D03-B64B-B71F-68F01D0F34AF}"/>
              </a:ext>
            </a:extLst>
          </p:cNvPr>
          <p:cNvSpPr>
            <a:spLocks noGrp="1"/>
          </p:cNvSpPr>
          <p:nvPr>
            <p:ph idx="1"/>
          </p:nvPr>
        </p:nvSpPr>
        <p:spPr/>
        <p:txBody>
          <a:bodyPr/>
          <a:lstStyle/>
          <a:p>
            <a:pPr marL="0" indent="0">
              <a:buNone/>
            </a:pPr>
            <a:r>
              <a:rPr lang="en-US" dirty="0"/>
              <a:t>Old Versions</a:t>
            </a:r>
          </a:p>
          <a:p>
            <a:pPr lvl="1"/>
            <a:r>
              <a:rPr lang="en-US" dirty="0"/>
              <a:t>Stored as a release</a:t>
            </a:r>
          </a:p>
          <a:p>
            <a:pPr lvl="1"/>
            <a:endParaRPr lang="en-US" dirty="0"/>
          </a:p>
        </p:txBody>
      </p:sp>
      <p:pic>
        <p:nvPicPr>
          <p:cNvPr id="4" name="Picture 3">
            <a:extLst>
              <a:ext uri="{FF2B5EF4-FFF2-40B4-BE49-F238E27FC236}">
                <a16:creationId xmlns:a16="http://schemas.microsoft.com/office/drawing/2014/main" id="{E958606F-EF1D-B347-BBEC-CBB52AEB9C70}"/>
              </a:ext>
            </a:extLst>
          </p:cNvPr>
          <p:cNvPicPr>
            <a:picLocks noChangeAspect="1"/>
          </p:cNvPicPr>
          <p:nvPr/>
        </p:nvPicPr>
        <p:blipFill>
          <a:blip r:embed="rId2"/>
          <a:stretch>
            <a:fillRect/>
          </a:stretch>
        </p:blipFill>
        <p:spPr>
          <a:xfrm>
            <a:off x="490537" y="2444750"/>
            <a:ext cx="7348537" cy="3042251"/>
          </a:xfrm>
          <a:prstGeom prst="rect">
            <a:avLst/>
          </a:prstGeom>
        </p:spPr>
      </p:pic>
    </p:spTree>
    <p:extLst>
      <p:ext uri="{BB962C8B-B14F-4D97-AF65-F5344CB8AC3E}">
        <p14:creationId xmlns:p14="http://schemas.microsoft.com/office/powerpoint/2010/main" val="13985241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379F2-97FC-5843-B403-2FD1474CD093}"/>
              </a:ext>
            </a:extLst>
          </p:cNvPr>
          <p:cNvSpPr>
            <a:spLocks noGrp="1"/>
          </p:cNvSpPr>
          <p:nvPr>
            <p:ph type="title"/>
          </p:nvPr>
        </p:nvSpPr>
        <p:spPr/>
        <p:txBody>
          <a:bodyPr/>
          <a:lstStyle/>
          <a:p>
            <a:r>
              <a:rPr lang="en-US" dirty="0"/>
              <a:t>LwM2M</a:t>
            </a:r>
          </a:p>
        </p:txBody>
      </p:sp>
      <p:sp>
        <p:nvSpPr>
          <p:cNvPr id="3" name="Content Placeholder 2">
            <a:extLst>
              <a:ext uri="{FF2B5EF4-FFF2-40B4-BE49-F238E27FC236}">
                <a16:creationId xmlns:a16="http://schemas.microsoft.com/office/drawing/2014/main" id="{760F752E-C0AD-ED45-9A71-382DD279FC66}"/>
              </a:ext>
            </a:extLst>
          </p:cNvPr>
          <p:cNvSpPr>
            <a:spLocks noGrp="1"/>
          </p:cNvSpPr>
          <p:nvPr>
            <p:ph idx="1"/>
          </p:nvPr>
        </p:nvSpPr>
        <p:spPr>
          <a:xfrm>
            <a:off x="276225" y="936625"/>
            <a:ext cx="8778875" cy="5383212"/>
          </a:xfrm>
        </p:spPr>
        <p:txBody>
          <a:bodyPr/>
          <a:lstStyle/>
          <a:p>
            <a:pPr marL="0" marR="0" indent="0">
              <a:spcBef>
                <a:spcPts val="0"/>
              </a:spcBef>
              <a:spcAft>
                <a:spcPts val="0"/>
              </a:spcAft>
              <a:buNone/>
            </a:pPr>
            <a:r>
              <a:rPr lang="en-GB" sz="2800" dirty="0"/>
              <a:t>Branches</a:t>
            </a:r>
          </a:p>
          <a:p>
            <a:pPr lvl="1">
              <a:spcBef>
                <a:spcPts val="0"/>
              </a:spcBef>
              <a:spcAft>
                <a:spcPts val="0"/>
              </a:spcAft>
            </a:pPr>
            <a:r>
              <a:rPr lang="en-GB" sz="1400" dirty="0">
                <a:solidFill>
                  <a:schemeClr val="tx1"/>
                </a:solidFill>
              </a:rPr>
              <a:t>”development”</a:t>
            </a:r>
          </a:p>
          <a:p>
            <a:pPr lvl="2">
              <a:spcBef>
                <a:spcPts val="0"/>
              </a:spcBef>
              <a:spcAft>
                <a:spcPts val="0"/>
              </a:spcAft>
            </a:pPr>
            <a:r>
              <a:rPr lang="en-GB" sz="1200" dirty="0">
                <a:solidFill>
                  <a:schemeClr val="tx1"/>
                </a:solidFill>
              </a:rPr>
              <a:t>Contains stable content ready to be sent for Board Ratification</a:t>
            </a:r>
          </a:p>
          <a:p>
            <a:pPr lvl="2">
              <a:spcBef>
                <a:spcPts val="0"/>
              </a:spcBef>
              <a:spcAft>
                <a:spcPts val="0"/>
              </a:spcAft>
            </a:pPr>
            <a:r>
              <a:rPr lang="en-GB" sz="1200" dirty="0">
                <a:solidFill>
                  <a:schemeClr val="tx1"/>
                </a:solidFill>
              </a:rPr>
              <a:t>This branch is protected against merging, only staff is able to merge.</a:t>
            </a:r>
          </a:p>
          <a:p>
            <a:pPr lvl="2">
              <a:spcBef>
                <a:spcPts val="0"/>
              </a:spcBef>
              <a:spcAft>
                <a:spcPts val="0"/>
              </a:spcAft>
            </a:pPr>
            <a:r>
              <a:rPr lang="en-GB" sz="1200" dirty="0">
                <a:solidFill>
                  <a:schemeClr val="tx1"/>
                </a:solidFill>
              </a:rPr>
              <a:t>PRs cannot be submitted against this branch.</a:t>
            </a:r>
          </a:p>
          <a:p>
            <a:pPr lvl="1">
              <a:spcBef>
                <a:spcPts val="0"/>
              </a:spcBef>
              <a:spcAft>
                <a:spcPts val="0"/>
              </a:spcAft>
            </a:pPr>
            <a:r>
              <a:rPr lang="en-GB" sz="1400" dirty="0">
                <a:solidFill>
                  <a:schemeClr val="tx1"/>
                </a:solidFill>
              </a:rPr>
              <a:t>“master”</a:t>
            </a:r>
          </a:p>
          <a:p>
            <a:pPr lvl="2">
              <a:spcBef>
                <a:spcPts val="0"/>
              </a:spcBef>
              <a:spcAft>
                <a:spcPts val="0"/>
              </a:spcAft>
            </a:pPr>
            <a:r>
              <a:rPr lang="en-GB" sz="1200" dirty="0">
                <a:solidFill>
                  <a:schemeClr val="tx1"/>
                </a:solidFill>
              </a:rPr>
              <a:t>Contains specifications ratified by the Board</a:t>
            </a:r>
          </a:p>
          <a:p>
            <a:pPr lvl="2">
              <a:spcBef>
                <a:spcPts val="0"/>
              </a:spcBef>
              <a:spcAft>
                <a:spcPts val="0"/>
              </a:spcAft>
            </a:pPr>
            <a:r>
              <a:rPr lang="en-GB" sz="1200" dirty="0">
                <a:solidFill>
                  <a:schemeClr val="tx1"/>
                </a:solidFill>
              </a:rPr>
              <a:t>This branch is protected against merge PR</a:t>
            </a:r>
          </a:p>
          <a:p>
            <a:pPr lvl="1">
              <a:spcBef>
                <a:spcPts val="0"/>
              </a:spcBef>
              <a:spcAft>
                <a:spcPts val="0"/>
              </a:spcAft>
            </a:pPr>
            <a:r>
              <a:rPr lang="en-GB" sz="1400" dirty="0">
                <a:solidFill>
                  <a:schemeClr val="tx1"/>
                </a:solidFill>
              </a:rPr>
              <a:t>“v1_2-dev”</a:t>
            </a:r>
          </a:p>
          <a:p>
            <a:pPr lvl="2">
              <a:spcBef>
                <a:spcPts val="0"/>
              </a:spcBef>
              <a:spcAft>
                <a:spcPts val="0"/>
              </a:spcAft>
            </a:pPr>
            <a:r>
              <a:rPr lang="en-GB" sz="1200" dirty="0">
                <a:solidFill>
                  <a:schemeClr val="tx1"/>
                </a:solidFill>
              </a:rPr>
              <a:t>Feature branch dedicated to merge content from other feature branches.</a:t>
            </a:r>
          </a:p>
          <a:p>
            <a:pPr lvl="2">
              <a:spcBef>
                <a:spcPts val="0"/>
              </a:spcBef>
              <a:spcAft>
                <a:spcPts val="0"/>
              </a:spcAft>
            </a:pPr>
            <a:r>
              <a:rPr lang="en-GB" sz="1200" dirty="0">
                <a:solidFill>
                  <a:schemeClr val="tx1"/>
                </a:solidFill>
              </a:rPr>
              <a:t>It is possible to submit PRs against this branch</a:t>
            </a:r>
          </a:p>
          <a:p>
            <a:pPr lvl="1">
              <a:spcBef>
                <a:spcPts val="0"/>
              </a:spcBef>
              <a:spcAft>
                <a:spcPts val="0"/>
              </a:spcAft>
            </a:pPr>
            <a:r>
              <a:rPr lang="en-GB" sz="1400" dirty="0">
                <a:solidFill>
                  <a:schemeClr val="tx1"/>
                </a:solidFill>
              </a:rPr>
              <a:t>Feature branches</a:t>
            </a:r>
          </a:p>
          <a:p>
            <a:pPr lvl="2">
              <a:spcBef>
                <a:spcPts val="0"/>
              </a:spcBef>
              <a:spcAft>
                <a:spcPts val="0"/>
              </a:spcAft>
            </a:pPr>
            <a:r>
              <a:rPr lang="en-GB" sz="1200" dirty="0">
                <a:solidFill>
                  <a:schemeClr val="tx1"/>
                </a:solidFill>
              </a:rPr>
              <a:t>It is recommended to create one feature branch for each new feature or topic.</a:t>
            </a:r>
          </a:p>
          <a:p>
            <a:pPr lvl="2">
              <a:spcBef>
                <a:spcPts val="0"/>
              </a:spcBef>
              <a:spcAft>
                <a:spcPts val="0"/>
              </a:spcAft>
            </a:pPr>
            <a:r>
              <a:rPr lang="en-GB" sz="1200" dirty="0">
                <a:solidFill>
                  <a:schemeClr val="tx1"/>
                </a:solidFill>
              </a:rPr>
              <a:t>Once the feature branch is completed then the staff can merge the feature branch into the ”development” branch</a:t>
            </a:r>
          </a:p>
          <a:p>
            <a:pPr lvl="2">
              <a:spcBef>
                <a:spcPts val="0"/>
              </a:spcBef>
              <a:spcAft>
                <a:spcPts val="0"/>
              </a:spcAft>
            </a:pPr>
            <a:endParaRPr lang="en-GB" sz="1200" dirty="0">
              <a:solidFill>
                <a:schemeClr val="tx1"/>
              </a:solidFill>
            </a:endParaRPr>
          </a:p>
          <a:p>
            <a:pPr marL="0" indent="-4763">
              <a:spcBef>
                <a:spcPts val="0"/>
              </a:spcBef>
              <a:spcAft>
                <a:spcPts val="0"/>
              </a:spcAft>
              <a:buNone/>
            </a:pPr>
            <a:r>
              <a:rPr lang="en-GB" sz="2800" dirty="0"/>
              <a:t>New Constructor</a:t>
            </a:r>
          </a:p>
          <a:p>
            <a:pPr lvl="1">
              <a:spcBef>
                <a:spcPts val="0"/>
              </a:spcBef>
              <a:spcAft>
                <a:spcPts val="0"/>
              </a:spcAft>
            </a:pPr>
            <a:r>
              <a:rPr lang="en-US" sz="1400" dirty="0"/>
              <a:t>{:supp1 objects-lwm2m/lwm2m_1_2-obj LWM2M_Security.xml}</a:t>
            </a:r>
          </a:p>
          <a:p>
            <a:pPr lvl="1">
              <a:spcBef>
                <a:spcPts val="0"/>
              </a:spcBef>
              <a:spcAft>
                <a:spcPts val="0"/>
              </a:spcAft>
            </a:pPr>
            <a:endParaRPr lang="en-US" sz="1400" dirty="0">
              <a:solidFill>
                <a:schemeClr val="tx1"/>
              </a:solidFill>
            </a:endParaRPr>
          </a:p>
          <a:p>
            <a:pPr lvl="1">
              <a:spcBef>
                <a:spcPts val="0"/>
              </a:spcBef>
              <a:spcAft>
                <a:spcPts val="0"/>
              </a:spcAft>
            </a:pPr>
            <a:endParaRPr lang="en-US" sz="1400" dirty="0">
              <a:solidFill>
                <a:schemeClr val="tx1"/>
              </a:solidFill>
            </a:endParaRPr>
          </a:p>
          <a:p>
            <a:pPr lvl="1">
              <a:spcBef>
                <a:spcPts val="0"/>
              </a:spcBef>
              <a:spcAft>
                <a:spcPts val="0"/>
              </a:spcAft>
            </a:pPr>
            <a:endParaRPr lang="en-US" sz="1400" dirty="0">
              <a:solidFill>
                <a:schemeClr val="tx1"/>
              </a:solidFill>
            </a:endParaRPr>
          </a:p>
          <a:p>
            <a:pPr marL="225425" lvl="1" indent="0">
              <a:spcBef>
                <a:spcPts val="0"/>
              </a:spcBef>
              <a:spcAft>
                <a:spcPts val="0"/>
              </a:spcAft>
              <a:buNone/>
            </a:pPr>
            <a:r>
              <a:rPr lang="en-US" sz="1400" dirty="0">
                <a:solidFill>
                  <a:schemeClr val="tx1"/>
                </a:solidFill>
              </a:rPr>
              <a:t>                                                                                     - Object file name: </a:t>
            </a:r>
            <a:r>
              <a:rPr lang="en-US" sz="1400" strike="sngStrike" dirty="0">
                <a:solidFill>
                  <a:srgbClr val="FF0000"/>
                </a:solidFill>
              </a:rPr>
              <a:t>OMA-SUP-XML-</a:t>
            </a:r>
            <a:r>
              <a:rPr lang="en-US" sz="1400" dirty="0">
                <a:solidFill>
                  <a:schemeClr val="tx1"/>
                </a:solidFill>
              </a:rPr>
              <a:t>LWM2M_Security</a:t>
            </a:r>
            <a:r>
              <a:rPr lang="en-US" sz="1400" strike="sngStrike" dirty="0">
                <a:solidFill>
                  <a:srgbClr val="FF0000"/>
                </a:solidFill>
              </a:rPr>
              <a:t>-v1_1_1</a:t>
            </a:r>
            <a:r>
              <a:rPr lang="en-US" sz="1400" dirty="0">
                <a:solidFill>
                  <a:schemeClr val="tx1"/>
                </a:solidFill>
              </a:rPr>
              <a:t>.xml</a:t>
            </a:r>
          </a:p>
          <a:p>
            <a:pPr marL="225425" lvl="1" indent="0">
              <a:spcBef>
                <a:spcPts val="0"/>
              </a:spcBef>
              <a:spcAft>
                <a:spcPts val="0"/>
              </a:spcAft>
              <a:buNone/>
            </a:pPr>
            <a:r>
              <a:rPr lang="en-US" sz="1400" dirty="0">
                <a:solidFill>
                  <a:schemeClr val="tx1"/>
                </a:solidFill>
              </a:rPr>
              <a:t>                                                     - name of the branch  or “tag” in the new “objects-lwm2m” repository</a:t>
            </a:r>
          </a:p>
          <a:p>
            <a:pPr marL="225425" lvl="1" indent="0">
              <a:spcBef>
                <a:spcPts val="0"/>
              </a:spcBef>
              <a:spcAft>
                <a:spcPts val="0"/>
              </a:spcAft>
              <a:buNone/>
            </a:pPr>
            <a:r>
              <a:rPr lang="en-US" sz="1400" dirty="0">
                <a:solidFill>
                  <a:schemeClr val="tx1"/>
                </a:solidFill>
              </a:rPr>
              <a:t>                             - new repository that replaces “LwM2M-Objects”</a:t>
            </a:r>
          </a:p>
          <a:p>
            <a:pPr marL="225425" lvl="1" indent="0">
              <a:spcBef>
                <a:spcPts val="0"/>
              </a:spcBef>
              <a:spcAft>
                <a:spcPts val="0"/>
              </a:spcAft>
              <a:buNone/>
            </a:pPr>
            <a:r>
              <a:rPr lang="en-US" sz="1400" dirty="0">
                <a:solidFill>
                  <a:schemeClr val="tx1"/>
                </a:solidFill>
              </a:rPr>
              <a:t>          - prefix t invoke the new contractor to embed Objects into the TS (objects are stored in the root of the repo rather than in a folder)</a:t>
            </a:r>
          </a:p>
        </p:txBody>
      </p:sp>
      <p:sp>
        <p:nvSpPr>
          <p:cNvPr id="5" name="Left Brace 4">
            <a:extLst>
              <a:ext uri="{FF2B5EF4-FFF2-40B4-BE49-F238E27FC236}">
                <a16:creationId xmlns:a16="http://schemas.microsoft.com/office/drawing/2014/main" id="{75720E26-1A63-D048-8975-BCAEB5192F4F}"/>
              </a:ext>
            </a:extLst>
          </p:cNvPr>
          <p:cNvSpPr/>
          <p:nvPr/>
        </p:nvSpPr>
        <p:spPr bwMode="auto">
          <a:xfrm rot="16200000">
            <a:off x="3690937" y="4197350"/>
            <a:ext cx="685800" cy="1447800"/>
          </a:xfrm>
          <a:custGeom>
            <a:avLst/>
            <a:gdLst>
              <a:gd name="connsiteX0" fmla="*/ 685800 w 685800"/>
              <a:gd name="connsiteY0" fmla="*/ 1447800 h 1447800"/>
              <a:gd name="connsiteX1" fmla="*/ 342900 w 685800"/>
              <a:gd name="connsiteY1" fmla="*/ 1420471 h 1447800"/>
              <a:gd name="connsiteX2" fmla="*/ 342900 w 685800"/>
              <a:gd name="connsiteY2" fmla="*/ 731351 h 1447800"/>
              <a:gd name="connsiteX3" fmla="*/ 0 w 685800"/>
              <a:gd name="connsiteY3" fmla="*/ 704022 h 1447800"/>
              <a:gd name="connsiteX4" fmla="*/ 342900 w 685800"/>
              <a:gd name="connsiteY4" fmla="*/ 676693 h 1447800"/>
              <a:gd name="connsiteX5" fmla="*/ 342900 w 685800"/>
              <a:gd name="connsiteY5" fmla="*/ 27329 h 1447800"/>
              <a:gd name="connsiteX6" fmla="*/ 685800 w 685800"/>
              <a:gd name="connsiteY6" fmla="*/ 0 h 1447800"/>
              <a:gd name="connsiteX7" fmla="*/ 685800 w 685800"/>
              <a:gd name="connsiteY7" fmla="*/ 1447800 h 1447800"/>
              <a:gd name="connsiteX0" fmla="*/ 685800 w 685800"/>
              <a:gd name="connsiteY0" fmla="*/ 1447800 h 1447800"/>
              <a:gd name="connsiteX1" fmla="*/ 342900 w 685800"/>
              <a:gd name="connsiteY1" fmla="*/ 1420471 h 1447800"/>
              <a:gd name="connsiteX2" fmla="*/ 342900 w 685800"/>
              <a:gd name="connsiteY2" fmla="*/ 731351 h 1447800"/>
              <a:gd name="connsiteX3" fmla="*/ 0 w 685800"/>
              <a:gd name="connsiteY3" fmla="*/ 704022 h 1447800"/>
              <a:gd name="connsiteX4" fmla="*/ 342900 w 685800"/>
              <a:gd name="connsiteY4" fmla="*/ 676693 h 1447800"/>
              <a:gd name="connsiteX5" fmla="*/ 342900 w 685800"/>
              <a:gd name="connsiteY5" fmla="*/ 27329 h 1447800"/>
              <a:gd name="connsiteX6" fmla="*/ 685800 w 685800"/>
              <a:gd name="connsiteY6" fmla="*/ 0 h 1447800"/>
              <a:gd name="connsiteX0" fmla="*/ 685800 w 685800"/>
              <a:gd name="connsiteY0" fmla="*/ 1447800 h 1447800"/>
              <a:gd name="connsiteX1" fmla="*/ 342900 w 685800"/>
              <a:gd name="connsiteY1" fmla="*/ 1420471 h 1447800"/>
              <a:gd name="connsiteX2" fmla="*/ 342900 w 685800"/>
              <a:gd name="connsiteY2" fmla="*/ 731351 h 1447800"/>
              <a:gd name="connsiteX3" fmla="*/ 0 w 685800"/>
              <a:gd name="connsiteY3" fmla="*/ 704022 h 1447800"/>
              <a:gd name="connsiteX4" fmla="*/ 342900 w 685800"/>
              <a:gd name="connsiteY4" fmla="*/ 676693 h 1447800"/>
              <a:gd name="connsiteX5" fmla="*/ 342900 w 685800"/>
              <a:gd name="connsiteY5" fmla="*/ 27329 h 1447800"/>
              <a:gd name="connsiteX6" fmla="*/ 685800 w 685800"/>
              <a:gd name="connsiteY6" fmla="*/ 0 h 1447800"/>
              <a:gd name="connsiteX7" fmla="*/ 685800 w 685800"/>
              <a:gd name="connsiteY7" fmla="*/ 1447800 h 1447800"/>
              <a:gd name="connsiteX0" fmla="*/ 685800 w 685800"/>
              <a:gd name="connsiteY0" fmla="*/ 1447800 h 1447800"/>
              <a:gd name="connsiteX1" fmla="*/ 342900 w 685800"/>
              <a:gd name="connsiteY1" fmla="*/ 1420471 h 1447800"/>
              <a:gd name="connsiteX2" fmla="*/ 342900 w 685800"/>
              <a:gd name="connsiteY2" fmla="*/ 731351 h 1447800"/>
              <a:gd name="connsiteX3" fmla="*/ 0 w 685800"/>
              <a:gd name="connsiteY3" fmla="*/ 704022 h 1447800"/>
              <a:gd name="connsiteX4" fmla="*/ 342900 w 685800"/>
              <a:gd name="connsiteY4" fmla="*/ 686632 h 1447800"/>
              <a:gd name="connsiteX5" fmla="*/ 342900 w 685800"/>
              <a:gd name="connsiteY5" fmla="*/ 27329 h 1447800"/>
              <a:gd name="connsiteX6" fmla="*/ 685800 w 685800"/>
              <a:gd name="connsiteY6" fmla="*/ 0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800" h="1447800" stroke="0" extrusionOk="0">
                <a:moveTo>
                  <a:pt x="685800" y="1447800"/>
                </a:moveTo>
                <a:cubicBezTo>
                  <a:pt x="496422" y="1447800"/>
                  <a:pt x="342900" y="1435564"/>
                  <a:pt x="342900" y="1420471"/>
                </a:cubicBezTo>
                <a:lnTo>
                  <a:pt x="342900" y="731351"/>
                </a:lnTo>
                <a:cubicBezTo>
                  <a:pt x="342900" y="716258"/>
                  <a:pt x="189378" y="704022"/>
                  <a:pt x="0" y="704022"/>
                </a:cubicBezTo>
                <a:cubicBezTo>
                  <a:pt x="189378" y="704022"/>
                  <a:pt x="342900" y="691786"/>
                  <a:pt x="342900" y="676693"/>
                </a:cubicBezTo>
                <a:lnTo>
                  <a:pt x="342900" y="27329"/>
                </a:lnTo>
                <a:cubicBezTo>
                  <a:pt x="342900" y="12236"/>
                  <a:pt x="496422" y="0"/>
                  <a:pt x="685800" y="0"/>
                </a:cubicBezTo>
                <a:lnTo>
                  <a:pt x="685800" y="1447800"/>
                </a:lnTo>
                <a:close/>
              </a:path>
              <a:path w="685800" h="1447800" fill="none">
                <a:moveTo>
                  <a:pt x="685800" y="1447800"/>
                </a:moveTo>
                <a:cubicBezTo>
                  <a:pt x="496422" y="1447800"/>
                  <a:pt x="342900" y="1435564"/>
                  <a:pt x="342900" y="1420471"/>
                </a:cubicBezTo>
                <a:lnTo>
                  <a:pt x="342900" y="731351"/>
                </a:lnTo>
                <a:cubicBezTo>
                  <a:pt x="342900" y="716258"/>
                  <a:pt x="0" y="711475"/>
                  <a:pt x="0" y="704022"/>
                </a:cubicBezTo>
                <a:cubicBezTo>
                  <a:pt x="0" y="696569"/>
                  <a:pt x="342900" y="701725"/>
                  <a:pt x="342900" y="686632"/>
                </a:cubicBezTo>
                <a:lnTo>
                  <a:pt x="342900" y="27329"/>
                </a:lnTo>
                <a:cubicBezTo>
                  <a:pt x="342900" y="12236"/>
                  <a:pt x="496422" y="0"/>
                  <a:pt x="685800" y="0"/>
                </a:cubicBezTo>
              </a:path>
            </a:pathLst>
          </a:cu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
        <p:nvSpPr>
          <p:cNvPr id="6" name="Left Brace 4">
            <a:extLst>
              <a:ext uri="{FF2B5EF4-FFF2-40B4-BE49-F238E27FC236}">
                <a16:creationId xmlns:a16="http://schemas.microsoft.com/office/drawing/2014/main" id="{39967E1C-02FA-3C4C-A5A9-FD972700E7DA}"/>
              </a:ext>
            </a:extLst>
          </p:cNvPr>
          <p:cNvSpPr/>
          <p:nvPr/>
        </p:nvSpPr>
        <p:spPr bwMode="auto">
          <a:xfrm rot="16200000">
            <a:off x="2395537" y="4425950"/>
            <a:ext cx="685800" cy="990600"/>
          </a:xfrm>
          <a:custGeom>
            <a:avLst/>
            <a:gdLst>
              <a:gd name="connsiteX0" fmla="*/ 685800 w 685800"/>
              <a:gd name="connsiteY0" fmla="*/ 1447800 h 1447800"/>
              <a:gd name="connsiteX1" fmla="*/ 342900 w 685800"/>
              <a:gd name="connsiteY1" fmla="*/ 1420471 h 1447800"/>
              <a:gd name="connsiteX2" fmla="*/ 342900 w 685800"/>
              <a:gd name="connsiteY2" fmla="*/ 731351 h 1447800"/>
              <a:gd name="connsiteX3" fmla="*/ 0 w 685800"/>
              <a:gd name="connsiteY3" fmla="*/ 704022 h 1447800"/>
              <a:gd name="connsiteX4" fmla="*/ 342900 w 685800"/>
              <a:gd name="connsiteY4" fmla="*/ 676693 h 1447800"/>
              <a:gd name="connsiteX5" fmla="*/ 342900 w 685800"/>
              <a:gd name="connsiteY5" fmla="*/ 27329 h 1447800"/>
              <a:gd name="connsiteX6" fmla="*/ 685800 w 685800"/>
              <a:gd name="connsiteY6" fmla="*/ 0 h 1447800"/>
              <a:gd name="connsiteX7" fmla="*/ 685800 w 685800"/>
              <a:gd name="connsiteY7" fmla="*/ 1447800 h 1447800"/>
              <a:gd name="connsiteX0" fmla="*/ 685800 w 685800"/>
              <a:gd name="connsiteY0" fmla="*/ 1447800 h 1447800"/>
              <a:gd name="connsiteX1" fmla="*/ 342900 w 685800"/>
              <a:gd name="connsiteY1" fmla="*/ 1420471 h 1447800"/>
              <a:gd name="connsiteX2" fmla="*/ 342900 w 685800"/>
              <a:gd name="connsiteY2" fmla="*/ 731351 h 1447800"/>
              <a:gd name="connsiteX3" fmla="*/ 0 w 685800"/>
              <a:gd name="connsiteY3" fmla="*/ 704022 h 1447800"/>
              <a:gd name="connsiteX4" fmla="*/ 342900 w 685800"/>
              <a:gd name="connsiteY4" fmla="*/ 676693 h 1447800"/>
              <a:gd name="connsiteX5" fmla="*/ 342900 w 685800"/>
              <a:gd name="connsiteY5" fmla="*/ 27329 h 1447800"/>
              <a:gd name="connsiteX6" fmla="*/ 685800 w 685800"/>
              <a:gd name="connsiteY6" fmla="*/ 0 h 1447800"/>
              <a:gd name="connsiteX0" fmla="*/ 685800 w 685800"/>
              <a:gd name="connsiteY0" fmla="*/ 1447800 h 1447800"/>
              <a:gd name="connsiteX1" fmla="*/ 342900 w 685800"/>
              <a:gd name="connsiteY1" fmla="*/ 1420471 h 1447800"/>
              <a:gd name="connsiteX2" fmla="*/ 342900 w 685800"/>
              <a:gd name="connsiteY2" fmla="*/ 731351 h 1447800"/>
              <a:gd name="connsiteX3" fmla="*/ 0 w 685800"/>
              <a:gd name="connsiteY3" fmla="*/ 704022 h 1447800"/>
              <a:gd name="connsiteX4" fmla="*/ 342900 w 685800"/>
              <a:gd name="connsiteY4" fmla="*/ 676693 h 1447800"/>
              <a:gd name="connsiteX5" fmla="*/ 342900 w 685800"/>
              <a:gd name="connsiteY5" fmla="*/ 27329 h 1447800"/>
              <a:gd name="connsiteX6" fmla="*/ 685800 w 685800"/>
              <a:gd name="connsiteY6" fmla="*/ 0 h 1447800"/>
              <a:gd name="connsiteX7" fmla="*/ 685800 w 685800"/>
              <a:gd name="connsiteY7" fmla="*/ 1447800 h 1447800"/>
              <a:gd name="connsiteX0" fmla="*/ 685800 w 685800"/>
              <a:gd name="connsiteY0" fmla="*/ 1447800 h 1447800"/>
              <a:gd name="connsiteX1" fmla="*/ 342900 w 685800"/>
              <a:gd name="connsiteY1" fmla="*/ 1420471 h 1447800"/>
              <a:gd name="connsiteX2" fmla="*/ 342900 w 685800"/>
              <a:gd name="connsiteY2" fmla="*/ 731351 h 1447800"/>
              <a:gd name="connsiteX3" fmla="*/ 0 w 685800"/>
              <a:gd name="connsiteY3" fmla="*/ 704022 h 1447800"/>
              <a:gd name="connsiteX4" fmla="*/ 342900 w 685800"/>
              <a:gd name="connsiteY4" fmla="*/ 686632 h 1447800"/>
              <a:gd name="connsiteX5" fmla="*/ 342900 w 685800"/>
              <a:gd name="connsiteY5" fmla="*/ 27329 h 1447800"/>
              <a:gd name="connsiteX6" fmla="*/ 685800 w 685800"/>
              <a:gd name="connsiteY6" fmla="*/ 0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800" h="1447800" stroke="0" extrusionOk="0">
                <a:moveTo>
                  <a:pt x="685800" y="1447800"/>
                </a:moveTo>
                <a:cubicBezTo>
                  <a:pt x="496422" y="1447800"/>
                  <a:pt x="342900" y="1435564"/>
                  <a:pt x="342900" y="1420471"/>
                </a:cubicBezTo>
                <a:lnTo>
                  <a:pt x="342900" y="731351"/>
                </a:lnTo>
                <a:cubicBezTo>
                  <a:pt x="342900" y="716258"/>
                  <a:pt x="189378" y="704022"/>
                  <a:pt x="0" y="704022"/>
                </a:cubicBezTo>
                <a:cubicBezTo>
                  <a:pt x="189378" y="704022"/>
                  <a:pt x="342900" y="691786"/>
                  <a:pt x="342900" y="676693"/>
                </a:cubicBezTo>
                <a:lnTo>
                  <a:pt x="342900" y="27329"/>
                </a:lnTo>
                <a:cubicBezTo>
                  <a:pt x="342900" y="12236"/>
                  <a:pt x="496422" y="0"/>
                  <a:pt x="685800" y="0"/>
                </a:cubicBezTo>
                <a:lnTo>
                  <a:pt x="685800" y="1447800"/>
                </a:lnTo>
                <a:close/>
              </a:path>
              <a:path w="685800" h="1447800" fill="none">
                <a:moveTo>
                  <a:pt x="685800" y="1447800"/>
                </a:moveTo>
                <a:cubicBezTo>
                  <a:pt x="496422" y="1447800"/>
                  <a:pt x="342900" y="1435564"/>
                  <a:pt x="342900" y="1420471"/>
                </a:cubicBezTo>
                <a:lnTo>
                  <a:pt x="342900" y="731351"/>
                </a:lnTo>
                <a:cubicBezTo>
                  <a:pt x="342900" y="716258"/>
                  <a:pt x="0" y="711475"/>
                  <a:pt x="0" y="704022"/>
                </a:cubicBezTo>
                <a:cubicBezTo>
                  <a:pt x="0" y="696569"/>
                  <a:pt x="342900" y="701725"/>
                  <a:pt x="342900" y="686632"/>
                </a:cubicBezTo>
                <a:lnTo>
                  <a:pt x="342900" y="27329"/>
                </a:lnTo>
                <a:cubicBezTo>
                  <a:pt x="342900" y="12236"/>
                  <a:pt x="496422" y="0"/>
                  <a:pt x="685800" y="0"/>
                </a:cubicBezTo>
              </a:path>
            </a:pathLst>
          </a:cu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
        <p:nvSpPr>
          <p:cNvPr id="7" name="Left Brace 4">
            <a:extLst>
              <a:ext uri="{FF2B5EF4-FFF2-40B4-BE49-F238E27FC236}">
                <a16:creationId xmlns:a16="http://schemas.microsoft.com/office/drawing/2014/main" id="{5C377936-FD66-114A-8E17-48A3AC5C5E8B}"/>
              </a:ext>
            </a:extLst>
          </p:cNvPr>
          <p:cNvSpPr/>
          <p:nvPr/>
        </p:nvSpPr>
        <p:spPr bwMode="auto">
          <a:xfrm rot="16200000">
            <a:off x="1423987" y="4483099"/>
            <a:ext cx="685800" cy="876301"/>
          </a:xfrm>
          <a:custGeom>
            <a:avLst/>
            <a:gdLst>
              <a:gd name="connsiteX0" fmla="*/ 685800 w 685800"/>
              <a:gd name="connsiteY0" fmla="*/ 1447800 h 1447800"/>
              <a:gd name="connsiteX1" fmla="*/ 342900 w 685800"/>
              <a:gd name="connsiteY1" fmla="*/ 1420471 h 1447800"/>
              <a:gd name="connsiteX2" fmla="*/ 342900 w 685800"/>
              <a:gd name="connsiteY2" fmla="*/ 731351 h 1447800"/>
              <a:gd name="connsiteX3" fmla="*/ 0 w 685800"/>
              <a:gd name="connsiteY3" fmla="*/ 704022 h 1447800"/>
              <a:gd name="connsiteX4" fmla="*/ 342900 w 685800"/>
              <a:gd name="connsiteY4" fmla="*/ 676693 h 1447800"/>
              <a:gd name="connsiteX5" fmla="*/ 342900 w 685800"/>
              <a:gd name="connsiteY5" fmla="*/ 27329 h 1447800"/>
              <a:gd name="connsiteX6" fmla="*/ 685800 w 685800"/>
              <a:gd name="connsiteY6" fmla="*/ 0 h 1447800"/>
              <a:gd name="connsiteX7" fmla="*/ 685800 w 685800"/>
              <a:gd name="connsiteY7" fmla="*/ 1447800 h 1447800"/>
              <a:gd name="connsiteX0" fmla="*/ 685800 w 685800"/>
              <a:gd name="connsiteY0" fmla="*/ 1447800 h 1447800"/>
              <a:gd name="connsiteX1" fmla="*/ 342900 w 685800"/>
              <a:gd name="connsiteY1" fmla="*/ 1420471 h 1447800"/>
              <a:gd name="connsiteX2" fmla="*/ 342900 w 685800"/>
              <a:gd name="connsiteY2" fmla="*/ 731351 h 1447800"/>
              <a:gd name="connsiteX3" fmla="*/ 0 w 685800"/>
              <a:gd name="connsiteY3" fmla="*/ 704022 h 1447800"/>
              <a:gd name="connsiteX4" fmla="*/ 342900 w 685800"/>
              <a:gd name="connsiteY4" fmla="*/ 676693 h 1447800"/>
              <a:gd name="connsiteX5" fmla="*/ 342900 w 685800"/>
              <a:gd name="connsiteY5" fmla="*/ 27329 h 1447800"/>
              <a:gd name="connsiteX6" fmla="*/ 685800 w 685800"/>
              <a:gd name="connsiteY6" fmla="*/ 0 h 1447800"/>
              <a:gd name="connsiteX0" fmla="*/ 685800 w 685800"/>
              <a:gd name="connsiteY0" fmla="*/ 1447800 h 1447800"/>
              <a:gd name="connsiteX1" fmla="*/ 342900 w 685800"/>
              <a:gd name="connsiteY1" fmla="*/ 1420471 h 1447800"/>
              <a:gd name="connsiteX2" fmla="*/ 342900 w 685800"/>
              <a:gd name="connsiteY2" fmla="*/ 731351 h 1447800"/>
              <a:gd name="connsiteX3" fmla="*/ 0 w 685800"/>
              <a:gd name="connsiteY3" fmla="*/ 704022 h 1447800"/>
              <a:gd name="connsiteX4" fmla="*/ 342900 w 685800"/>
              <a:gd name="connsiteY4" fmla="*/ 676693 h 1447800"/>
              <a:gd name="connsiteX5" fmla="*/ 342900 w 685800"/>
              <a:gd name="connsiteY5" fmla="*/ 27329 h 1447800"/>
              <a:gd name="connsiteX6" fmla="*/ 685800 w 685800"/>
              <a:gd name="connsiteY6" fmla="*/ 0 h 1447800"/>
              <a:gd name="connsiteX7" fmla="*/ 685800 w 685800"/>
              <a:gd name="connsiteY7" fmla="*/ 1447800 h 1447800"/>
              <a:gd name="connsiteX0" fmla="*/ 685800 w 685800"/>
              <a:gd name="connsiteY0" fmla="*/ 1447800 h 1447800"/>
              <a:gd name="connsiteX1" fmla="*/ 342900 w 685800"/>
              <a:gd name="connsiteY1" fmla="*/ 1420471 h 1447800"/>
              <a:gd name="connsiteX2" fmla="*/ 342900 w 685800"/>
              <a:gd name="connsiteY2" fmla="*/ 731351 h 1447800"/>
              <a:gd name="connsiteX3" fmla="*/ 0 w 685800"/>
              <a:gd name="connsiteY3" fmla="*/ 704022 h 1447800"/>
              <a:gd name="connsiteX4" fmla="*/ 342900 w 685800"/>
              <a:gd name="connsiteY4" fmla="*/ 686632 h 1447800"/>
              <a:gd name="connsiteX5" fmla="*/ 342900 w 685800"/>
              <a:gd name="connsiteY5" fmla="*/ 27329 h 1447800"/>
              <a:gd name="connsiteX6" fmla="*/ 685800 w 685800"/>
              <a:gd name="connsiteY6" fmla="*/ 0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800" h="1447800" stroke="0" extrusionOk="0">
                <a:moveTo>
                  <a:pt x="685800" y="1447800"/>
                </a:moveTo>
                <a:cubicBezTo>
                  <a:pt x="496422" y="1447800"/>
                  <a:pt x="342900" y="1435564"/>
                  <a:pt x="342900" y="1420471"/>
                </a:cubicBezTo>
                <a:lnTo>
                  <a:pt x="342900" y="731351"/>
                </a:lnTo>
                <a:cubicBezTo>
                  <a:pt x="342900" y="716258"/>
                  <a:pt x="189378" y="704022"/>
                  <a:pt x="0" y="704022"/>
                </a:cubicBezTo>
                <a:cubicBezTo>
                  <a:pt x="189378" y="704022"/>
                  <a:pt x="342900" y="691786"/>
                  <a:pt x="342900" y="676693"/>
                </a:cubicBezTo>
                <a:lnTo>
                  <a:pt x="342900" y="27329"/>
                </a:lnTo>
                <a:cubicBezTo>
                  <a:pt x="342900" y="12236"/>
                  <a:pt x="496422" y="0"/>
                  <a:pt x="685800" y="0"/>
                </a:cubicBezTo>
                <a:lnTo>
                  <a:pt x="685800" y="1447800"/>
                </a:lnTo>
                <a:close/>
              </a:path>
              <a:path w="685800" h="1447800" fill="none">
                <a:moveTo>
                  <a:pt x="685800" y="1447800"/>
                </a:moveTo>
                <a:cubicBezTo>
                  <a:pt x="496422" y="1447800"/>
                  <a:pt x="342900" y="1435564"/>
                  <a:pt x="342900" y="1420471"/>
                </a:cubicBezTo>
                <a:lnTo>
                  <a:pt x="342900" y="731351"/>
                </a:lnTo>
                <a:cubicBezTo>
                  <a:pt x="342900" y="716258"/>
                  <a:pt x="0" y="711475"/>
                  <a:pt x="0" y="704022"/>
                </a:cubicBezTo>
                <a:cubicBezTo>
                  <a:pt x="0" y="696569"/>
                  <a:pt x="342900" y="701725"/>
                  <a:pt x="342900" y="686632"/>
                </a:cubicBezTo>
                <a:lnTo>
                  <a:pt x="342900" y="27329"/>
                </a:lnTo>
                <a:cubicBezTo>
                  <a:pt x="342900" y="12236"/>
                  <a:pt x="496422" y="0"/>
                  <a:pt x="685800" y="0"/>
                </a:cubicBezTo>
              </a:path>
            </a:pathLst>
          </a:cu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
        <p:nvSpPr>
          <p:cNvPr id="8" name="Left Brace 4">
            <a:extLst>
              <a:ext uri="{FF2B5EF4-FFF2-40B4-BE49-F238E27FC236}">
                <a16:creationId xmlns:a16="http://schemas.microsoft.com/office/drawing/2014/main" id="{6F3E7437-CCBD-1A46-8DF9-A288A6026AC9}"/>
              </a:ext>
            </a:extLst>
          </p:cNvPr>
          <p:cNvSpPr/>
          <p:nvPr/>
        </p:nvSpPr>
        <p:spPr bwMode="auto">
          <a:xfrm rot="16200000">
            <a:off x="638747" y="4658743"/>
            <a:ext cx="685800" cy="525014"/>
          </a:xfrm>
          <a:custGeom>
            <a:avLst/>
            <a:gdLst>
              <a:gd name="connsiteX0" fmla="*/ 685800 w 685800"/>
              <a:gd name="connsiteY0" fmla="*/ 1447800 h 1447800"/>
              <a:gd name="connsiteX1" fmla="*/ 342900 w 685800"/>
              <a:gd name="connsiteY1" fmla="*/ 1420471 h 1447800"/>
              <a:gd name="connsiteX2" fmla="*/ 342900 w 685800"/>
              <a:gd name="connsiteY2" fmla="*/ 731351 h 1447800"/>
              <a:gd name="connsiteX3" fmla="*/ 0 w 685800"/>
              <a:gd name="connsiteY3" fmla="*/ 704022 h 1447800"/>
              <a:gd name="connsiteX4" fmla="*/ 342900 w 685800"/>
              <a:gd name="connsiteY4" fmla="*/ 676693 h 1447800"/>
              <a:gd name="connsiteX5" fmla="*/ 342900 w 685800"/>
              <a:gd name="connsiteY5" fmla="*/ 27329 h 1447800"/>
              <a:gd name="connsiteX6" fmla="*/ 685800 w 685800"/>
              <a:gd name="connsiteY6" fmla="*/ 0 h 1447800"/>
              <a:gd name="connsiteX7" fmla="*/ 685800 w 685800"/>
              <a:gd name="connsiteY7" fmla="*/ 1447800 h 1447800"/>
              <a:gd name="connsiteX0" fmla="*/ 685800 w 685800"/>
              <a:gd name="connsiteY0" fmla="*/ 1447800 h 1447800"/>
              <a:gd name="connsiteX1" fmla="*/ 342900 w 685800"/>
              <a:gd name="connsiteY1" fmla="*/ 1420471 h 1447800"/>
              <a:gd name="connsiteX2" fmla="*/ 342900 w 685800"/>
              <a:gd name="connsiteY2" fmla="*/ 731351 h 1447800"/>
              <a:gd name="connsiteX3" fmla="*/ 0 w 685800"/>
              <a:gd name="connsiteY3" fmla="*/ 704022 h 1447800"/>
              <a:gd name="connsiteX4" fmla="*/ 342900 w 685800"/>
              <a:gd name="connsiteY4" fmla="*/ 676693 h 1447800"/>
              <a:gd name="connsiteX5" fmla="*/ 342900 w 685800"/>
              <a:gd name="connsiteY5" fmla="*/ 27329 h 1447800"/>
              <a:gd name="connsiteX6" fmla="*/ 685800 w 685800"/>
              <a:gd name="connsiteY6" fmla="*/ 0 h 1447800"/>
              <a:gd name="connsiteX0" fmla="*/ 685800 w 685800"/>
              <a:gd name="connsiteY0" fmla="*/ 1447800 h 1447800"/>
              <a:gd name="connsiteX1" fmla="*/ 342900 w 685800"/>
              <a:gd name="connsiteY1" fmla="*/ 1420471 h 1447800"/>
              <a:gd name="connsiteX2" fmla="*/ 342900 w 685800"/>
              <a:gd name="connsiteY2" fmla="*/ 731351 h 1447800"/>
              <a:gd name="connsiteX3" fmla="*/ 0 w 685800"/>
              <a:gd name="connsiteY3" fmla="*/ 704022 h 1447800"/>
              <a:gd name="connsiteX4" fmla="*/ 342900 w 685800"/>
              <a:gd name="connsiteY4" fmla="*/ 676693 h 1447800"/>
              <a:gd name="connsiteX5" fmla="*/ 342900 w 685800"/>
              <a:gd name="connsiteY5" fmla="*/ 27329 h 1447800"/>
              <a:gd name="connsiteX6" fmla="*/ 685800 w 685800"/>
              <a:gd name="connsiteY6" fmla="*/ 0 h 1447800"/>
              <a:gd name="connsiteX7" fmla="*/ 685800 w 685800"/>
              <a:gd name="connsiteY7" fmla="*/ 1447800 h 1447800"/>
              <a:gd name="connsiteX0" fmla="*/ 685800 w 685800"/>
              <a:gd name="connsiteY0" fmla="*/ 1447800 h 1447800"/>
              <a:gd name="connsiteX1" fmla="*/ 342900 w 685800"/>
              <a:gd name="connsiteY1" fmla="*/ 1420471 h 1447800"/>
              <a:gd name="connsiteX2" fmla="*/ 342900 w 685800"/>
              <a:gd name="connsiteY2" fmla="*/ 731351 h 1447800"/>
              <a:gd name="connsiteX3" fmla="*/ 0 w 685800"/>
              <a:gd name="connsiteY3" fmla="*/ 704022 h 1447800"/>
              <a:gd name="connsiteX4" fmla="*/ 342900 w 685800"/>
              <a:gd name="connsiteY4" fmla="*/ 686632 h 1447800"/>
              <a:gd name="connsiteX5" fmla="*/ 342900 w 685800"/>
              <a:gd name="connsiteY5" fmla="*/ 27329 h 1447800"/>
              <a:gd name="connsiteX6" fmla="*/ 685800 w 685800"/>
              <a:gd name="connsiteY6" fmla="*/ 0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800" h="1447800" stroke="0" extrusionOk="0">
                <a:moveTo>
                  <a:pt x="685800" y="1447800"/>
                </a:moveTo>
                <a:cubicBezTo>
                  <a:pt x="496422" y="1447800"/>
                  <a:pt x="342900" y="1435564"/>
                  <a:pt x="342900" y="1420471"/>
                </a:cubicBezTo>
                <a:lnTo>
                  <a:pt x="342900" y="731351"/>
                </a:lnTo>
                <a:cubicBezTo>
                  <a:pt x="342900" y="716258"/>
                  <a:pt x="189378" y="704022"/>
                  <a:pt x="0" y="704022"/>
                </a:cubicBezTo>
                <a:cubicBezTo>
                  <a:pt x="189378" y="704022"/>
                  <a:pt x="342900" y="691786"/>
                  <a:pt x="342900" y="676693"/>
                </a:cubicBezTo>
                <a:lnTo>
                  <a:pt x="342900" y="27329"/>
                </a:lnTo>
                <a:cubicBezTo>
                  <a:pt x="342900" y="12236"/>
                  <a:pt x="496422" y="0"/>
                  <a:pt x="685800" y="0"/>
                </a:cubicBezTo>
                <a:lnTo>
                  <a:pt x="685800" y="1447800"/>
                </a:lnTo>
                <a:close/>
              </a:path>
              <a:path w="685800" h="1447800" fill="none">
                <a:moveTo>
                  <a:pt x="685800" y="1447800"/>
                </a:moveTo>
                <a:cubicBezTo>
                  <a:pt x="496422" y="1447800"/>
                  <a:pt x="342900" y="1435564"/>
                  <a:pt x="342900" y="1420471"/>
                </a:cubicBezTo>
                <a:lnTo>
                  <a:pt x="342900" y="731351"/>
                </a:lnTo>
                <a:cubicBezTo>
                  <a:pt x="342900" y="716258"/>
                  <a:pt x="0" y="711475"/>
                  <a:pt x="0" y="704022"/>
                </a:cubicBezTo>
                <a:cubicBezTo>
                  <a:pt x="0" y="696569"/>
                  <a:pt x="342900" y="701725"/>
                  <a:pt x="342900" y="686632"/>
                </a:cubicBezTo>
                <a:lnTo>
                  <a:pt x="342900" y="27329"/>
                </a:lnTo>
                <a:cubicBezTo>
                  <a:pt x="342900" y="12236"/>
                  <a:pt x="496422" y="0"/>
                  <a:pt x="685800" y="0"/>
                </a:cubicBezTo>
              </a:path>
            </a:pathLst>
          </a:cu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9667654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F4474F-9D40-AB42-88A2-7956B0023855}"/>
              </a:ext>
            </a:extLst>
          </p:cNvPr>
          <p:cNvSpPr>
            <a:spLocks noGrp="1"/>
          </p:cNvSpPr>
          <p:nvPr>
            <p:ph type="title"/>
          </p:nvPr>
        </p:nvSpPr>
        <p:spPr/>
        <p:txBody>
          <a:bodyPr/>
          <a:lstStyle/>
          <a:p>
            <a:r>
              <a:rPr lang="en-US" dirty="0"/>
              <a:t>Branch “v1_1-bug-fix”</a:t>
            </a:r>
          </a:p>
        </p:txBody>
      </p:sp>
      <p:sp>
        <p:nvSpPr>
          <p:cNvPr id="3" name="Content Placeholder 2">
            <a:extLst>
              <a:ext uri="{FF2B5EF4-FFF2-40B4-BE49-F238E27FC236}">
                <a16:creationId xmlns:a16="http://schemas.microsoft.com/office/drawing/2014/main" id="{37C65708-B77B-BD4E-9FF7-E28FA51B3EB3}"/>
              </a:ext>
            </a:extLst>
          </p:cNvPr>
          <p:cNvSpPr>
            <a:spLocks noGrp="1"/>
          </p:cNvSpPr>
          <p:nvPr>
            <p:ph idx="1"/>
          </p:nvPr>
        </p:nvSpPr>
        <p:spPr/>
        <p:txBody>
          <a:bodyPr/>
          <a:lstStyle/>
          <a:p>
            <a:pPr marL="0" indent="0">
              <a:buNone/>
            </a:pPr>
            <a:r>
              <a:rPr lang="en-US" dirty="0"/>
              <a:t>Branch to Be Deleted</a:t>
            </a:r>
          </a:p>
          <a:p>
            <a:pPr lvl="1"/>
            <a:r>
              <a:rPr lang="en-US" dirty="0"/>
              <a:t>“v1_1-bug-fix” to be deleted.</a:t>
            </a:r>
          </a:p>
        </p:txBody>
      </p:sp>
    </p:spTree>
    <p:extLst>
      <p:ext uri="{BB962C8B-B14F-4D97-AF65-F5344CB8AC3E}">
        <p14:creationId xmlns:p14="http://schemas.microsoft.com/office/powerpoint/2010/main" val="9869984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18CD9-4CD7-8942-B1D7-C780EEADFE55}"/>
              </a:ext>
            </a:extLst>
          </p:cNvPr>
          <p:cNvSpPr>
            <a:spLocks noGrp="1"/>
          </p:cNvSpPr>
          <p:nvPr>
            <p:ph type="title"/>
          </p:nvPr>
        </p:nvSpPr>
        <p:spPr>
          <a:xfrm>
            <a:off x="261937" y="3054350"/>
            <a:ext cx="8748712" cy="703262"/>
          </a:xfrm>
        </p:spPr>
        <p:txBody>
          <a:bodyPr/>
          <a:lstStyle/>
          <a:p>
            <a:r>
              <a:rPr lang="en-US" dirty="0"/>
              <a:t>Comments?</a:t>
            </a:r>
          </a:p>
        </p:txBody>
      </p:sp>
    </p:spTree>
    <p:extLst>
      <p:ext uri="{BB962C8B-B14F-4D97-AF65-F5344CB8AC3E}">
        <p14:creationId xmlns:p14="http://schemas.microsoft.com/office/powerpoint/2010/main" val="3328690563"/>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2142BF77FBCD949AAB9A59C5A9DBC6D" ma:contentTypeVersion="8" ma:contentTypeDescription="Create a new document." ma:contentTypeScope="" ma:versionID="3e0af85c44df2f69a5ea83e7907b5e93">
  <xsd:schema xmlns:xsd="http://www.w3.org/2001/XMLSchema" xmlns:xs="http://www.w3.org/2001/XMLSchema" xmlns:p="http://schemas.microsoft.com/office/2006/metadata/properties" xmlns:ns2="0c98f31b-11bc-4497-8798-633766af6004" targetNamespace="http://schemas.microsoft.com/office/2006/metadata/properties" ma:root="true" ma:fieldsID="e88fb6fcfd0e97906131b44c8c5b160d" ns2:_="">
    <xsd:import namespace="0c98f31b-11bc-4497-8798-633766af600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98f31b-11bc-4497-8798-633766af600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4D7ECE2-1BBE-45A1-8369-3ACB7047E506}">
  <ds:schemaRefs>
    <ds:schemaRef ds:uri="http://schemas.microsoft.com/office/2006/documentManagement/types"/>
    <ds:schemaRef ds:uri="http://purl.org/dc/dcmitype/"/>
    <ds:schemaRef ds:uri="http://schemas.microsoft.com/office/infopath/2007/PartnerControls"/>
    <ds:schemaRef ds:uri="http://www.w3.org/XML/1998/namespace"/>
    <ds:schemaRef ds:uri="http://schemas.openxmlformats.org/package/2006/metadata/core-properties"/>
    <ds:schemaRef ds:uri="0c98f31b-11bc-4497-8798-633766af6004"/>
    <ds:schemaRef ds:uri="http://schemas.microsoft.com/office/2006/metadata/properties"/>
    <ds:schemaRef ds:uri="http://purl.org/dc/terms/"/>
    <ds:schemaRef ds:uri="http://purl.org/dc/elements/1.1/"/>
  </ds:schemaRefs>
</ds:datastoreItem>
</file>

<file path=customXml/itemProps2.xml><?xml version="1.0" encoding="utf-8"?>
<ds:datastoreItem xmlns:ds="http://schemas.openxmlformats.org/officeDocument/2006/customXml" ds:itemID="{6B97A20B-E1F3-4B6E-B7E2-5DA50B388C8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98f31b-11bc-4497-8798-633766af600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99BBF22-8F1B-4BD0-B8ED-ACE972D72A5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D:\Data\OMA\OMA Template.pot</Template>
  <TotalTime>3039</TotalTime>
  <Pages>15</Pages>
  <Words>541</Words>
  <Application>Microsoft Macintosh PowerPoint</Application>
  <PresentationFormat>Custom</PresentationFormat>
  <Paragraphs>59</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Arial Narrow</vt:lpstr>
      <vt:lpstr>Tahoma</vt:lpstr>
      <vt:lpstr>OMA Template</vt:lpstr>
      <vt:lpstr>OMA-DM&amp;SE-2019-0045R01-INP_Changes_to_LwM2M_and_Object_LwM2M_repos  Changes to “LwM2M” and “object-lwm2m” repos </vt:lpstr>
      <vt:lpstr>objects-lwm2m</vt:lpstr>
      <vt:lpstr>objects-lwm2m continuation</vt:lpstr>
      <vt:lpstr>LwM2M</vt:lpstr>
      <vt:lpstr>Branch “v1_1-bug-fix”</vt:lpstr>
      <vt:lpstr>Comments?</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361</cp:revision>
  <cp:lastPrinted>1999-04-27T06:51:51Z</cp:lastPrinted>
  <dcterms:created xsi:type="dcterms:W3CDTF">2002-03-19T14:05:12Z</dcterms:created>
  <dcterms:modified xsi:type="dcterms:W3CDTF">2019-07-17T03:30:05Z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0x01010052142BF77FBCD949AAB9A59C5A9DBC6D</vt:lpwstr>
  </property>
</Properties>
</file>