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0"/>
  </p:notesMasterIdLst>
  <p:handoutMasterIdLst>
    <p:handoutMasterId r:id="rId11"/>
  </p:handoutMasterIdLst>
  <p:sldIdLst>
    <p:sldId id="319" r:id="rId2"/>
    <p:sldId id="322" r:id="rId3"/>
    <p:sldId id="323" r:id="rId4"/>
    <p:sldId id="324" r:id="rId5"/>
    <p:sldId id="325" r:id="rId6"/>
    <p:sldId id="328" r:id="rId7"/>
    <p:sldId id="331" r:id="rId8"/>
    <p:sldId id="330" r:id="rId9"/>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24" autoAdjust="0"/>
    <p:restoredTop sz="94624" autoAdjust="0"/>
  </p:normalViewPr>
  <p:slideViewPr>
    <p:cSldViewPr>
      <p:cViewPr varScale="1">
        <p:scale>
          <a:sx n="63" d="100"/>
          <a:sy n="63" d="100"/>
        </p:scale>
        <p:origin x="1070" y="4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428" y="7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471126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423962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319198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821976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1283380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484883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OMA-LWM2M-2017-0091-INP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sz="1800" dirty="0">
                <a:ea typeface="ＭＳ Ｐゴシック" panose="020B0600070205080204" pitchFamily="34" charset="-128"/>
              </a:rPr>
              <a:t>LwM2M v1.1 – </a:t>
            </a:r>
            <a:r>
              <a:rPr lang="fr-FR" altLang="en-US" sz="1800" dirty="0" err="1">
                <a:ea typeface="ＭＳ Ｐゴシック" panose="020B0600070205080204" pitchFamily="34" charset="-128"/>
              </a:rPr>
              <a:t>Introduce</a:t>
            </a:r>
            <a:r>
              <a:rPr lang="fr-FR" altLang="en-US" sz="1800" dirty="0">
                <a:ea typeface="ＭＳ Ｐゴシック" panose="020B0600070205080204" pitchFamily="34" charset="-128"/>
              </a:rPr>
              <a:t> and </a:t>
            </a:r>
            <a:r>
              <a:rPr lang="fr-FR" altLang="en-US" sz="1800" dirty="0" err="1">
                <a:ea typeface="ＭＳ Ｐゴシック" panose="020B0600070205080204" pitchFamily="34" charset="-128"/>
              </a:rPr>
              <a:t>follow</a:t>
            </a:r>
            <a:r>
              <a:rPr lang="fr-FR" altLang="en-US" sz="1800" dirty="0">
                <a:ea typeface="ＭＳ Ｐゴシック" panose="020B0600070205080204" pitchFamily="34" charset="-128"/>
              </a:rPr>
              <a:t> 3GPP </a:t>
            </a:r>
            <a:r>
              <a:rPr lang="fr-FR" altLang="en-US" sz="1800" dirty="0" err="1">
                <a:ea typeface="ＭＳ Ｐゴシック" panose="020B0600070205080204" pitchFamily="34" charset="-128"/>
              </a:rPr>
              <a:t>CIoT</a:t>
            </a:r>
            <a:r>
              <a:rPr lang="fr-FR" altLang="en-US" sz="1800" dirty="0">
                <a:ea typeface="ＭＳ Ｐゴシック" panose="020B0600070205080204" pitchFamily="34" charset="-128"/>
              </a:rPr>
              <a:t> </a:t>
            </a:r>
            <a:r>
              <a:rPr lang="fr-FR" altLang="en-US" sz="1800" dirty="0" err="1">
                <a:ea typeface="ＭＳ Ｐゴシック" panose="020B0600070205080204" pitchFamily="34" charset="-128"/>
              </a:rPr>
              <a:t>implementation</a:t>
            </a:r>
            <a:r>
              <a:rPr lang="fr-FR" altLang="en-US" sz="1800" dirty="0">
                <a:ea typeface="ＭＳ Ｐゴシック" panose="020B0600070205080204" pitchFamily="34" charset="-128"/>
              </a:rPr>
              <a:t> </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r>
              <a:rPr lang="en-GB" altLang="en-US" sz="2000" b="1" dirty="0"/>
              <a:t>  </a:t>
            </a:r>
          </a:p>
          <a:p>
            <a:pPr>
              <a:buClr>
                <a:srgbClr val="C00000"/>
              </a:buClr>
              <a:buFont typeface="Wingdings" panose="05000000000000000000" pitchFamily="2" charset="2"/>
              <a:buChar char="q"/>
            </a:pPr>
            <a:r>
              <a:rPr lang="en-GB" altLang="en-US" sz="2800" b="1" dirty="0"/>
              <a:t>Rationale : 3GPP </a:t>
            </a:r>
            <a:r>
              <a:rPr lang="en-GB" altLang="en-US" sz="2800" b="1" dirty="0" err="1"/>
              <a:t>CIoT</a:t>
            </a:r>
            <a:r>
              <a:rPr lang="en-GB" altLang="en-US" sz="2800" b="1" dirty="0"/>
              <a:t> needs updates to LwM2M v1.1</a:t>
            </a:r>
          </a:p>
          <a:p>
            <a:pPr>
              <a:buClr>
                <a:srgbClr val="C00000"/>
              </a:buClr>
              <a:buFont typeface="Wingdings" panose="05000000000000000000" pitchFamily="2" charset="2"/>
              <a:buChar char="q"/>
            </a:pPr>
            <a:endParaRPr lang="en-GB" altLang="en-US" sz="2800" b="1" dirty="0"/>
          </a:p>
          <a:p>
            <a:pPr>
              <a:buClr>
                <a:srgbClr val="C00000"/>
              </a:buClr>
              <a:buFont typeface="Wingdings" panose="05000000000000000000" pitchFamily="2" charset="2"/>
              <a:buChar char="q"/>
            </a:pPr>
            <a:r>
              <a:rPr lang="en-GB" altLang="en-US" sz="2800" b="1" dirty="0"/>
              <a:t> Proposal  </a:t>
            </a:r>
            <a:r>
              <a:rPr lang="fr-FR" altLang="zh-CN" sz="2400" b="1" dirty="0"/>
              <a:t> : </a:t>
            </a:r>
            <a:r>
              <a:rPr lang="fr-FR" altLang="zh-CN" sz="2400" b="1" dirty="0" err="1"/>
              <a:t>Following</a:t>
            </a:r>
            <a:r>
              <a:rPr lang="fr-FR" altLang="zh-CN" sz="2400" b="1" dirty="0"/>
              <a:t> new additions are to </a:t>
            </a:r>
            <a:r>
              <a:rPr lang="fr-FR" altLang="zh-CN" sz="2400" b="1" dirty="0" err="1"/>
              <a:t>be</a:t>
            </a:r>
            <a:r>
              <a:rPr lang="fr-FR" altLang="zh-CN" sz="2400" b="1" dirty="0"/>
              <a:t> </a:t>
            </a:r>
            <a:r>
              <a:rPr lang="fr-FR" altLang="zh-CN" sz="2400" b="1" dirty="0" err="1"/>
              <a:t>introduced</a:t>
            </a:r>
            <a:r>
              <a:rPr lang="fr-FR" altLang="zh-CN" sz="2400" b="1" dirty="0"/>
              <a:t> in LwM2M v1.1</a:t>
            </a:r>
          </a:p>
          <a:p>
            <a:pPr lvl="1">
              <a:buClr>
                <a:srgbClr val="C00000"/>
              </a:buClr>
              <a:buFont typeface="Wingdings" panose="05000000000000000000" pitchFamily="2" charset="2"/>
              <a:buChar char="q"/>
            </a:pPr>
            <a:r>
              <a:rPr lang="fr-FR" altLang="zh-CN" sz="1800" b="1" dirty="0"/>
              <a:t> Rate Control</a:t>
            </a:r>
          </a:p>
          <a:p>
            <a:pPr lvl="1">
              <a:buClr>
                <a:srgbClr val="C00000"/>
              </a:buClr>
              <a:buFont typeface="Wingdings" panose="05000000000000000000" pitchFamily="2" charset="2"/>
              <a:buChar char="q"/>
            </a:pPr>
            <a:r>
              <a:rPr lang="fr-FR" altLang="zh-CN" sz="1800" b="1" dirty="0"/>
              <a:t> Byte Control</a:t>
            </a:r>
          </a:p>
          <a:p>
            <a:pPr lvl="1">
              <a:buClr>
                <a:srgbClr val="C00000"/>
              </a:buClr>
              <a:buFont typeface="Wingdings" panose="05000000000000000000" pitchFamily="2" charset="2"/>
              <a:buChar char="q"/>
            </a:pPr>
            <a:r>
              <a:rPr lang="fr-FR" altLang="zh-CN" sz="1800" b="1" dirty="0"/>
              <a:t> Connection management new </a:t>
            </a:r>
            <a:r>
              <a:rPr lang="fr-FR" altLang="zh-CN" sz="1800" b="1" dirty="0" err="1"/>
              <a:t>resources</a:t>
            </a:r>
            <a:r>
              <a:rPr lang="fr-FR" altLang="zh-CN" sz="1800" b="1" dirty="0"/>
              <a:t> </a:t>
            </a:r>
            <a:r>
              <a:rPr lang="fr-FR" altLang="zh-CN" sz="1800" b="1" dirty="0" err="1"/>
              <a:t>accomodating</a:t>
            </a:r>
            <a:r>
              <a:rPr lang="fr-FR" altLang="zh-CN" sz="1800" b="1" dirty="0"/>
              <a:t> 3GPP </a:t>
            </a:r>
            <a:r>
              <a:rPr lang="fr-FR" altLang="zh-CN" sz="1800" b="1" dirty="0" err="1"/>
              <a:t>CIoT</a:t>
            </a:r>
            <a:r>
              <a:rPr lang="fr-FR" altLang="zh-CN" sz="1800" b="1" dirty="0"/>
              <a:t> </a:t>
            </a:r>
            <a:r>
              <a:rPr lang="fr-FR" altLang="zh-CN" sz="1800" b="1" dirty="0" err="1"/>
              <a:t>needs</a:t>
            </a:r>
            <a:endParaRPr lang="fr-FR" altLang="zh-CN" sz="1800" b="1" dirty="0"/>
          </a:p>
          <a:p>
            <a:pPr lvl="1">
              <a:buClr>
                <a:srgbClr val="C00000"/>
              </a:buClr>
              <a:buFont typeface="Wingdings" panose="05000000000000000000" pitchFamily="2" charset="2"/>
              <a:buChar char="q"/>
            </a:pPr>
            <a:r>
              <a:rPr lang="fr-FR" altLang="zh-CN" sz="1800" b="1" dirty="0"/>
              <a:t> SCEF to LwM2M server </a:t>
            </a:r>
            <a:r>
              <a:rPr lang="fr-FR" altLang="zh-CN" sz="1800" b="1" dirty="0" err="1"/>
              <a:t>bulk</a:t>
            </a:r>
            <a:r>
              <a:rPr lang="fr-FR" altLang="zh-CN" sz="1800" b="1" dirty="0"/>
              <a:t> interface </a:t>
            </a:r>
          </a:p>
          <a:p>
            <a:pPr lvl="1">
              <a:buClr>
                <a:srgbClr val="C00000"/>
              </a:buClr>
              <a:buFont typeface="Wingdings" panose="05000000000000000000" pitchFamily="2" charset="2"/>
              <a:buChar char="q"/>
            </a:pPr>
            <a:r>
              <a:rPr lang="fr-FR" altLang="zh-CN" sz="1800" b="1" dirty="0"/>
              <a:t> SCEF to LwM2M server message ID introduction at LwM2M layer </a:t>
            </a:r>
          </a:p>
          <a:p>
            <a:pPr lvl="1">
              <a:buClr>
                <a:srgbClr val="C00000"/>
              </a:buClr>
              <a:buFont typeface="Wingdings" panose="05000000000000000000" pitchFamily="2" charset="2"/>
              <a:buChar char="q"/>
            </a:pPr>
            <a:r>
              <a:rPr lang="fr-FR" altLang="zh-CN" sz="1800" b="1" dirty="0"/>
              <a:t> Group identification for 3GPP network </a:t>
            </a:r>
          </a:p>
          <a:p>
            <a:pPr marL="0" indent="0">
              <a:buClr>
                <a:srgbClr val="C00000"/>
              </a:buClr>
              <a:buNone/>
            </a:pPr>
            <a:r>
              <a:rPr lang="en-US" sz="2000" dirty="0">
                <a:ea typeface="Times New Roman" panose="02020603050405020304" pitchFamily="18" charset="0"/>
                <a:cs typeface="Times New Roman" panose="02020603050405020304" pitchFamily="18" charset="0"/>
              </a:rPr>
              <a:t> </a:t>
            </a:r>
            <a:endParaRPr lang="en-GB" sz="2000" b="1" dirty="0">
              <a:ea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v1.1 – </a:t>
            </a:r>
            <a:r>
              <a:rPr lang="fr-FR" altLang="en-US" dirty="0" err="1">
                <a:ea typeface="ＭＳ Ｐゴシック" panose="020B0600070205080204" pitchFamily="34" charset="-128"/>
              </a:rPr>
              <a:t>Introduce</a:t>
            </a:r>
            <a:r>
              <a:rPr lang="fr-FR" altLang="en-US" dirty="0">
                <a:ea typeface="ＭＳ Ｐゴシック" panose="020B0600070205080204" pitchFamily="34" charset="-128"/>
              </a:rPr>
              <a:t> and </a:t>
            </a:r>
            <a:r>
              <a:rPr lang="fr-FR" altLang="en-US" dirty="0" err="1">
                <a:ea typeface="ＭＳ Ｐゴシック" panose="020B0600070205080204" pitchFamily="34" charset="-128"/>
              </a:rPr>
              <a:t>follow</a:t>
            </a:r>
            <a:r>
              <a:rPr lang="fr-FR" altLang="en-US" dirty="0">
                <a:ea typeface="ＭＳ Ｐゴシック" panose="020B0600070205080204" pitchFamily="34" charset="-128"/>
              </a:rPr>
              <a:t> 3GPP </a:t>
            </a:r>
            <a:r>
              <a:rPr lang="fr-FR" altLang="en-US" dirty="0" err="1">
                <a:ea typeface="ＭＳ Ｐゴシック" panose="020B0600070205080204" pitchFamily="34" charset="-128"/>
              </a:rPr>
              <a:t>CIoT</a:t>
            </a:r>
            <a:r>
              <a:rPr lang="fr-FR" altLang="en-US" dirty="0">
                <a:ea typeface="ＭＳ Ｐゴシック" panose="020B0600070205080204" pitchFamily="34" charset="-128"/>
              </a:rPr>
              <a:t> </a:t>
            </a:r>
            <a:r>
              <a:rPr lang="fr-FR" altLang="en-US" dirty="0" err="1">
                <a:ea typeface="ＭＳ Ｐゴシック" panose="020B0600070205080204" pitchFamily="34" charset="-128"/>
              </a:rPr>
              <a:t>implementation</a:t>
            </a:r>
            <a:r>
              <a:rPr lang="fr-FR" altLang="en-US" dirty="0">
                <a:ea typeface="ＭＳ Ｐゴシック" panose="020B0600070205080204" pitchFamily="34" charset="-128"/>
              </a:rPr>
              <a:t> </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endParaRPr lang="en-US" sz="1600" b="1" dirty="0">
              <a:ea typeface="Times New Roman" panose="02020603050405020304" pitchFamily="18" charset="0"/>
              <a:cs typeface="Times New Roman" panose="02020603050405020304" pitchFamily="18" charset="0"/>
            </a:endParaRPr>
          </a:p>
          <a:p>
            <a:pPr marL="0" indent="0">
              <a:buClr>
                <a:srgbClr val="C00000"/>
              </a:buClr>
              <a:buNone/>
            </a:pPr>
            <a:endParaRPr lang="fr-FR" altLang="zh-CN" sz="1800" b="1" dirty="0"/>
          </a:p>
          <a:p>
            <a:pPr>
              <a:buClr>
                <a:srgbClr val="C00000"/>
              </a:buClr>
              <a:buFont typeface="Wingdings" panose="05000000000000000000" pitchFamily="2" charset="2"/>
              <a:buChar char="q"/>
            </a:pPr>
            <a:r>
              <a:rPr lang="fr-FR" sz="2800" b="1" dirty="0"/>
              <a:t> </a:t>
            </a:r>
            <a:r>
              <a:rPr lang="en-GB" sz="2800" b="1" dirty="0">
                <a:ea typeface="Times New Roman" panose="02020603050405020304" pitchFamily="18" charset="0"/>
                <a:cs typeface="Times New Roman" panose="02020603050405020304" pitchFamily="18" charset="0"/>
              </a:rPr>
              <a:t>Illustration  : </a:t>
            </a:r>
          </a:p>
          <a:p>
            <a:pPr lvl="1">
              <a:buClr>
                <a:srgbClr val="C00000"/>
              </a:buClr>
              <a:buFont typeface="Wingdings" panose="05000000000000000000" pitchFamily="2" charset="2"/>
              <a:buChar char="q"/>
            </a:pPr>
            <a:r>
              <a:rPr lang="en-US" sz="1600" b="1" dirty="0">
                <a:ea typeface="Times New Roman" panose="02020603050405020304" pitchFamily="18" charset="0"/>
                <a:cs typeface="Times New Roman" panose="02020603050405020304" pitchFamily="18" charset="0"/>
              </a:rPr>
              <a:t>Refer existing LwM2M v1.1 TS baseline for rate control, connection management </a:t>
            </a:r>
          </a:p>
          <a:p>
            <a:pPr lvl="1">
              <a:buClr>
                <a:srgbClr val="C00000"/>
              </a:buClr>
              <a:buFont typeface="Wingdings" panose="05000000000000000000" pitchFamily="2" charset="2"/>
              <a:buChar char="q"/>
            </a:pPr>
            <a:r>
              <a:rPr lang="en-US" sz="1600" b="1" dirty="0">
                <a:ea typeface="Times New Roman" panose="02020603050405020304" pitchFamily="18" charset="0"/>
                <a:cs typeface="Times New Roman" panose="02020603050405020304" pitchFamily="18" charset="0"/>
              </a:rPr>
              <a:t>SCEF to Server bulk interface and message ID (O</a:t>
            </a:r>
            <a:r>
              <a:rPr lang="fr-FR" altLang="zh-CN" sz="1600" b="1" dirty="0"/>
              <a:t>MA-DM-LightweightM2M-2016-0111-INP_Bulk_Structure_LWM2M)</a:t>
            </a:r>
            <a:endParaRPr lang="en-US" sz="1600" b="1" dirty="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r>
              <a:rPr lang="en-US" sz="1600" dirty="0">
                <a:ea typeface="Times New Roman" panose="02020603050405020304" pitchFamily="18" charset="0"/>
                <a:cs typeface="Times New Roman" panose="02020603050405020304" pitchFamily="18" charset="0"/>
              </a:rPr>
              <a:t>Group Identification to be illustrated for 3GPP network like a parameter in the core link format detected by LwM2M </a:t>
            </a:r>
          </a:p>
          <a:p>
            <a:pPr lvl="2">
              <a:buClr>
                <a:srgbClr val="C00000"/>
              </a:buClr>
              <a:buFont typeface="Wingdings" panose="05000000000000000000" pitchFamily="2" charset="2"/>
              <a:buChar char="q"/>
            </a:pPr>
            <a:r>
              <a:rPr lang="en-US" sz="1400" dirty="0">
                <a:ea typeface="Times New Roman" panose="02020603050405020304" pitchFamily="18" charset="0"/>
                <a:cs typeface="Times New Roman" panose="02020603050405020304" pitchFamily="18" charset="0"/>
              </a:rPr>
              <a:t> 3GPP_GP could be a good qualified group identification which can be used for </a:t>
            </a:r>
          </a:p>
          <a:p>
            <a:pPr lvl="2">
              <a:buClr>
                <a:srgbClr val="C00000"/>
              </a:buClr>
              <a:buFont typeface="Wingdings" panose="05000000000000000000" pitchFamily="2" charset="2"/>
              <a:buChar char="q"/>
            </a:pPr>
            <a:r>
              <a:rPr lang="en-US" sz="1400" dirty="0">
                <a:ea typeface="Times New Roman" panose="02020603050405020304" pitchFamily="18" charset="0"/>
                <a:cs typeface="Times New Roman" panose="02020603050405020304" pitchFamily="18" charset="0"/>
              </a:rPr>
              <a:t> GP is used in resource directory IETF, when introduced in LwM2M could refer to groups towards RD, should not conflict </a:t>
            </a:r>
            <a:r>
              <a:rPr lang="en-US" sz="1400" dirty="0" err="1">
                <a:ea typeface="Times New Roman" panose="02020603050405020304" pitchFamily="18" charset="0"/>
                <a:cs typeface="Times New Roman" panose="02020603050405020304" pitchFamily="18" charset="0"/>
              </a:rPr>
              <a:t>conflict</a:t>
            </a:r>
            <a:r>
              <a:rPr lang="en-US" sz="1400" dirty="0">
                <a:ea typeface="Times New Roman" panose="02020603050405020304" pitchFamily="18" charset="0"/>
                <a:cs typeface="Times New Roman" panose="02020603050405020304" pitchFamily="18" charset="0"/>
              </a:rPr>
              <a:t> with 3GPP_GP</a:t>
            </a:r>
            <a:endParaRPr lang="en-GB" sz="1400" dirty="0">
              <a:ea typeface="Times New Roman" panose="02020603050405020304" pitchFamily="18" charset="0"/>
              <a:cs typeface="Times New Roman" panose="02020603050405020304" pitchFamily="18" charset="0"/>
            </a:endParaRPr>
          </a:p>
          <a:p>
            <a:pPr marL="0" indent="0">
              <a:buClr>
                <a:srgbClr val="C00000"/>
              </a:buClr>
              <a:buNone/>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GB" sz="2000" b="1" dirty="0">
              <a:ea typeface="Times New Roman" panose="02020603050405020304" pitchFamily="18" charset="0"/>
              <a:cs typeface="Times New Roman" panose="02020603050405020304"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2790517547"/>
              </p:ext>
            </p:extLst>
          </p:nvPr>
        </p:nvGraphicFramePr>
        <p:xfrm>
          <a:off x="3005137" y="4349750"/>
          <a:ext cx="2286000" cy="1980408"/>
        </p:xfrm>
        <a:graphic>
          <a:graphicData uri="http://schemas.openxmlformats.org/presentationml/2006/ole">
            <mc:AlternateContent xmlns:mc="http://schemas.openxmlformats.org/markup-compatibility/2006">
              <mc:Choice xmlns:v="urn:schemas-microsoft-com:vml" Requires="v">
                <p:oleObj spid="_x0000_s1042" name="Document" showAsIcon="1" r:id="rId4" imgW="914400" imgH="792360" progId="Word.Document.8">
                  <p:embed/>
                </p:oleObj>
              </mc:Choice>
              <mc:Fallback>
                <p:oleObj name="Document" showAsIcon="1" r:id="rId4" imgW="914400" imgH="792360" progId="Word.Document.8">
                  <p:embed/>
                  <p:pic>
                    <p:nvPicPr>
                      <p:cNvPr id="0" name=""/>
                      <p:cNvPicPr/>
                      <p:nvPr/>
                    </p:nvPicPr>
                    <p:blipFill>
                      <a:blip r:embed="rId5"/>
                      <a:stretch>
                        <a:fillRect/>
                      </a:stretch>
                    </p:blipFill>
                    <p:spPr>
                      <a:xfrm>
                        <a:off x="3005137" y="4349750"/>
                        <a:ext cx="2286000" cy="1980408"/>
                      </a:xfrm>
                      <a:prstGeom prst="rect">
                        <a:avLst/>
                      </a:prstGeom>
                    </p:spPr>
                  </p:pic>
                </p:oleObj>
              </mc:Fallback>
            </mc:AlternateContent>
          </a:graphicData>
        </a:graphic>
      </p:graphicFrame>
    </p:spTree>
    <p:extLst>
      <p:ext uri="{BB962C8B-B14F-4D97-AF65-F5344CB8AC3E}">
        <p14:creationId xmlns:p14="http://schemas.microsoft.com/office/powerpoint/2010/main" val="3572921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sz="1400" dirty="0">
                <a:ea typeface="ＭＳ Ｐゴシック" panose="020B0600070205080204" pitchFamily="34" charset="-128"/>
              </a:rPr>
              <a:t>LwM2M v1.1 – </a:t>
            </a:r>
            <a:r>
              <a:rPr lang="fr-FR" altLang="en-US" sz="1400" dirty="0" err="1">
                <a:ea typeface="ＭＳ Ｐゴシック" panose="020B0600070205080204" pitchFamily="34" charset="-128"/>
              </a:rPr>
              <a:t>Introduce</a:t>
            </a:r>
            <a:r>
              <a:rPr lang="fr-FR" altLang="en-US" sz="1400" dirty="0">
                <a:ea typeface="ＭＳ Ｐゴシック" panose="020B0600070205080204" pitchFamily="34" charset="-128"/>
              </a:rPr>
              <a:t> and </a:t>
            </a:r>
            <a:r>
              <a:rPr lang="fr-FR" altLang="en-US" sz="1400" dirty="0" err="1">
                <a:ea typeface="ＭＳ Ｐゴシック" panose="020B0600070205080204" pitchFamily="34" charset="-128"/>
              </a:rPr>
              <a:t>follow</a:t>
            </a:r>
            <a:r>
              <a:rPr lang="fr-FR" altLang="en-US" sz="1400" dirty="0">
                <a:ea typeface="ＭＳ Ｐゴシック" panose="020B0600070205080204" pitchFamily="34" charset="-128"/>
              </a:rPr>
              <a:t> 3GPP </a:t>
            </a:r>
            <a:r>
              <a:rPr lang="fr-FR" altLang="en-US" sz="1400" dirty="0" err="1">
                <a:ea typeface="ＭＳ Ｐゴシック" panose="020B0600070205080204" pitchFamily="34" charset="-128"/>
              </a:rPr>
              <a:t>CIoT</a:t>
            </a:r>
            <a:r>
              <a:rPr lang="fr-FR" altLang="en-US" sz="1400" dirty="0">
                <a:ea typeface="ＭＳ Ｐゴシック" panose="020B0600070205080204" pitchFamily="34" charset="-128"/>
              </a:rPr>
              <a:t> </a:t>
            </a:r>
            <a:r>
              <a:rPr lang="fr-FR" altLang="en-US" sz="1400" dirty="0" err="1">
                <a:ea typeface="ＭＳ Ｐゴシック" panose="020B0600070205080204" pitchFamily="34" charset="-128"/>
              </a:rPr>
              <a:t>implementation</a:t>
            </a:r>
            <a:r>
              <a:rPr lang="fr-FR" altLang="en-US" sz="1400" dirty="0">
                <a:ea typeface="ＭＳ Ｐゴシック" panose="020B0600070205080204" pitchFamily="34" charset="-128"/>
              </a:rPr>
              <a:t> </a:t>
            </a:r>
            <a:endParaRPr lang="en-GB" altLang="en-US" sz="14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2000" b="1" dirty="0">
                <a:ea typeface="Times New Roman" panose="02020603050405020304" pitchFamily="18" charset="0"/>
                <a:cs typeface="Times New Roman" panose="02020603050405020304" pitchFamily="18" charset="0"/>
              </a:rPr>
              <a:t> Impact :</a:t>
            </a:r>
          </a:p>
          <a:p>
            <a:pPr lvl="1" indent="-341313">
              <a:buClr>
                <a:srgbClr val="C00000"/>
              </a:buClr>
              <a:buFont typeface="Wingdings" panose="05000000000000000000" pitchFamily="2" charset="2"/>
              <a:buChar char="Ø"/>
            </a:pPr>
            <a:r>
              <a:rPr lang="en-GB" altLang="en-US" sz="1600" b="1" dirty="0">
                <a:solidFill>
                  <a:schemeClr val="tx2">
                    <a:lumMod val="85000"/>
                    <a:lumOff val="15000"/>
                  </a:schemeClr>
                </a:solidFill>
              </a:rPr>
              <a:t>Bootstrap Interface    </a:t>
            </a:r>
            <a:r>
              <a:rPr lang="en-GB" altLang="en-US" sz="1600" b="1" dirty="0">
                <a:solidFill>
                  <a:schemeClr val="accent5">
                    <a:lumMod val="25000"/>
                  </a:schemeClr>
                </a:solidFill>
              </a:rPr>
              <a:t>: it would be interesting to extend bootstrap with message ID and 3GPP group ID</a:t>
            </a:r>
          </a:p>
          <a:p>
            <a:pPr lvl="1" indent="-341313">
              <a:buClr>
                <a:srgbClr val="C00000"/>
              </a:buClr>
              <a:buFont typeface="Wingdings" panose="05000000000000000000" pitchFamily="2" charset="2"/>
              <a:buChar char="Ø"/>
            </a:pPr>
            <a:r>
              <a:rPr lang="en-GB" altLang="en-US" sz="1600" b="1" dirty="0">
                <a:solidFill>
                  <a:schemeClr val="tx2">
                    <a:lumMod val="85000"/>
                    <a:lumOff val="15000"/>
                  </a:schemeClr>
                </a:solidFill>
              </a:rPr>
              <a:t>Notification Interface </a:t>
            </a:r>
            <a:r>
              <a:rPr lang="en-GB" altLang="en-US" sz="1600" b="1" dirty="0">
                <a:solidFill>
                  <a:schemeClr val="accent5">
                    <a:lumMod val="25000"/>
                  </a:schemeClr>
                </a:solidFill>
              </a:rPr>
              <a:t>: message ID and group ID</a:t>
            </a:r>
          </a:p>
          <a:p>
            <a:pPr lvl="1" indent="-341313">
              <a:buClr>
                <a:srgbClr val="C00000"/>
              </a:buClr>
              <a:buFont typeface="Wingdings" panose="05000000000000000000" pitchFamily="2" charset="2"/>
              <a:buChar char="Ø"/>
            </a:pPr>
            <a:r>
              <a:rPr lang="en-GB" altLang="en-US" sz="1600" b="1" dirty="0">
                <a:solidFill>
                  <a:schemeClr val="tx2">
                    <a:lumMod val="85000"/>
                    <a:lumOff val="15000"/>
                  </a:schemeClr>
                </a:solidFill>
              </a:rPr>
              <a:t>Device Management &amp; Service Enablement </a:t>
            </a:r>
          </a:p>
          <a:p>
            <a:pPr lvl="2" indent="-341313">
              <a:buClr>
                <a:srgbClr val="C00000"/>
              </a:buClr>
              <a:buFont typeface="Courier New" panose="02070309020205020404" pitchFamily="49" charset="0"/>
              <a:buChar char="o"/>
            </a:pPr>
            <a:r>
              <a:rPr lang="en-GB" altLang="en-US" sz="1600" b="1" dirty="0">
                <a:solidFill>
                  <a:schemeClr val="accent5">
                    <a:lumMod val="25000"/>
                  </a:schemeClr>
                </a:solidFill>
              </a:rPr>
              <a:t>All commands to be extended with group ID and message ID</a:t>
            </a:r>
          </a:p>
          <a:p>
            <a:pPr>
              <a:buClr>
                <a:srgbClr val="C00000"/>
              </a:buClr>
              <a:buFont typeface="Wingdings" panose="05000000000000000000" pitchFamily="2" charset="2"/>
              <a:buChar char="q"/>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US" sz="2000" b="1"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5744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v1.1 – </a:t>
            </a:r>
            <a:r>
              <a:rPr lang="fr-FR" altLang="en-US" dirty="0" err="1">
                <a:ea typeface="ＭＳ Ｐゴシック" panose="020B0600070205080204" pitchFamily="34" charset="-128"/>
              </a:rPr>
              <a:t>Upgrading</a:t>
            </a:r>
            <a:r>
              <a:rPr lang="fr-FR" altLang="en-US" dirty="0">
                <a:ea typeface="ＭＳ Ｐゴシック" panose="020B0600070205080204" pitchFamily="34" charset="-128"/>
              </a:rPr>
              <a:t> the client </a:t>
            </a:r>
            <a:r>
              <a:rPr lang="fr-FR" altLang="en-US" dirty="0" err="1">
                <a:ea typeface="ＭＳ Ｐゴシック" panose="020B0600070205080204" pitchFamily="34" charset="-128"/>
              </a:rPr>
              <a:t>with</a:t>
            </a:r>
            <a:r>
              <a:rPr lang="fr-FR" altLang="en-US" dirty="0">
                <a:ea typeface="ＭＳ Ｐゴシック" panose="020B0600070205080204" pitchFamily="34" charset="-128"/>
              </a:rPr>
              <a:t> settings </a:t>
            </a:r>
            <a:r>
              <a:rPr lang="fr-FR" altLang="en-US" dirty="0" err="1">
                <a:ea typeface="ＭＳ Ｐゴシック" panose="020B0600070205080204" pitchFamily="34" charset="-128"/>
              </a:rPr>
              <a:t>preserved</a:t>
            </a:r>
            <a:r>
              <a:rPr lang="fr-FR" altLang="en-US" dirty="0">
                <a:ea typeface="ＭＳ Ｐゴシック" panose="020B0600070205080204" pitchFamily="34" charset="-128"/>
              </a:rPr>
              <a:t>, </a:t>
            </a:r>
            <a:r>
              <a:rPr lang="fr-FR" altLang="en-US" dirty="0" err="1">
                <a:ea typeface="ＭＳ Ｐゴシック" panose="020B0600070205080204" pitchFamily="34" charset="-128"/>
              </a:rPr>
              <a:t>fallback</a:t>
            </a:r>
            <a:r>
              <a:rPr lang="fr-FR" altLang="en-US" dirty="0">
                <a:ea typeface="ＭＳ Ｐゴシック" panose="020B0600070205080204" pitchFamily="34" charset="-128"/>
              </a:rPr>
              <a:t> if </a:t>
            </a:r>
            <a:r>
              <a:rPr lang="fr-FR" altLang="en-US" dirty="0" err="1">
                <a:ea typeface="ＭＳ Ｐゴシック" panose="020B0600070205080204" pitchFamily="34" charset="-128"/>
              </a:rPr>
              <a:t>necessary</a:t>
            </a:r>
            <a:r>
              <a:rPr lang="fr-FR" altLang="en-US" dirty="0">
                <a:ea typeface="ＭＳ Ｐゴシック" panose="020B0600070205080204" pitchFamily="34" charset="-128"/>
              </a:rPr>
              <a:t> </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r>
              <a:rPr lang="en-GB" altLang="en-US" sz="2000" b="1" dirty="0"/>
              <a:t>  </a:t>
            </a:r>
          </a:p>
          <a:p>
            <a:pPr>
              <a:buClr>
                <a:srgbClr val="C00000"/>
              </a:buClr>
              <a:buFont typeface="Wingdings" panose="05000000000000000000" pitchFamily="2" charset="2"/>
              <a:buChar char="q"/>
            </a:pPr>
            <a:r>
              <a:rPr lang="en-GB" altLang="en-US" sz="2800" b="1" dirty="0"/>
              <a:t>Rationale : During the upgrade of the LwM2M client, several requests and conditions are being foreseen for ease of use, in order to increase the interoperability standards in this part of the feature, it needs to be more formal and possibly precise. </a:t>
            </a:r>
          </a:p>
          <a:p>
            <a:pPr>
              <a:buClr>
                <a:srgbClr val="C00000"/>
              </a:buClr>
              <a:buFont typeface="Wingdings" panose="05000000000000000000" pitchFamily="2" charset="2"/>
              <a:buChar char="q"/>
            </a:pPr>
            <a:endParaRPr lang="en-GB" altLang="en-US" sz="2800" b="1" dirty="0"/>
          </a:p>
          <a:p>
            <a:pPr>
              <a:buClr>
                <a:srgbClr val="C00000"/>
              </a:buClr>
              <a:buFont typeface="Wingdings" panose="05000000000000000000" pitchFamily="2" charset="2"/>
              <a:buChar char="q"/>
            </a:pPr>
            <a:r>
              <a:rPr lang="en-GB" altLang="en-US" sz="2800" b="1" dirty="0"/>
              <a:t> Proposal  </a:t>
            </a:r>
            <a:r>
              <a:rPr lang="fr-FR" altLang="zh-CN" sz="2400" b="1" dirty="0"/>
              <a:t> : </a:t>
            </a:r>
            <a:r>
              <a:rPr lang="fr-FR" altLang="zh-CN" sz="2400" b="1" dirty="0" err="1"/>
              <a:t>Following</a:t>
            </a:r>
            <a:r>
              <a:rPr lang="fr-FR" altLang="zh-CN" sz="2400" b="1" dirty="0"/>
              <a:t> </a:t>
            </a:r>
            <a:r>
              <a:rPr lang="fr-FR" altLang="zh-CN" sz="2400" b="1" dirty="0" err="1"/>
              <a:t>requirements</a:t>
            </a:r>
            <a:r>
              <a:rPr lang="fr-FR" altLang="zh-CN" sz="2400" b="1" dirty="0"/>
              <a:t> to </a:t>
            </a:r>
            <a:r>
              <a:rPr lang="fr-FR" altLang="zh-CN" sz="2400" b="1" dirty="0" err="1"/>
              <a:t>be</a:t>
            </a:r>
            <a:r>
              <a:rPr lang="fr-FR" altLang="zh-CN" sz="2400" b="1" dirty="0"/>
              <a:t> </a:t>
            </a:r>
            <a:r>
              <a:rPr lang="fr-FR" altLang="zh-CN" sz="2400" b="1" dirty="0" err="1"/>
              <a:t>covered</a:t>
            </a:r>
            <a:r>
              <a:rPr lang="fr-FR" altLang="zh-CN" sz="2400" b="1" dirty="0"/>
              <a:t> in the upgrade area</a:t>
            </a:r>
          </a:p>
          <a:p>
            <a:pPr lvl="1">
              <a:buClr>
                <a:srgbClr val="C00000"/>
              </a:buClr>
              <a:buFont typeface="Wingdings" panose="05000000000000000000" pitchFamily="2" charset="2"/>
              <a:buChar char="q"/>
            </a:pPr>
            <a:r>
              <a:rPr lang="fr-FR" altLang="zh-CN" sz="1800" b="1" dirty="0" err="1"/>
              <a:t>Differntiate</a:t>
            </a:r>
            <a:r>
              <a:rPr lang="fr-FR" altLang="zh-CN" sz="1800" b="1" dirty="0"/>
              <a:t> </a:t>
            </a:r>
            <a:r>
              <a:rPr lang="fr-FR" altLang="zh-CN" sz="1800" b="1" dirty="0" err="1"/>
              <a:t>firmware</a:t>
            </a:r>
            <a:r>
              <a:rPr lang="fr-FR" altLang="zh-CN" sz="1800" b="1" dirty="0"/>
              <a:t> vs software</a:t>
            </a:r>
          </a:p>
          <a:p>
            <a:pPr lvl="1">
              <a:buClr>
                <a:srgbClr val="C00000"/>
              </a:buClr>
              <a:buFont typeface="Wingdings" panose="05000000000000000000" pitchFamily="2" charset="2"/>
              <a:buChar char="q"/>
            </a:pPr>
            <a:r>
              <a:rPr lang="fr-FR" altLang="zh-CN" sz="1800" b="1" dirty="0"/>
              <a:t>State </a:t>
            </a:r>
            <a:r>
              <a:rPr lang="fr-FR" altLang="zh-CN" sz="1800" b="1" dirty="0" err="1"/>
              <a:t>preserved</a:t>
            </a:r>
            <a:r>
              <a:rPr lang="fr-FR" altLang="zh-CN" sz="1800" b="1" dirty="0"/>
              <a:t> </a:t>
            </a:r>
            <a:r>
              <a:rPr lang="fr-FR" altLang="zh-CN" sz="1800" b="1" dirty="0" err="1"/>
              <a:t>firmware</a:t>
            </a:r>
            <a:r>
              <a:rPr lang="fr-FR" altLang="zh-CN" sz="1800" b="1" dirty="0"/>
              <a:t> upgrade</a:t>
            </a:r>
          </a:p>
          <a:p>
            <a:pPr lvl="2">
              <a:buClr>
                <a:srgbClr val="C00000"/>
              </a:buClr>
              <a:buFont typeface="Wingdings" panose="05000000000000000000" pitchFamily="2" charset="2"/>
              <a:buChar char="q"/>
            </a:pPr>
            <a:r>
              <a:rPr lang="en-US" altLang="zh-CN" sz="1600" b="1" dirty="0"/>
              <a:t>for storing the state for surviving upgrade, Appendix E1, E2, E3, E5, E6 to be safeguarded</a:t>
            </a:r>
            <a:endParaRPr lang="fr-FR" altLang="zh-CN" sz="1600" b="1" dirty="0"/>
          </a:p>
          <a:p>
            <a:pPr lvl="1">
              <a:buClr>
                <a:srgbClr val="C00000"/>
              </a:buClr>
              <a:buFont typeface="Wingdings" panose="05000000000000000000" pitchFamily="2" charset="2"/>
              <a:buChar char="q"/>
            </a:pPr>
            <a:r>
              <a:rPr lang="fr-FR" altLang="zh-CN" sz="1800" b="1" dirty="0" err="1"/>
              <a:t>reverting</a:t>
            </a:r>
            <a:r>
              <a:rPr lang="fr-FR" altLang="zh-CN" sz="1800" b="1" dirty="0"/>
              <a:t> back to </a:t>
            </a:r>
            <a:r>
              <a:rPr lang="fr-FR" altLang="zh-CN" sz="1800" b="1" dirty="0" err="1"/>
              <a:t>previous</a:t>
            </a:r>
            <a:r>
              <a:rPr lang="fr-FR" altLang="zh-CN" sz="1800" b="1" dirty="0"/>
              <a:t> </a:t>
            </a:r>
            <a:r>
              <a:rPr lang="fr-FR" altLang="zh-CN" sz="1800" b="1" dirty="0" err="1"/>
              <a:t>firmware</a:t>
            </a:r>
            <a:r>
              <a:rPr lang="fr-FR" altLang="zh-CN" sz="1800" b="1" dirty="0"/>
              <a:t>, a </a:t>
            </a:r>
            <a:r>
              <a:rPr lang="fr-FR" altLang="zh-CN" sz="1800" b="1" dirty="0" err="1"/>
              <a:t>recovery</a:t>
            </a:r>
            <a:r>
              <a:rPr lang="fr-FR" altLang="zh-CN" sz="1800" b="1" dirty="0"/>
              <a:t> </a:t>
            </a:r>
            <a:r>
              <a:rPr lang="fr-FR" altLang="zh-CN" sz="1800" b="1" dirty="0" err="1"/>
              <a:t>possibility</a:t>
            </a:r>
            <a:endParaRPr lang="fr-FR" altLang="zh-CN" sz="1800" b="1" dirty="0"/>
          </a:p>
          <a:p>
            <a:pPr lvl="2">
              <a:buClr>
                <a:srgbClr val="C00000"/>
              </a:buClr>
              <a:buFont typeface="Wingdings" panose="05000000000000000000" pitchFamily="2" charset="2"/>
              <a:buChar char="q"/>
            </a:pPr>
            <a:r>
              <a:rPr lang="fr-FR" altLang="zh-CN" sz="1600" b="1" dirty="0" err="1"/>
              <a:t>Older</a:t>
            </a:r>
            <a:r>
              <a:rPr lang="fr-FR" altLang="zh-CN" sz="1600" b="1" dirty="0"/>
              <a:t> states (of </a:t>
            </a:r>
            <a:r>
              <a:rPr lang="fr-FR" altLang="zh-CN" sz="1600" b="1" dirty="0" err="1"/>
              <a:t>previous</a:t>
            </a:r>
            <a:r>
              <a:rPr lang="fr-FR" altLang="zh-CN" sz="1600" b="1" dirty="0"/>
              <a:t> </a:t>
            </a:r>
            <a:r>
              <a:rPr lang="fr-FR" altLang="zh-CN" sz="1600" b="1" dirty="0" err="1"/>
              <a:t>requirement</a:t>
            </a:r>
            <a:r>
              <a:rPr lang="fr-FR" altLang="zh-CN" sz="1600" b="1" dirty="0"/>
              <a:t>) </a:t>
            </a:r>
            <a:r>
              <a:rPr lang="fr-FR" altLang="zh-CN" sz="1600" b="1" dirty="0" err="1"/>
              <a:t>before</a:t>
            </a:r>
            <a:r>
              <a:rPr lang="fr-FR" altLang="zh-CN" sz="1600" b="1" dirty="0"/>
              <a:t> </a:t>
            </a:r>
            <a:r>
              <a:rPr lang="fr-FR" altLang="zh-CN" sz="1600" b="1" dirty="0" err="1"/>
              <a:t>firmware</a:t>
            </a:r>
            <a:r>
              <a:rPr lang="fr-FR" altLang="zh-CN" sz="1600" b="1" dirty="0"/>
              <a:t> upgrade </a:t>
            </a:r>
            <a:r>
              <a:rPr lang="fr-FR" altLang="zh-CN" sz="1600" b="1" dirty="0" err="1"/>
              <a:t>should</a:t>
            </a:r>
            <a:r>
              <a:rPr lang="fr-FR" altLang="zh-CN" sz="1600" b="1" dirty="0"/>
              <a:t> </a:t>
            </a:r>
            <a:r>
              <a:rPr lang="fr-FR" altLang="zh-CN" sz="1600" b="1" dirty="0" err="1"/>
              <a:t>be</a:t>
            </a:r>
            <a:r>
              <a:rPr lang="fr-FR" altLang="zh-CN" sz="1600" b="1" dirty="0"/>
              <a:t> </a:t>
            </a:r>
            <a:r>
              <a:rPr lang="fr-FR" altLang="zh-CN" sz="1600" b="1" dirty="0" err="1"/>
              <a:t>retained</a:t>
            </a:r>
            <a:r>
              <a:rPr lang="fr-FR" altLang="zh-CN" sz="1600" b="1" dirty="0"/>
              <a:t> for </a:t>
            </a:r>
            <a:r>
              <a:rPr lang="fr-FR" altLang="zh-CN" sz="1600" b="1" dirty="0" err="1"/>
              <a:t>reverting</a:t>
            </a:r>
            <a:r>
              <a:rPr lang="fr-FR" altLang="zh-CN" sz="1600" b="1" dirty="0"/>
              <a:t> back to </a:t>
            </a:r>
            <a:r>
              <a:rPr lang="fr-FR" altLang="zh-CN" sz="1600" b="1" dirty="0" err="1"/>
              <a:t>older</a:t>
            </a:r>
            <a:r>
              <a:rPr lang="fr-FR" altLang="zh-CN" sz="1600" b="1" dirty="0"/>
              <a:t> </a:t>
            </a:r>
            <a:r>
              <a:rPr lang="fr-FR" altLang="zh-CN" sz="1600" b="1" dirty="0" err="1"/>
              <a:t>firmware</a:t>
            </a:r>
            <a:r>
              <a:rPr lang="fr-FR" altLang="zh-CN" sz="1600" b="1" dirty="0"/>
              <a:t> </a:t>
            </a:r>
          </a:p>
          <a:p>
            <a:pPr marL="225425" lvl="1" indent="0">
              <a:buClr>
                <a:srgbClr val="C00000"/>
              </a:buClr>
              <a:buNone/>
            </a:pPr>
            <a:endParaRPr lang="en-US" altLang="zh-CN" sz="1800" b="1" dirty="0"/>
          </a:p>
          <a:p>
            <a:pPr marL="0" indent="0">
              <a:buClr>
                <a:srgbClr val="C00000"/>
              </a:buClr>
              <a:buNone/>
            </a:pPr>
            <a:r>
              <a:rPr lang="en-US" sz="2000" dirty="0">
                <a:ea typeface="Times New Roman" panose="02020603050405020304" pitchFamily="18" charset="0"/>
                <a:cs typeface="Times New Roman" panose="02020603050405020304" pitchFamily="18" charset="0"/>
              </a:rPr>
              <a:t> </a:t>
            </a:r>
            <a:endParaRPr lang="en-GB" sz="2000" b="1"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53907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v1.1 – </a:t>
            </a:r>
            <a:r>
              <a:rPr lang="fr-FR" altLang="en-US" dirty="0" err="1">
                <a:ea typeface="ＭＳ Ｐゴシック" panose="020B0600070205080204" pitchFamily="34" charset="-128"/>
              </a:rPr>
              <a:t>Upgrading</a:t>
            </a:r>
            <a:r>
              <a:rPr lang="fr-FR" altLang="en-US" dirty="0">
                <a:ea typeface="ＭＳ Ｐゴシック" panose="020B0600070205080204" pitchFamily="34" charset="-128"/>
              </a:rPr>
              <a:t> the client </a:t>
            </a:r>
            <a:r>
              <a:rPr lang="fr-FR" altLang="en-US" dirty="0" err="1">
                <a:ea typeface="ＭＳ Ｐゴシック" panose="020B0600070205080204" pitchFamily="34" charset="-128"/>
              </a:rPr>
              <a:t>with</a:t>
            </a:r>
            <a:r>
              <a:rPr lang="fr-FR" altLang="en-US" dirty="0">
                <a:ea typeface="ＭＳ Ｐゴシック" panose="020B0600070205080204" pitchFamily="34" charset="-128"/>
              </a:rPr>
              <a:t> settings </a:t>
            </a:r>
            <a:r>
              <a:rPr lang="fr-FR" altLang="en-US" dirty="0" err="1">
                <a:ea typeface="ＭＳ Ｐゴシック" panose="020B0600070205080204" pitchFamily="34" charset="-128"/>
              </a:rPr>
              <a:t>preserved</a:t>
            </a:r>
            <a:r>
              <a:rPr lang="fr-FR" altLang="en-US" dirty="0">
                <a:ea typeface="ＭＳ Ｐゴシック" panose="020B0600070205080204" pitchFamily="34" charset="-128"/>
              </a:rPr>
              <a:t>, </a:t>
            </a:r>
            <a:r>
              <a:rPr lang="fr-FR" altLang="en-US" dirty="0" err="1">
                <a:ea typeface="ＭＳ Ｐゴシック" panose="020B0600070205080204" pitchFamily="34" charset="-128"/>
              </a:rPr>
              <a:t>fallback</a:t>
            </a:r>
            <a:r>
              <a:rPr lang="fr-FR" altLang="en-US" dirty="0">
                <a:ea typeface="ＭＳ Ｐゴシック" panose="020B0600070205080204" pitchFamily="34" charset="-128"/>
              </a:rPr>
              <a:t> if </a:t>
            </a:r>
            <a:r>
              <a:rPr lang="fr-FR" altLang="en-US" dirty="0" err="1">
                <a:ea typeface="ＭＳ Ｐゴシック" panose="020B0600070205080204" pitchFamily="34" charset="-128"/>
              </a:rPr>
              <a:t>necessary</a:t>
            </a:r>
            <a:r>
              <a:rPr lang="fr-FR" altLang="en-US" dirty="0">
                <a:ea typeface="ＭＳ Ｐゴシック" panose="020B0600070205080204" pitchFamily="34" charset="-128"/>
              </a:rPr>
              <a:t> </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a:buClr>
                <a:srgbClr val="C00000"/>
              </a:buClr>
              <a:buFont typeface="Wingdings" panose="05000000000000000000" pitchFamily="2" charset="2"/>
              <a:buChar char="q"/>
            </a:pPr>
            <a:r>
              <a:rPr lang="fr-FR" sz="2800" b="1" dirty="0"/>
              <a:t> </a:t>
            </a:r>
            <a:r>
              <a:rPr lang="en-GB" sz="2800" b="1" dirty="0">
                <a:ea typeface="Times New Roman" panose="02020603050405020304" pitchFamily="18" charset="0"/>
                <a:cs typeface="Times New Roman" panose="02020603050405020304" pitchFamily="18" charset="0"/>
              </a:rPr>
              <a:t>Illustration  :</a:t>
            </a:r>
          </a:p>
          <a:p>
            <a:pPr marL="682625" lvl="1" indent="-457200">
              <a:buClr>
                <a:srgbClr val="C00000"/>
              </a:buClr>
              <a:buFont typeface="+mj-lt"/>
              <a:buAutoNum type="arabicPeriod"/>
            </a:pPr>
            <a:r>
              <a:rPr lang="en-GB" sz="2400" b="1" dirty="0">
                <a:ea typeface="Times New Roman" panose="02020603050405020304" pitchFamily="18" charset="0"/>
                <a:cs typeface="Times New Roman" panose="02020603050405020304" pitchFamily="18" charset="0"/>
              </a:rPr>
              <a:t>Section to elaborate on firmware vs software </a:t>
            </a:r>
          </a:p>
          <a:p>
            <a:pPr marL="682625" lvl="1" indent="-457200">
              <a:buClr>
                <a:srgbClr val="C00000"/>
              </a:buClr>
              <a:buFont typeface="+mj-lt"/>
              <a:buAutoNum type="arabicPeriod"/>
            </a:pPr>
            <a:r>
              <a:rPr lang="en-GB" sz="2400" b="1" dirty="0">
                <a:ea typeface="Times New Roman" panose="02020603050405020304" pitchFamily="18" charset="0"/>
                <a:cs typeface="Times New Roman" panose="02020603050405020304" pitchFamily="18" charset="0"/>
              </a:rPr>
              <a:t>Earlier discussions yielded a object which is survived by firmware upgrade for providing the needed functionality of preserving the states on upgrade</a:t>
            </a:r>
          </a:p>
          <a:p>
            <a:pPr marL="682625" lvl="1" indent="-457200">
              <a:buClr>
                <a:srgbClr val="C00000"/>
              </a:buClr>
              <a:buFont typeface="+mj-lt"/>
              <a:buAutoNum type="arabicPeriod"/>
            </a:pPr>
            <a:r>
              <a:rPr lang="en-GB" sz="2400" b="1" dirty="0">
                <a:ea typeface="Times New Roman" panose="02020603050405020304" pitchFamily="18" charset="0"/>
                <a:cs typeface="Times New Roman" panose="02020603050405020304" pitchFamily="18" charset="0"/>
              </a:rPr>
              <a:t>Reverting to the old firmware can be done using same object which survived the firmware upgrade procedure to store essentials for reverting back to older functionality</a:t>
            </a:r>
          </a:p>
          <a:p>
            <a:pPr lvl="1">
              <a:buClr>
                <a:srgbClr val="C00000"/>
              </a:buClr>
              <a:buFont typeface="Wingdings" panose="05000000000000000000" pitchFamily="2" charset="2"/>
              <a:buChar char="q"/>
            </a:pPr>
            <a:r>
              <a:rPr lang="en-GB" sz="2400" b="1" dirty="0">
                <a:ea typeface="Times New Roman" panose="02020603050405020304" pitchFamily="18" charset="0"/>
                <a:cs typeface="Times New Roman" panose="02020603050405020304" pitchFamily="18" charset="0"/>
              </a:rPr>
              <a:t>Bootstrap mechanisms can access the object which survives the crash</a:t>
            </a:r>
          </a:p>
          <a:p>
            <a:pPr lvl="1">
              <a:buClr>
                <a:srgbClr val="C00000"/>
              </a:buClr>
              <a:buFont typeface="Wingdings" panose="05000000000000000000" pitchFamily="2" charset="2"/>
              <a:buChar char="q"/>
            </a:pPr>
            <a:r>
              <a:rPr lang="en-GB" sz="2400" b="1" dirty="0">
                <a:ea typeface="Times New Roman" panose="02020603050405020304" pitchFamily="18" charset="0"/>
                <a:cs typeface="Times New Roman" panose="02020603050405020304" pitchFamily="18" charset="0"/>
              </a:rPr>
              <a:t>LwM2M server(s) could have access to the object though specific mechanisms to understand the presence of the object during starting handshake.</a:t>
            </a:r>
          </a:p>
          <a:p>
            <a:pPr marL="0" indent="0">
              <a:buClr>
                <a:srgbClr val="C00000"/>
              </a:buClr>
              <a:buNone/>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GB" sz="2000" b="1"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0635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v1.1 – ACL to </a:t>
            </a:r>
            <a:r>
              <a:rPr lang="fr-FR" altLang="en-US" dirty="0" err="1">
                <a:ea typeface="ＭＳ Ｐゴシック" panose="020B0600070205080204" pitchFamily="34" charset="-128"/>
              </a:rPr>
              <a:t>work</a:t>
            </a:r>
            <a:r>
              <a:rPr lang="fr-FR" altLang="en-US" dirty="0">
                <a:ea typeface="ＭＳ Ｐゴシック" panose="020B0600070205080204" pitchFamily="34" charset="-128"/>
              </a:rPr>
              <a:t> on </a:t>
            </a:r>
            <a:r>
              <a:rPr lang="fr-FR" altLang="en-US" dirty="0" err="1">
                <a:ea typeface="ＭＳ Ｐゴシック" panose="020B0600070205080204" pitchFamily="34" charset="-128"/>
              </a:rPr>
              <a:t>resource</a:t>
            </a:r>
            <a:r>
              <a:rPr lang="fr-FR" altLang="en-US" dirty="0">
                <a:ea typeface="ＭＳ Ｐゴシック" panose="020B0600070205080204" pitchFamily="34" charset="-128"/>
              </a:rPr>
              <a:t> </a:t>
            </a:r>
            <a:r>
              <a:rPr lang="fr-FR" altLang="en-US" dirty="0" err="1">
                <a:ea typeface="ＭＳ Ｐゴシック" panose="020B0600070205080204" pitchFamily="34" charset="-128"/>
              </a:rPr>
              <a:t>level</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2000" b="1" dirty="0">
                <a:ea typeface="Times New Roman" panose="02020603050405020304" pitchFamily="18" charset="0"/>
                <a:cs typeface="Times New Roman" panose="02020603050405020304" pitchFamily="18" charset="0"/>
              </a:rPr>
              <a:t> Use Case : </a:t>
            </a:r>
            <a:r>
              <a:rPr lang="en-US" sz="2000" b="1" dirty="0">
                <a:solidFill>
                  <a:schemeClr val="tx1"/>
                </a:solidFill>
                <a:ea typeface="Times New Roman" panose="02020603050405020304" pitchFamily="18" charset="0"/>
                <a:cs typeface="Times New Roman" panose="02020603050405020304" pitchFamily="18" charset="0"/>
              </a:rPr>
              <a:t>ACL to work at resource level in order provide controls for specific resources towards one server whereas restrict the access of adjacent resources by that LwM2M server</a:t>
            </a:r>
          </a:p>
          <a:p>
            <a:pPr marL="0" indent="0">
              <a:buClr>
                <a:srgbClr val="C00000"/>
              </a:buClr>
              <a:buNone/>
            </a:pPr>
            <a:endParaRPr lang="en-US" sz="2000" b="1" dirty="0">
              <a:solidFill>
                <a:schemeClr val="tx1"/>
              </a:solidFill>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2000" b="1" dirty="0">
                <a:ea typeface="Times New Roman" panose="02020603050405020304" pitchFamily="18" charset="0"/>
                <a:cs typeface="Times New Roman" panose="02020603050405020304" pitchFamily="18" charset="0"/>
              </a:rPr>
              <a:t> Business need : </a:t>
            </a:r>
            <a:r>
              <a:rPr lang="en-US" sz="2000" b="1" dirty="0">
                <a:solidFill>
                  <a:schemeClr val="tx1"/>
                </a:solidFill>
                <a:ea typeface="Times New Roman" panose="02020603050405020304" pitchFamily="18" charset="0"/>
                <a:cs typeface="Times New Roman" panose="02020603050405020304" pitchFamily="18" charset="0"/>
              </a:rPr>
              <a:t>Operators would like to assign resource level control for LwM2M servers to keep the access restrictions on objects for their internal and external exposure based on servers.</a:t>
            </a:r>
          </a:p>
          <a:p>
            <a:pPr marL="0" indent="0">
              <a:buClr>
                <a:srgbClr val="C00000"/>
              </a:buClr>
              <a:buNone/>
            </a:pPr>
            <a:endParaRPr lang="en-US" sz="2000" b="1" dirty="0">
              <a:ea typeface="Times New Roman" panose="02020603050405020304" pitchFamily="18" charset="0"/>
              <a:cs typeface="Times New Roman" panose="02020603050405020304" pitchFamily="18" charset="0"/>
            </a:endParaRPr>
          </a:p>
          <a:p>
            <a:pPr marL="0" indent="0">
              <a:buClr>
                <a:srgbClr val="C00000"/>
              </a:buClr>
              <a:buNone/>
            </a:pPr>
            <a:endParaRPr lang="en-US" sz="2000" b="1"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55757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C00000"/>
              </a:buClr>
              <a:buFont typeface="Wingdings" panose="05000000000000000000" pitchFamily="2" charset="2"/>
              <a:buChar char="q"/>
            </a:pPr>
            <a:r>
              <a:rPr lang="en-US" sz="2400" b="1" dirty="0">
                <a:ea typeface="Times New Roman" panose="02020603050405020304" pitchFamily="18" charset="0"/>
                <a:cs typeface="Times New Roman" panose="02020603050405020304" pitchFamily="18" charset="0"/>
              </a:rPr>
              <a:t>Use Case : Client Hold Off Timer necessary relating to the server object. This is to ensure that the client is able to register after certain seconds as indicated in the client hold off timer.</a:t>
            </a:r>
          </a:p>
          <a:p>
            <a:pPr marL="0" indent="0">
              <a:buClr>
                <a:srgbClr val="C00000"/>
              </a:buClr>
              <a:buNone/>
            </a:pPr>
            <a:endParaRPr lang="en-US" sz="24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2400" b="1" dirty="0">
                <a:ea typeface="Times New Roman" panose="02020603050405020304" pitchFamily="18" charset="0"/>
                <a:cs typeface="Times New Roman" panose="02020603050405020304" pitchFamily="18" charset="0"/>
              </a:rPr>
              <a:t> Business need : The client hold off timer ensures that the client registers with that LwM2M server after certain time duration. This is to ensure the relevant systems in the backend areas, gets ready for coordinating with the device as soon as the device registers. When supporting multiple LWM2M server instances it is sometime necessary to have a configurable timer ( seconds) with which the client waits after being bootstrapped to register the first time with each to the server instances.  This provides an opportunity for a provisioning system to learn of the </a:t>
            </a:r>
            <a:r>
              <a:rPr lang="en-US" sz="2400" b="1" dirty="0" err="1">
                <a:ea typeface="Times New Roman" panose="02020603050405020304" pitchFamily="18" charset="0"/>
                <a:cs typeface="Times New Roman" panose="02020603050405020304" pitchFamily="18" charset="0"/>
              </a:rPr>
              <a:t>deviceID</a:t>
            </a:r>
            <a:r>
              <a:rPr lang="en-US" sz="2400" b="1" dirty="0">
                <a:ea typeface="Times New Roman" panose="02020603050405020304" pitchFamily="18" charset="0"/>
                <a:cs typeface="Times New Roman" panose="02020603050405020304" pitchFamily="18" charset="0"/>
              </a:rPr>
              <a:t> and </a:t>
            </a:r>
            <a:r>
              <a:rPr lang="en-US" sz="2400" b="1" dirty="0" err="1">
                <a:ea typeface="Times New Roman" panose="02020603050405020304" pitchFamily="18" charset="0"/>
                <a:cs typeface="Times New Roman" panose="02020603050405020304" pitchFamily="18" charset="0"/>
              </a:rPr>
              <a:t>bs</a:t>
            </a:r>
            <a:r>
              <a:rPr lang="en-US" sz="2400" b="1" dirty="0">
                <a:ea typeface="Times New Roman" panose="02020603050405020304" pitchFamily="18" charset="0"/>
                <a:cs typeface="Times New Roman" panose="02020603050405020304" pitchFamily="18" charset="0"/>
              </a:rPr>
              <a:t>/ created credentials and provision them to the proper server instances prior to client registering.</a:t>
            </a:r>
          </a:p>
          <a:p>
            <a:endParaRPr lang="en-US" dirty="0"/>
          </a:p>
        </p:txBody>
      </p:sp>
      <p:sp>
        <p:nvSpPr>
          <p:cNvPr id="3" name="Rectangle 4"/>
          <p:cNvSpPr txBox="1">
            <a:spLocks noChangeArrowheads="1"/>
          </p:cNvSpPr>
          <p:nvPr/>
        </p:nvSpPr>
        <p:spPr bwMode="auto">
          <a:xfrm>
            <a:off x="1195781" y="234950"/>
            <a:ext cx="6560792" cy="52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normAutofit fontScale="82500" lnSpcReduction="10000"/>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kern="0">
                <a:ea typeface="ＭＳ Ｐゴシック" panose="020B0600070205080204" pitchFamily="34" charset="-128"/>
              </a:rPr>
              <a:t>LwM2M v1.1 – Client HoldOff Timer </a:t>
            </a:r>
            <a:endParaRPr lang="en-GB" altLang="en-US" sz="1350" kern="0" dirty="0"/>
          </a:p>
        </p:txBody>
      </p:sp>
    </p:spTree>
    <p:extLst>
      <p:ext uri="{BB962C8B-B14F-4D97-AF65-F5344CB8AC3E}">
        <p14:creationId xmlns:p14="http://schemas.microsoft.com/office/powerpoint/2010/main" val="17419469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346277" y="1530350"/>
            <a:ext cx="715116" cy="40587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36" dirty="0"/>
              <a:t>Client</a:t>
            </a:r>
          </a:p>
        </p:txBody>
      </p:sp>
      <p:sp>
        <p:nvSpPr>
          <p:cNvPr id="4" name="Rounded Rectangle 3"/>
          <p:cNvSpPr/>
          <p:nvPr/>
        </p:nvSpPr>
        <p:spPr>
          <a:xfrm>
            <a:off x="3149100" y="1543235"/>
            <a:ext cx="793498" cy="40587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36" dirty="0" err="1"/>
              <a:t>Prov.Svr</a:t>
            </a:r>
            <a:endParaRPr lang="en-US" sz="1536" dirty="0"/>
          </a:p>
        </p:txBody>
      </p:sp>
      <p:sp>
        <p:nvSpPr>
          <p:cNvPr id="5" name="Rounded Rectangle 4"/>
          <p:cNvSpPr/>
          <p:nvPr/>
        </p:nvSpPr>
        <p:spPr>
          <a:xfrm>
            <a:off x="6514222" y="1543235"/>
            <a:ext cx="715116" cy="40587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36" dirty="0"/>
              <a:t>Svr1</a:t>
            </a:r>
          </a:p>
        </p:txBody>
      </p:sp>
      <p:sp>
        <p:nvSpPr>
          <p:cNvPr id="6" name="Rounded Rectangle 5"/>
          <p:cNvSpPr/>
          <p:nvPr/>
        </p:nvSpPr>
        <p:spPr>
          <a:xfrm>
            <a:off x="4754351" y="1530350"/>
            <a:ext cx="715116" cy="40587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36" dirty="0"/>
              <a:t>/</a:t>
            </a:r>
            <a:r>
              <a:rPr lang="en-US" sz="1536" dirty="0" err="1"/>
              <a:t>bs</a:t>
            </a:r>
            <a:endParaRPr lang="en-US" sz="1536" dirty="0"/>
          </a:p>
        </p:txBody>
      </p:sp>
      <p:sp>
        <p:nvSpPr>
          <p:cNvPr id="7" name="Rounded Rectangle 6"/>
          <p:cNvSpPr/>
          <p:nvPr/>
        </p:nvSpPr>
        <p:spPr>
          <a:xfrm>
            <a:off x="8314896" y="1543235"/>
            <a:ext cx="715116" cy="40587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36" dirty="0"/>
              <a:t>Svr2</a:t>
            </a:r>
          </a:p>
        </p:txBody>
      </p:sp>
      <p:cxnSp>
        <p:nvCxnSpPr>
          <p:cNvPr id="9" name="Straight Connector 8"/>
          <p:cNvCxnSpPr>
            <a:stCxn id="3" idx="2"/>
          </p:cNvCxnSpPr>
          <p:nvPr/>
        </p:nvCxnSpPr>
        <p:spPr>
          <a:xfrm>
            <a:off x="1703835" y="1936227"/>
            <a:ext cx="0" cy="37366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672454" y="1949111"/>
            <a:ext cx="0" cy="37366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857821" y="1949111"/>
            <a:ext cx="0" cy="37366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111909" y="1949111"/>
            <a:ext cx="0" cy="37366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545849" y="1949111"/>
            <a:ext cx="0" cy="37366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3545849" y="2187483"/>
            <a:ext cx="1566060" cy="1288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1703836" y="2528935"/>
            <a:ext cx="3408074" cy="1288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3545849" y="3224724"/>
            <a:ext cx="1566060" cy="64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1700613" y="4494966"/>
            <a:ext cx="515398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1703833" y="5332489"/>
            <a:ext cx="69686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3545849" y="3708983"/>
            <a:ext cx="3311972" cy="1288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3545849" y="4212570"/>
            <a:ext cx="5126605" cy="1288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518810" y="2013536"/>
            <a:ext cx="4168286" cy="304955"/>
          </a:xfrm>
          <a:prstGeom prst="rect">
            <a:avLst/>
          </a:prstGeom>
          <a:noFill/>
        </p:spPr>
        <p:txBody>
          <a:bodyPr wrap="square" rtlCol="0">
            <a:spAutoFit/>
          </a:bodyPr>
          <a:lstStyle/>
          <a:p>
            <a:r>
              <a:rPr lang="en-US" sz="691" dirty="0"/>
              <a:t>Prov. </a:t>
            </a:r>
            <a:r>
              <a:rPr lang="en-US" sz="691" dirty="0" err="1"/>
              <a:t>Svr</a:t>
            </a:r>
            <a:r>
              <a:rPr lang="en-US" sz="691" dirty="0"/>
              <a:t> Sends Subscription info to /</a:t>
            </a:r>
            <a:r>
              <a:rPr lang="en-US" sz="691" dirty="0" err="1"/>
              <a:t>bs</a:t>
            </a:r>
            <a:r>
              <a:rPr lang="en-US" sz="691" dirty="0"/>
              <a:t> ( IMSI, MSISDN, ) endpoint name not yet known due to removable UICC.</a:t>
            </a:r>
          </a:p>
        </p:txBody>
      </p:sp>
      <p:sp>
        <p:nvSpPr>
          <p:cNvPr id="31" name="TextBox 30"/>
          <p:cNvSpPr txBox="1"/>
          <p:nvPr/>
        </p:nvSpPr>
        <p:spPr>
          <a:xfrm>
            <a:off x="2009853" y="2322776"/>
            <a:ext cx="3929915" cy="304955"/>
          </a:xfrm>
          <a:prstGeom prst="rect">
            <a:avLst/>
          </a:prstGeom>
          <a:noFill/>
        </p:spPr>
        <p:txBody>
          <a:bodyPr wrap="square" rtlCol="0">
            <a:spAutoFit/>
          </a:bodyPr>
          <a:lstStyle/>
          <a:p>
            <a:r>
              <a:rPr lang="en-US" sz="691" dirty="0"/>
              <a:t>Client powers up attempt /</a:t>
            </a:r>
            <a:r>
              <a:rPr lang="en-US" sz="691" dirty="0" err="1"/>
              <a:t>bs</a:t>
            </a:r>
            <a:r>
              <a:rPr lang="en-US" sz="691" dirty="0"/>
              <a:t> sending in endpoint name. /</a:t>
            </a:r>
            <a:r>
              <a:rPr lang="en-US" sz="691" dirty="0" err="1"/>
              <a:t>bs</a:t>
            </a:r>
            <a:r>
              <a:rPr lang="en-US" sz="691" dirty="0"/>
              <a:t> </a:t>
            </a:r>
            <a:r>
              <a:rPr lang="en-US" sz="691" dirty="0" err="1"/>
              <a:t>svr</a:t>
            </a:r>
            <a:r>
              <a:rPr lang="en-US" sz="691" dirty="0"/>
              <a:t> learns of endpoint name (IMEI-MSIDN)  </a:t>
            </a:r>
          </a:p>
        </p:txBody>
      </p:sp>
      <p:sp>
        <p:nvSpPr>
          <p:cNvPr id="32" name="TextBox 31"/>
          <p:cNvSpPr txBox="1"/>
          <p:nvPr/>
        </p:nvSpPr>
        <p:spPr>
          <a:xfrm>
            <a:off x="3210839" y="3031449"/>
            <a:ext cx="2784226" cy="198644"/>
          </a:xfrm>
          <a:prstGeom prst="rect">
            <a:avLst/>
          </a:prstGeom>
          <a:noFill/>
        </p:spPr>
        <p:txBody>
          <a:bodyPr wrap="square" rtlCol="0">
            <a:spAutoFit/>
          </a:bodyPr>
          <a:lstStyle/>
          <a:p>
            <a:r>
              <a:rPr lang="en-US" sz="691" dirty="0"/>
              <a:t>/</a:t>
            </a:r>
            <a:r>
              <a:rPr lang="en-US" sz="691" dirty="0" err="1"/>
              <a:t>bs</a:t>
            </a:r>
            <a:r>
              <a:rPr lang="en-US" sz="691" dirty="0"/>
              <a:t> </a:t>
            </a:r>
            <a:r>
              <a:rPr lang="en-US" sz="691" dirty="0" err="1"/>
              <a:t>svr</a:t>
            </a:r>
            <a:r>
              <a:rPr lang="en-US" sz="691" dirty="0"/>
              <a:t> sends back endpoint name, IMSI, MSISDN, and credentials </a:t>
            </a:r>
          </a:p>
        </p:txBody>
      </p:sp>
      <p:cxnSp>
        <p:nvCxnSpPr>
          <p:cNvPr id="33" name="Straight Arrow Connector 32"/>
          <p:cNvCxnSpPr/>
          <p:nvPr/>
        </p:nvCxnSpPr>
        <p:spPr>
          <a:xfrm flipH="1" flipV="1">
            <a:off x="1703836" y="2839248"/>
            <a:ext cx="3408074" cy="64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1773091" y="2658858"/>
            <a:ext cx="3269561" cy="304955"/>
          </a:xfrm>
          <a:prstGeom prst="rect">
            <a:avLst/>
          </a:prstGeom>
          <a:noFill/>
        </p:spPr>
        <p:txBody>
          <a:bodyPr wrap="square" rtlCol="0">
            <a:spAutoFit/>
          </a:bodyPr>
          <a:lstStyle/>
          <a:p>
            <a:r>
              <a:rPr lang="en-US" sz="691" dirty="0"/>
              <a:t>/</a:t>
            </a:r>
            <a:r>
              <a:rPr lang="en-US" sz="691" dirty="0" err="1"/>
              <a:t>bs</a:t>
            </a:r>
            <a:r>
              <a:rPr lang="en-US" sz="691" dirty="0"/>
              <a:t> </a:t>
            </a:r>
            <a:r>
              <a:rPr lang="en-US" sz="691" dirty="0" err="1"/>
              <a:t>svr</a:t>
            </a:r>
            <a:r>
              <a:rPr lang="en-US" sz="691" dirty="0"/>
              <a:t> sends to client </a:t>
            </a:r>
            <a:r>
              <a:rPr lang="en-US" sz="691" dirty="0" err="1"/>
              <a:t>svr</a:t>
            </a:r>
            <a:r>
              <a:rPr lang="en-US" sz="691" dirty="0"/>
              <a:t> 1 URL and credentials, and </a:t>
            </a:r>
            <a:r>
              <a:rPr lang="en-US" sz="691" dirty="0" err="1"/>
              <a:t>svr</a:t>
            </a:r>
            <a:r>
              <a:rPr lang="en-US" sz="691" dirty="0"/>
              <a:t> 2 URL and credentials</a:t>
            </a:r>
          </a:p>
        </p:txBody>
      </p:sp>
      <p:sp>
        <p:nvSpPr>
          <p:cNvPr id="36" name="TextBox 35"/>
          <p:cNvSpPr txBox="1"/>
          <p:nvPr/>
        </p:nvSpPr>
        <p:spPr>
          <a:xfrm>
            <a:off x="3606516" y="3544596"/>
            <a:ext cx="3251306" cy="304955"/>
          </a:xfrm>
          <a:prstGeom prst="rect">
            <a:avLst/>
          </a:prstGeom>
          <a:noFill/>
        </p:spPr>
        <p:txBody>
          <a:bodyPr wrap="square" rtlCol="0">
            <a:spAutoFit/>
          </a:bodyPr>
          <a:lstStyle/>
          <a:p>
            <a:r>
              <a:rPr lang="en-US" sz="691" dirty="0" err="1"/>
              <a:t>Prov</a:t>
            </a:r>
            <a:r>
              <a:rPr lang="en-US" sz="691" dirty="0"/>
              <a:t> </a:t>
            </a:r>
            <a:r>
              <a:rPr lang="en-US" sz="691" dirty="0" err="1"/>
              <a:t>svr</a:t>
            </a:r>
            <a:r>
              <a:rPr lang="en-US" sz="691" dirty="0"/>
              <a:t>. Sends endpoint name, MSIDN, credentials, subscription information, APN etc.</a:t>
            </a:r>
          </a:p>
        </p:txBody>
      </p:sp>
      <p:sp>
        <p:nvSpPr>
          <p:cNvPr id="39" name="TextBox 38"/>
          <p:cNvSpPr txBox="1"/>
          <p:nvPr/>
        </p:nvSpPr>
        <p:spPr>
          <a:xfrm>
            <a:off x="3871730" y="4032180"/>
            <a:ext cx="4645031" cy="198644"/>
          </a:xfrm>
          <a:prstGeom prst="rect">
            <a:avLst/>
          </a:prstGeom>
          <a:noFill/>
        </p:spPr>
        <p:txBody>
          <a:bodyPr wrap="square" rtlCol="0">
            <a:spAutoFit/>
          </a:bodyPr>
          <a:lstStyle/>
          <a:p>
            <a:r>
              <a:rPr lang="en-US" sz="691" dirty="0"/>
              <a:t>Prov. </a:t>
            </a:r>
            <a:r>
              <a:rPr lang="en-US" sz="691" dirty="0" err="1"/>
              <a:t>Svr</a:t>
            </a:r>
            <a:r>
              <a:rPr lang="en-US" sz="691" dirty="0"/>
              <a:t>. Sends endpoint name, MSIDN, credentials, and configuration template to Application/repository </a:t>
            </a:r>
            <a:r>
              <a:rPr lang="en-US" sz="691" dirty="0" err="1"/>
              <a:t>svr</a:t>
            </a:r>
            <a:r>
              <a:rPr lang="en-US" sz="691" dirty="0"/>
              <a:t>.</a:t>
            </a:r>
          </a:p>
        </p:txBody>
      </p:sp>
      <p:sp>
        <p:nvSpPr>
          <p:cNvPr id="40" name="TextBox 39"/>
          <p:cNvSpPr txBox="1"/>
          <p:nvPr/>
        </p:nvSpPr>
        <p:spPr>
          <a:xfrm>
            <a:off x="1858454" y="4254828"/>
            <a:ext cx="4999367" cy="198644"/>
          </a:xfrm>
          <a:prstGeom prst="rect">
            <a:avLst/>
          </a:prstGeom>
          <a:noFill/>
        </p:spPr>
        <p:txBody>
          <a:bodyPr wrap="square" rtlCol="0">
            <a:spAutoFit/>
          </a:bodyPr>
          <a:lstStyle/>
          <a:p>
            <a:r>
              <a:rPr lang="en-US" sz="691" dirty="0"/>
              <a:t>Client registers with </a:t>
            </a:r>
            <a:r>
              <a:rPr lang="en-US" sz="691" dirty="0" err="1"/>
              <a:t>Svr</a:t>
            </a:r>
            <a:r>
              <a:rPr lang="en-US" sz="691" dirty="0"/>
              <a:t> 1 (</a:t>
            </a:r>
            <a:r>
              <a:rPr lang="en-US" sz="691" dirty="0" err="1"/>
              <a:t>mgmt</a:t>
            </a:r>
            <a:r>
              <a:rPr lang="en-US" sz="691" dirty="0"/>
              <a:t>)</a:t>
            </a:r>
          </a:p>
        </p:txBody>
      </p:sp>
      <p:cxnSp>
        <p:nvCxnSpPr>
          <p:cNvPr id="41" name="Straight Arrow Connector 40"/>
          <p:cNvCxnSpPr/>
          <p:nvPr/>
        </p:nvCxnSpPr>
        <p:spPr>
          <a:xfrm flipH="1" flipV="1">
            <a:off x="1703834" y="4945940"/>
            <a:ext cx="5153987" cy="64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flipV="1">
            <a:off x="1703836" y="5672867"/>
            <a:ext cx="6968618" cy="214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1945429" y="4788687"/>
            <a:ext cx="4638587" cy="198644"/>
          </a:xfrm>
          <a:prstGeom prst="rect">
            <a:avLst/>
          </a:prstGeom>
          <a:noFill/>
        </p:spPr>
        <p:txBody>
          <a:bodyPr wrap="square" rtlCol="0">
            <a:spAutoFit/>
          </a:bodyPr>
          <a:lstStyle/>
          <a:p>
            <a:r>
              <a:rPr lang="en-US" sz="691" dirty="0"/>
              <a:t>Svr1(</a:t>
            </a:r>
            <a:r>
              <a:rPr lang="en-US" sz="691" dirty="0" err="1"/>
              <a:t>mgmt</a:t>
            </a:r>
            <a:r>
              <a:rPr lang="en-US" sz="691" dirty="0"/>
              <a:t>) sends network configuration, APNs, checks firmware etc. </a:t>
            </a:r>
          </a:p>
        </p:txBody>
      </p:sp>
      <p:sp>
        <p:nvSpPr>
          <p:cNvPr id="46" name="TextBox 45"/>
          <p:cNvSpPr txBox="1"/>
          <p:nvPr/>
        </p:nvSpPr>
        <p:spPr>
          <a:xfrm>
            <a:off x="2062467" y="5155217"/>
            <a:ext cx="4999367" cy="198644"/>
          </a:xfrm>
          <a:prstGeom prst="rect">
            <a:avLst/>
          </a:prstGeom>
          <a:noFill/>
        </p:spPr>
        <p:txBody>
          <a:bodyPr wrap="square" rtlCol="0">
            <a:spAutoFit/>
          </a:bodyPr>
          <a:lstStyle/>
          <a:p>
            <a:r>
              <a:rPr lang="en-US" sz="691" dirty="0"/>
              <a:t>Client registers with </a:t>
            </a:r>
            <a:r>
              <a:rPr lang="en-US" sz="691" dirty="0" err="1"/>
              <a:t>Svr</a:t>
            </a:r>
            <a:r>
              <a:rPr lang="en-US" sz="691" dirty="0"/>
              <a:t> 2 ( application/repository)</a:t>
            </a:r>
          </a:p>
        </p:txBody>
      </p:sp>
      <p:sp>
        <p:nvSpPr>
          <p:cNvPr id="47" name="TextBox 46"/>
          <p:cNvSpPr txBox="1"/>
          <p:nvPr/>
        </p:nvSpPr>
        <p:spPr>
          <a:xfrm>
            <a:off x="2649807" y="5509761"/>
            <a:ext cx="4638587" cy="198644"/>
          </a:xfrm>
          <a:prstGeom prst="rect">
            <a:avLst/>
          </a:prstGeom>
          <a:noFill/>
        </p:spPr>
        <p:txBody>
          <a:bodyPr wrap="square" rtlCol="0">
            <a:spAutoFit/>
          </a:bodyPr>
          <a:lstStyle/>
          <a:p>
            <a:r>
              <a:rPr lang="en-US" sz="691" dirty="0"/>
              <a:t>Svr2( application/repository) sends observation template to client configuring it for operation.  </a:t>
            </a:r>
          </a:p>
        </p:txBody>
      </p:sp>
      <p:sp>
        <p:nvSpPr>
          <p:cNvPr id="50" name="Oval Callout 49"/>
          <p:cNvSpPr/>
          <p:nvPr/>
        </p:nvSpPr>
        <p:spPr>
          <a:xfrm>
            <a:off x="592507" y="2322775"/>
            <a:ext cx="895505" cy="708673"/>
          </a:xfrm>
          <a:prstGeom prst="wedgeEllipseCallout">
            <a:avLst>
              <a:gd name="adj1" fmla="val 75214"/>
              <a:gd name="adj2" fmla="val 25653"/>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36" dirty="0" err="1"/>
              <a:t>Svr</a:t>
            </a:r>
            <a:r>
              <a:rPr lang="en-US" sz="1536" dirty="0"/>
              <a:t> 1 </a:t>
            </a:r>
            <a:r>
              <a:rPr lang="en-US" sz="691" dirty="0"/>
              <a:t>hold off-timer starts</a:t>
            </a:r>
          </a:p>
        </p:txBody>
      </p:sp>
      <p:sp>
        <p:nvSpPr>
          <p:cNvPr id="51" name="Oval Callout 50"/>
          <p:cNvSpPr/>
          <p:nvPr/>
        </p:nvSpPr>
        <p:spPr>
          <a:xfrm>
            <a:off x="592507" y="4432100"/>
            <a:ext cx="895505" cy="708673"/>
          </a:xfrm>
          <a:prstGeom prst="wedgeEllipseCallout">
            <a:avLst>
              <a:gd name="adj1" fmla="val 75214"/>
              <a:gd name="adj2" fmla="val 25653"/>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36" dirty="0" err="1"/>
              <a:t>Svr</a:t>
            </a:r>
            <a:r>
              <a:rPr lang="en-US" sz="1536" dirty="0"/>
              <a:t> 2 </a:t>
            </a:r>
            <a:r>
              <a:rPr lang="en-US" sz="691" dirty="0"/>
              <a:t>hold off-timer starts</a:t>
            </a:r>
          </a:p>
        </p:txBody>
      </p:sp>
      <p:sp>
        <p:nvSpPr>
          <p:cNvPr id="52" name="Oval Callout 51"/>
          <p:cNvSpPr/>
          <p:nvPr/>
        </p:nvSpPr>
        <p:spPr>
          <a:xfrm>
            <a:off x="592507" y="3547228"/>
            <a:ext cx="895505" cy="708673"/>
          </a:xfrm>
          <a:prstGeom prst="wedgeEllipseCallout">
            <a:avLst>
              <a:gd name="adj1" fmla="val 76653"/>
              <a:gd name="adj2" fmla="val 8474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36" dirty="0" err="1"/>
              <a:t>Svr</a:t>
            </a:r>
            <a:r>
              <a:rPr lang="en-US" sz="1536" dirty="0"/>
              <a:t> 1 </a:t>
            </a:r>
            <a:r>
              <a:rPr lang="en-US" sz="691" dirty="0"/>
              <a:t>hold off-timer expires.</a:t>
            </a:r>
          </a:p>
        </p:txBody>
      </p:sp>
      <p:sp>
        <p:nvSpPr>
          <p:cNvPr id="53" name="Oval Callout 52"/>
          <p:cNvSpPr/>
          <p:nvPr/>
        </p:nvSpPr>
        <p:spPr>
          <a:xfrm>
            <a:off x="566737" y="5332696"/>
            <a:ext cx="895505" cy="708673"/>
          </a:xfrm>
          <a:prstGeom prst="wedgeEllipseCallout">
            <a:avLst>
              <a:gd name="adj1" fmla="val 74495"/>
              <a:gd name="adj2" fmla="val -4798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36" dirty="0" err="1"/>
              <a:t>Svr</a:t>
            </a:r>
            <a:r>
              <a:rPr lang="en-US" sz="1536" dirty="0"/>
              <a:t> 2 </a:t>
            </a:r>
            <a:r>
              <a:rPr lang="en-US" sz="691" dirty="0"/>
              <a:t>hold off-timer expires.</a:t>
            </a:r>
          </a:p>
        </p:txBody>
      </p:sp>
      <p:sp>
        <p:nvSpPr>
          <p:cNvPr id="37" name="Rectangle 4"/>
          <p:cNvSpPr txBox="1">
            <a:spLocks noChangeArrowheads="1"/>
          </p:cNvSpPr>
          <p:nvPr/>
        </p:nvSpPr>
        <p:spPr bwMode="auto">
          <a:xfrm>
            <a:off x="1195781" y="234950"/>
            <a:ext cx="6560792" cy="52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normAutofit fontScale="82500" lnSpcReduction="10000"/>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kern="0">
                <a:ea typeface="ＭＳ Ｐゴシック" panose="020B0600070205080204" pitchFamily="34" charset="-128"/>
              </a:rPr>
              <a:t>LwM2M v1.1 – Client HoldOff Timer </a:t>
            </a:r>
            <a:endParaRPr lang="en-GB" altLang="en-US" sz="1350" kern="0" dirty="0"/>
          </a:p>
        </p:txBody>
      </p:sp>
    </p:spTree>
    <p:extLst>
      <p:ext uri="{BB962C8B-B14F-4D97-AF65-F5344CB8AC3E}">
        <p14:creationId xmlns:p14="http://schemas.microsoft.com/office/powerpoint/2010/main" val="873655876"/>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64010</TotalTime>
  <Pages>15</Pages>
  <Words>877</Words>
  <Application>Microsoft Office PowerPoint</Application>
  <PresentationFormat>Custom</PresentationFormat>
  <Paragraphs>76</Paragraphs>
  <Slides>8</Slides>
  <Notes>6</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7" baseType="lpstr">
      <vt:lpstr>ＭＳ Ｐゴシック</vt:lpstr>
      <vt:lpstr>Arial</vt:lpstr>
      <vt:lpstr>Arial Narrow</vt:lpstr>
      <vt:lpstr>Courier New</vt:lpstr>
      <vt:lpstr>Tahoma</vt:lpstr>
      <vt:lpstr>Times New Roman</vt:lpstr>
      <vt:lpstr>Wingdings</vt:lpstr>
      <vt:lpstr>OMA Template</vt:lpstr>
      <vt:lpstr>Document</vt:lpstr>
      <vt:lpstr>LwM2M v1.1 – Introduce and follow 3GPP CIoT implementation </vt:lpstr>
      <vt:lpstr>LwM2M v1.1 – Introduce and follow 3GPP CIoT implementation </vt:lpstr>
      <vt:lpstr>LwM2M v1.1 – Introduce and follow 3GPP CIoT implementation </vt:lpstr>
      <vt:lpstr>LwM2M v1.1 – Upgrading the client with settings preserved, fallback if necessary </vt:lpstr>
      <vt:lpstr>LwM2M v1.1 – Upgrading the client with settings preserved, fallback if necessary </vt:lpstr>
      <vt:lpstr>LwM2M v1.1 – ACL to work on resource level</vt:lpstr>
      <vt:lpstr>PowerPoint Presentation</vt:lpstr>
      <vt:lpstr>PowerPoint Presentation</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Subramani, Padmakumar (Nokia - IN/Chennai)</cp:lastModifiedBy>
  <cp:revision>693</cp:revision>
  <cp:lastPrinted>2017-02-03T15:27:40Z</cp:lastPrinted>
  <dcterms:created xsi:type="dcterms:W3CDTF">2002-03-19T14:05:12Z</dcterms:created>
  <dcterms:modified xsi:type="dcterms:W3CDTF">2017-03-28T05:21:54Z</dcterms:modified>
</cp:coreProperties>
</file>