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4"/>
  </p:notesMasterIdLst>
  <p:handoutMasterIdLst>
    <p:handoutMasterId r:id="rId15"/>
  </p:handoutMasterIdLst>
  <p:sldIdLst>
    <p:sldId id="293" r:id="rId2"/>
    <p:sldId id="334" r:id="rId3"/>
    <p:sldId id="329" r:id="rId4"/>
    <p:sldId id="328" r:id="rId5"/>
    <p:sldId id="325" r:id="rId6"/>
    <p:sldId id="319" r:id="rId7"/>
    <p:sldId id="324" r:id="rId8"/>
    <p:sldId id="326" r:id="rId9"/>
    <p:sldId id="327" r:id="rId10"/>
    <p:sldId id="330" r:id="rId11"/>
    <p:sldId id="333" r:id="rId12"/>
    <p:sldId id="332" r:id="rId13"/>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48" autoAdjust="0"/>
    <p:restoredTop sz="94656" autoAdjust="0"/>
  </p:normalViewPr>
  <p:slideViewPr>
    <p:cSldViewPr>
      <p:cViewPr varScale="1">
        <p:scale>
          <a:sx n="71" d="100"/>
          <a:sy n="71" d="100"/>
        </p:scale>
        <p:origin x="1186" y="48"/>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7" d="100"/>
          <a:sy n="67" d="100"/>
        </p:scale>
        <p:origin x="3120" y="67"/>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135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1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637379154"/>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38131793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5734204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0527550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1632984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980056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5442030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5316387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349305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6705748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04335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5995203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5681308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itchFamily="34" charset="0"/>
              </a:defRPr>
            </a:lvl1pPr>
            <a:lvl2pPr marL="742950" indent="-285750">
              <a:defRPr sz="2000">
                <a:solidFill>
                  <a:schemeClr val="tx1"/>
                </a:solidFill>
                <a:latin typeface="Arial" pitchFamily="34" charset="0"/>
              </a:defRPr>
            </a:lvl2pPr>
            <a:lvl3pPr marL="1143000" indent="-228600">
              <a:defRPr sz="2000">
                <a:solidFill>
                  <a:schemeClr val="tx1"/>
                </a:solidFill>
                <a:latin typeface="Arial" pitchFamily="34" charset="0"/>
              </a:defRPr>
            </a:lvl3pPr>
            <a:lvl4pPr marL="1600200" indent="-228600">
              <a:defRPr sz="2000">
                <a:solidFill>
                  <a:schemeClr val="tx1"/>
                </a:solidFill>
                <a:latin typeface="Arial" pitchFamily="34" charset="0"/>
              </a:defRPr>
            </a:lvl4pPr>
            <a:lvl5pPr marL="2057400" indent="-228600">
              <a:defRPr sz="2000">
                <a:solidFill>
                  <a:schemeClr val="tx1"/>
                </a:solidFill>
                <a:latin typeface="Arial" pitchFamily="34" charset="0"/>
              </a:defRPr>
            </a:lvl5pPr>
            <a:lvl6pPr marL="2514600" indent="-228600" eaLnBrk="0" fontAlgn="base" hangingPunct="0">
              <a:lnSpc>
                <a:spcPct val="90000"/>
              </a:lnSpc>
              <a:spcBef>
                <a:spcPct val="0"/>
              </a:spcBef>
              <a:spcAft>
                <a:spcPct val="0"/>
              </a:spcAft>
              <a:defRPr sz="2000">
                <a:solidFill>
                  <a:schemeClr val="tx1"/>
                </a:solidFill>
                <a:latin typeface="Arial" pitchFamily="34" charset="0"/>
              </a:defRPr>
            </a:lvl6pPr>
            <a:lvl7pPr marL="2971800" indent="-228600" eaLnBrk="0" fontAlgn="base" hangingPunct="0">
              <a:lnSpc>
                <a:spcPct val="90000"/>
              </a:lnSpc>
              <a:spcBef>
                <a:spcPct val="0"/>
              </a:spcBef>
              <a:spcAft>
                <a:spcPct val="0"/>
              </a:spcAft>
              <a:defRPr sz="2000">
                <a:solidFill>
                  <a:schemeClr val="tx1"/>
                </a:solidFill>
                <a:latin typeface="Arial" pitchFamily="34" charset="0"/>
              </a:defRPr>
            </a:lvl7pPr>
            <a:lvl8pPr marL="3429000" indent="-228600" eaLnBrk="0" fontAlgn="base" hangingPunct="0">
              <a:lnSpc>
                <a:spcPct val="90000"/>
              </a:lnSpc>
              <a:spcBef>
                <a:spcPct val="0"/>
              </a:spcBef>
              <a:spcAft>
                <a:spcPct val="0"/>
              </a:spcAft>
              <a:defRPr sz="2000">
                <a:solidFill>
                  <a:schemeClr val="tx1"/>
                </a:solidFill>
                <a:latin typeface="Arial" pitchFamily="34" charset="0"/>
              </a:defRPr>
            </a:lvl8pPr>
            <a:lvl9pPr marL="3886200" indent="-228600" eaLnBrk="0" fontAlgn="base" hangingPunct="0">
              <a:lnSpc>
                <a:spcPct val="90000"/>
              </a:lnSpc>
              <a:spcBef>
                <a:spcPct val="0"/>
              </a:spcBef>
              <a:spcAft>
                <a:spcPct val="0"/>
              </a:spcAft>
              <a:defRPr sz="2000">
                <a:solidFill>
                  <a:schemeClr val="tx1"/>
                </a:solidFill>
                <a:latin typeface="Arial" pitchFamily="34" charset="0"/>
              </a:defRPr>
            </a:lvl9pPr>
          </a:lstStyle>
          <a:p>
            <a:pPr>
              <a:defRPr/>
            </a:pPr>
            <a:endParaRPr lang="en-GB" altLang="zh-CN" smtClean="0">
              <a:ea typeface="SimSun" pitchFamily="2"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GB"/>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pitchFamily="34" charset="0"/>
              </a:defRPr>
            </a:lvl1pPr>
            <a:lvl2pPr marL="742950" indent="-285750">
              <a:defRPr sz="2000">
                <a:solidFill>
                  <a:schemeClr val="tx1"/>
                </a:solidFill>
                <a:latin typeface="Arial" pitchFamily="34" charset="0"/>
              </a:defRPr>
            </a:lvl2pPr>
            <a:lvl3pPr marL="1143000" indent="-228600">
              <a:defRPr sz="2000">
                <a:solidFill>
                  <a:schemeClr val="tx1"/>
                </a:solidFill>
                <a:latin typeface="Arial" pitchFamily="34" charset="0"/>
              </a:defRPr>
            </a:lvl3pPr>
            <a:lvl4pPr marL="1600200" indent="-228600">
              <a:defRPr sz="2000">
                <a:solidFill>
                  <a:schemeClr val="tx1"/>
                </a:solidFill>
                <a:latin typeface="Arial" pitchFamily="34" charset="0"/>
              </a:defRPr>
            </a:lvl4pPr>
            <a:lvl5pPr marL="2057400" indent="-228600">
              <a:defRPr sz="2000">
                <a:solidFill>
                  <a:schemeClr val="tx1"/>
                </a:solidFill>
                <a:latin typeface="Arial" pitchFamily="34" charset="0"/>
              </a:defRPr>
            </a:lvl5pPr>
            <a:lvl6pPr marL="2514600" indent="-228600" eaLnBrk="0" fontAlgn="base" hangingPunct="0">
              <a:lnSpc>
                <a:spcPct val="90000"/>
              </a:lnSpc>
              <a:spcBef>
                <a:spcPct val="0"/>
              </a:spcBef>
              <a:spcAft>
                <a:spcPct val="0"/>
              </a:spcAft>
              <a:defRPr sz="2000">
                <a:solidFill>
                  <a:schemeClr val="tx1"/>
                </a:solidFill>
                <a:latin typeface="Arial" pitchFamily="34" charset="0"/>
              </a:defRPr>
            </a:lvl6pPr>
            <a:lvl7pPr marL="2971800" indent="-228600" eaLnBrk="0" fontAlgn="base" hangingPunct="0">
              <a:lnSpc>
                <a:spcPct val="90000"/>
              </a:lnSpc>
              <a:spcBef>
                <a:spcPct val="0"/>
              </a:spcBef>
              <a:spcAft>
                <a:spcPct val="0"/>
              </a:spcAft>
              <a:defRPr sz="2000">
                <a:solidFill>
                  <a:schemeClr val="tx1"/>
                </a:solidFill>
                <a:latin typeface="Arial" pitchFamily="34" charset="0"/>
              </a:defRPr>
            </a:lvl7pPr>
            <a:lvl8pPr marL="3429000" indent="-228600" eaLnBrk="0" fontAlgn="base" hangingPunct="0">
              <a:lnSpc>
                <a:spcPct val="90000"/>
              </a:lnSpc>
              <a:spcBef>
                <a:spcPct val="0"/>
              </a:spcBef>
              <a:spcAft>
                <a:spcPct val="0"/>
              </a:spcAft>
              <a:defRPr sz="2000">
                <a:solidFill>
                  <a:schemeClr val="tx1"/>
                </a:solidFill>
                <a:latin typeface="Arial" pitchFamily="34" charset="0"/>
              </a:defRPr>
            </a:lvl8pPr>
            <a:lvl9pPr marL="3886200" indent="-228600" eaLnBrk="0" fontAlgn="base" hangingPunct="0">
              <a:lnSpc>
                <a:spcPct val="90000"/>
              </a:lnSpc>
              <a:spcBef>
                <a:spcPct val="0"/>
              </a:spcBef>
              <a:spcAft>
                <a:spcPct val="0"/>
              </a:spcAft>
              <a:defRPr sz="2000">
                <a:solidFill>
                  <a:schemeClr val="tx1"/>
                </a:solidFill>
                <a:latin typeface="Arial" pitchFamily="34" charset="0"/>
              </a:defRPr>
            </a:lvl9pPr>
          </a:lstStyle>
          <a:p>
            <a:pPr>
              <a:defRPr/>
            </a:pPr>
            <a:endParaRPr lang="en-GB" altLang="zh-CN" smtClean="0">
              <a:ea typeface="SimSun" pitchFamily="2"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itchFamily="34" charset="0"/>
              </a:defRPr>
            </a:lvl1pPr>
            <a:lvl2pPr marL="742950" indent="-285750" defTabSz="403225">
              <a:tabLst>
                <a:tab pos="5372100" algn="ctr"/>
                <a:tab pos="9182100" algn="r"/>
              </a:tabLst>
              <a:defRPr sz="2000">
                <a:solidFill>
                  <a:schemeClr val="tx1"/>
                </a:solidFill>
                <a:latin typeface="Arial" pitchFamily="34" charset="0"/>
              </a:defRPr>
            </a:lvl2pPr>
            <a:lvl3pPr marL="1143000" indent="-228600" defTabSz="403225">
              <a:tabLst>
                <a:tab pos="5372100" algn="ctr"/>
                <a:tab pos="9182100" algn="r"/>
              </a:tabLst>
              <a:defRPr sz="2000">
                <a:solidFill>
                  <a:schemeClr val="tx1"/>
                </a:solidFill>
                <a:latin typeface="Arial" pitchFamily="34" charset="0"/>
              </a:defRPr>
            </a:lvl3pPr>
            <a:lvl4pPr marL="1600200" indent="-228600" defTabSz="403225">
              <a:tabLst>
                <a:tab pos="5372100" algn="ctr"/>
                <a:tab pos="9182100" algn="r"/>
              </a:tabLst>
              <a:defRPr sz="2000">
                <a:solidFill>
                  <a:schemeClr val="tx1"/>
                </a:solidFill>
                <a:latin typeface="Arial" pitchFamily="34" charset="0"/>
              </a:defRPr>
            </a:lvl4pPr>
            <a:lvl5pPr marL="2057400" indent="-228600" defTabSz="403225">
              <a:tabLst>
                <a:tab pos="5372100" algn="ctr"/>
                <a:tab pos="9182100" algn="r"/>
              </a:tabLst>
              <a:defRPr sz="2000">
                <a:solidFill>
                  <a:schemeClr val="tx1"/>
                </a:solidFill>
                <a:latin typeface="Arial"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9pPr>
          </a:lstStyle>
          <a:p>
            <a:pPr>
              <a:defRPr/>
            </a:pPr>
            <a:r>
              <a:rPr lang="en-GB" altLang="zh-CN" sz="1000" b="1" smtClean="0">
                <a:ea typeface="SimSun" pitchFamily="2" charset="-122"/>
                <a:cs typeface="Times New Roman" pitchFamily="18" charset="0"/>
              </a:rPr>
              <a:t>© 2017 Open Mobile Alliance All Rights Reserved.</a:t>
            </a:r>
            <a:endParaRPr lang="en-US" altLang="zh-CN" sz="1000" b="1" smtClean="0">
              <a:ea typeface="SimSun" pitchFamily="2" charset="-122"/>
            </a:endParaRPr>
          </a:p>
          <a:p>
            <a:pPr>
              <a:defRPr/>
            </a:pPr>
            <a:r>
              <a:rPr lang="en-US" altLang="zh-CN" sz="900" b="1" smtClean="0">
                <a:latin typeface="Arial Narrow" pitchFamily="34" charset="0"/>
                <a:ea typeface="SimSun" pitchFamily="2" charset="-122"/>
                <a:cs typeface="Times New Roman" pitchFamily="18" charset="0"/>
              </a:rPr>
              <a:t>Used with the permission of the Open Mobile Alliance under the terms as stated in this document.</a:t>
            </a:r>
            <a:endParaRPr lang="en-US" altLang="zh-CN" sz="900" b="1" smtClean="0">
              <a:solidFill>
                <a:srgbClr val="999999"/>
              </a:solidFill>
              <a:latin typeface="Arial Narrow" pitchFamily="34" charset="0"/>
              <a:ea typeface="SimSun" pitchFamily="2"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itchFamily="34" charset="0"/>
              </a:defRPr>
            </a:lvl1pPr>
            <a:lvl2pPr marL="742950" indent="-285750" defTabSz="403225">
              <a:tabLst>
                <a:tab pos="5372100" algn="ctr"/>
                <a:tab pos="9182100" algn="r"/>
              </a:tabLst>
              <a:defRPr sz="2000">
                <a:solidFill>
                  <a:schemeClr val="tx1"/>
                </a:solidFill>
                <a:latin typeface="Arial" pitchFamily="34" charset="0"/>
              </a:defRPr>
            </a:lvl2pPr>
            <a:lvl3pPr marL="1143000" indent="-228600" defTabSz="403225">
              <a:tabLst>
                <a:tab pos="5372100" algn="ctr"/>
                <a:tab pos="9182100" algn="r"/>
              </a:tabLst>
              <a:defRPr sz="2000">
                <a:solidFill>
                  <a:schemeClr val="tx1"/>
                </a:solidFill>
                <a:latin typeface="Arial" pitchFamily="34" charset="0"/>
              </a:defRPr>
            </a:lvl3pPr>
            <a:lvl4pPr marL="1600200" indent="-228600" defTabSz="403225">
              <a:tabLst>
                <a:tab pos="5372100" algn="ctr"/>
                <a:tab pos="9182100" algn="r"/>
              </a:tabLst>
              <a:defRPr sz="2000">
                <a:solidFill>
                  <a:schemeClr val="tx1"/>
                </a:solidFill>
                <a:latin typeface="Arial" pitchFamily="34" charset="0"/>
              </a:defRPr>
            </a:lvl4pPr>
            <a:lvl5pPr marL="2057400" indent="-228600" defTabSz="403225">
              <a:tabLst>
                <a:tab pos="5372100" algn="ctr"/>
                <a:tab pos="9182100" algn="r"/>
              </a:tabLst>
              <a:defRPr sz="2000">
                <a:solidFill>
                  <a:schemeClr val="tx1"/>
                </a:solidFill>
                <a:latin typeface="Arial"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9pPr>
          </a:lstStyle>
          <a:p>
            <a:pPr algn="ctr">
              <a:defRPr/>
            </a:pPr>
            <a:r>
              <a:rPr lang="en-US" altLang="zh-CN" sz="1800" b="1" smtClean="0">
                <a:latin typeface="Arial Narrow" pitchFamily="34" charset="0"/>
                <a:ea typeface="SimSun" pitchFamily="2" charset="-122"/>
              </a:rPr>
              <a:t>OMA-&lt;GrpCode&gt;-2017-&lt;DocNum&gt;</a:t>
            </a:r>
          </a:p>
        </p:txBody>
      </p:sp>
      <p:sp>
        <p:nvSpPr>
          <p:cNvPr id="1032" name="Rectangle 19"/>
          <p:cNvSpPr>
            <a:spLocks noChangeArrowheads="1"/>
          </p:cNvSpPr>
          <p:nvPr userDrawn="1"/>
        </p:nvSpPr>
        <p:spPr bwMode="auto">
          <a:xfrm>
            <a:off x="8001000" y="6629400"/>
            <a:ext cx="1362075"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itchFamily="34" charset="0"/>
              </a:defRPr>
            </a:lvl1pPr>
            <a:lvl2pPr marL="742950" indent="-285750" defTabSz="403225">
              <a:tabLst>
                <a:tab pos="5372100" algn="ctr"/>
                <a:tab pos="9182100" algn="r"/>
              </a:tabLst>
              <a:defRPr sz="2000">
                <a:solidFill>
                  <a:schemeClr val="tx1"/>
                </a:solidFill>
                <a:latin typeface="Arial" pitchFamily="34" charset="0"/>
              </a:defRPr>
            </a:lvl2pPr>
            <a:lvl3pPr marL="1143000" indent="-228600" defTabSz="403225">
              <a:tabLst>
                <a:tab pos="5372100" algn="ctr"/>
                <a:tab pos="9182100" algn="r"/>
              </a:tabLst>
              <a:defRPr sz="2000">
                <a:solidFill>
                  <a:schemeClr val="tx1"/>
                </a:solidFill>
                <a:latin typeface="Arial" pitchFamily="34" charset="0"/>
              </a:defRPr>
            </a:lvl3pPr>
            <a:lvl4pPr marL="1600200" indent="-228600" defTabSz="403225">
              <a:tabLst>
                <a:tab pos="5372100" algn="ctr"/>
                <a:tab pos="9182100" algn="r"/>
              </a:tabLst>
              <a:defRPr sz="2000">
                <a:solidFill>
                  <a:schemeClr val="tx1"/>
                </a:solidFill>
                <a:latin typeface="Arial" pitchFamily="34" charset="0"/>
              </a:defRPr>
            </a:lvl4pPr>
            <a:lvl5pPr marL="2057400" indent="-228600" defTabSz="403225">
              <a:tabLst>
                <a:tab pos="5372100" algn="ctr"/>
                <a:tab pos="9182100" algn="r"/>
              </a:tabLst>
              <a:defRPr sz="2000">
                <a:solidFill>
                  <a:schemeClr val="tx1"/>
                </a:solidFill>
                <a:latin typeface="Arial"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9pPr>
          </a:lstStyle>
          <a:p>
            <a:pPr algn="r">
              <a:defRPr/>
            </a:pPr>
            <a:r>
              <a:rPr lang="en-US" altLang="zh-CN" sz="1800" b="1" smtClean="0">
                <a:latin typeface="Arial Narrow" pitchFamily="34" charset="0"/>
                <a:ea typeface="SimSun" pitchFamily="2" charset="-122"/>
              </a:rPr>
              <a:t>Slide #</a:t>
            </a:r>
            <a:fld id="{522247EC-8ABB-4391-ABBD-971287317E98}" type="slidenum">
              <a:rPr lang="en-US" altLang="zh-CN" sz="1800" b="1" smtClean="0">
                <a:latin typeface="Arial Narrow" pitchFamily="34" charset="0"/>
                <a:ea typeface="SimSun" pitchFamily="2" charset="-122"/>
              </a:rPr>
              <a:pPr algn="r">
                <a:defRPr/>
              </a:pPr>
              <a:t>‹#›</a:t>
            </a:fld>
            <a:r>
              <a:rPr lang="en-US" altLang="zh-CN" sz="1800" b="1" smtClean="0">
                <a:latin typeface="Arial Narrow" pitchFamily="34" charset="0"/>
                <a:ea typeface="SimSun" pitchFamily="2" charset="-122"/>
              </a:rPr>
              <a:t/>
            </a:r>
            <a:br>
              <a:rPr lang="en-US" altLang="zh-CN" sz="1800" b="1" smtClean="0">
                <a:latin typeface="Arial Narrow" pitchFamily="34" charset="0"/>
                <a:ea typeface="SimSun" pitchFamily="2" charset="-122"/>
              </a:rPr>
            </a:br>
            <a:r>
              <a:rPr lang="en-US" altLang="zh-CN" sz="500" smtClean="0">
                <a:solidFill>
                  <a:srgbClr val="999999"/>
                </a:solidFill>
                <a:ea typeface="SimSun" pitchFamily="2" charset="-122"/>
              </a:rPr>
              <a:t>[OMA-Template-SlideDeck-20170101-I]</a:t>
            </a:r>
            <a:endParaRPr lang="en-US" altLang="zh-CN" sz="1800" b="1" smtClean="0">
              <a:latin typeface="Arial Narrow" pitchFamily="34" charset="0"/>
              <a:ea typeface="SimSun"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Padmakumar.Subramani@nokia.com" TargetMode="External"/><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hyperlink" Target="http://www.openmobilealliance.org/UseAgreement.html" TargetMode="External"/><Relationship Id="rId4" Type="http://schemas.openxmlformats.org/officeDocument/2006/relationships/hyperlink" Target="mailto:mojan.mohajer@u-blox.com"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SimSun" pitchFamily="2" charset="-122"/>
              </a:rPr>
              <a:t>	Submitted To:	DM</a:t>
            </a:r>
          </a:p>
          <a:p>
            <a:pPr>
              <a:lnSpc>
                <a:spcPct val="95000"/>
              </a:lnSpc>
              <a:spcAft>
                <a:spcPct val="35000"/>
              </a:spcAft>
            </a:pPr>
            <a:r>
              <a:rPr lang="en-US" altLang="zh-CN" b="1" dirty="0">
                <a:latin typeface="Tahoma" pitchFamily="34" charset="0"/>
                <a:ea typeface="SimSun" pitchFamily="2" charset="-122"/>
              </a:rPr>
              <a:t>	Date:	</a:t>
            </a:r>
            <a:r>
              <a:rPr lang="en-US" altLang="zh-CN" b="1" dirty="0" smtClean="0">
                <a:latin typeface="Tahoma" pitchFamily="34" charset="0"/>
                <a:ea typeface="SimSun" pitchFamily="2" charset="-122"/>
              </a:rPr>
              <a:t>16 Jan. 2018</a:t>
            </a:r>
            <a:r>
              <a:rPr lang="en-US" altLang="zh-CN" b="1" dirty="0">
                <a:latin typeface="Tahoma" pitchFamily="34" charset="0"/>
                <a:ea typeface="SimSun" pitchFamily="2" charset="-122"/>
              </a:rPr>
              <a:t>	</a:t>
            </a:r>
          </a:p>
          <a:p>
            <a:pPr>
              <a:lnSpc>
                <a:spcPct val="95000"/>
              </a:lnSpc>
              <a:spcAft>
                <a:spcPct val="35000"/>
              </a:spcAft>
            </a:pPr>
            <a:r>
              <a:rPr lang="en-US" altLang="zh-CN" b="1" dirty="0">
                <a:latin typeface="Tahoma" pitchFamily="34" charset="0"/>
                <a:ea typeface="SimSun" pitchFamily="2" charset="-122"/>
              </a:rPr>
              <a:t>	Availability:	      Public            OMA Confidential</a:t>
            </a:r>
          </a:p>
          <a:p>
            <a:pPr>
              <a:lnSpc>
                <a:spcPct val="95000"/>
              </a:lnSpc>
              <a:spcAft>
                <a:spcPct val="35000"/>
              </a:spcAft>
            </a:pPr>
            <a:r>
              <a:rPr lang="en-US" altLang="zh-CN" b="1" dirty="0">
                <a:latin typeface="Tahoma" pitchFamily="34" charset="0"/>
                <a:ea typeface="SimSun" pitchFamily="2" charset="-122"/>
              </a:rPr>
              <a:t>	Contact:	</a:t>
            </a:r>
            <a:r>
              <a:rPr lang="en-US" altLang="en-US" b="1" dirty="0">
                <a:latin typeface="Tahoma" panose="020B0604030504040204" pitchFamily="34" charset="0"/>
              </a:rPr>
              <a:t> </a:t>
            </a:r>
            <a:r>
              <a:rPr lang="en-US" altLang="en-US" b="1" dirty="0" smtClean="0">
                <a:latin typeface="Tahoma" panose="020B0604030504040204" pitchFamily="34" charset="0"/>
                <a:hlinkClick r:id="rId3"/>
              </a:rPr>
              <a:t>Padmakumar.Subramani@nokia.com</a:t>
            </a:r>
            <a:r>
              <a:rPr lang="en-US" altLang="en-US" b="1" dirty="0" smtClean="0">
                <a:latin typeface="Tahoma" panose="020B0604030504040204" pitchFamily="34" charset="0"/>
              </a:rPr>
              <a:t>,                                          		 </a:t>
            </a:r>
            <a:r>
              <a:rPr lang="en-US" altLang="zh-CN" b="1" dirty="0" smtClean="0">
                <a:latin typeface="Tahoma" pitchFamily="34" charset="0"/>
                <a:ea typeface="SimSun" pitchFamily="2" charset="-122"/>
                <a:hlinkClick r:id="rId4"/>
              </a:rPr>
              <a:t>mojan.mohajer@u-blox.com</a:t>
            </a:r>
            <a:endParaRPr lang="en-US" altLang="zh-CN" b="1" dirty="0">
              <a:latin typeface="Tahoma" pitchFamily="34" charset="0"/>
              <a:ea typeface="SimSun" pitchFamily="2" charset="-122"/>
            </a:endParaRPr>
          </a:p>
          <a:p>
            <a:pPr>
              <a:lnSpc>
                <a:spcPct val="95000"/>
              </a:lnSpc>
              <a:spcAft>
                <a:spcPct val="35000"/>
              </a:spcAft>
            </a:pPr>
            <a:r>
              <a:rPr lang="en-US" altLang="zh-CN" b="1" dirty="0">
                <a:latin typeface="Tahoma" pitchFamily="34" charset="0"/>
                <a:ea typeface="SimSun" pitchFamily="2" charset="-122"/>
              </a:rPr>
              <a:t>	Source:	</a:t>
            </a:r>
            <a:r>
              <a:rPr lang="en-US" altLang="zh-CN" b="1" dirty="0" smtClean="0">
                <a:latin typeface="Tahoma" pitchFamily="34" charset="0"/>
                <a:ea typeface="SimSun" pitchFamily="2" charset="-122"/>
              </a:rPr>
              <a:t>Nokia, u-</a:t>
            </a:r>
            <a:r>
              <a:rPr lang="en-US" altLang="zh-CN" b="1" dirty="0" err="1" smtClean="0">
                <a:latin typeface="Tahoma" pitchFamily="34" charset="0"/>
                <a:ea typeface="SimSun" pitchFamily="2" charset="-122"/>
              </a:rPr>
              <a:t>blox</a:t>
            </a:r>
            <a:endParaRPr lang="en-US" altLang="zh-CN" b="1" dirty="0">
              <a:latin typeface="Tahoma" pitchFamily="34" charset="0"/>
              <a:ea typeface="SimSun" pitchFamily="2" charset="-122"/>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GB" sz="1400" dirty="0" smtClean="0"/>
              <a:t>OMA-DM-LightweightM2M-2018-xxxx-INP_virtual_notify_object</a:t>
            </a:r>
            <a:r>
              <a:rPr lang="en-US" altLang="zh-CN" sz="2000" dirty="0" smtClean="0">
                <a:ea typeface="SimSun" pitchFamily="2" charset="-122"/>
              </a:rPr>
              <a:t/>
            </a:r>
            <a:br>
              <a:rPr lang="en-US" altLang="zh-CN" sz="2000" dirty="0" smtClean="0">
                <a:ea typeface="SimSun" pitchFamily="2" charset="-122"/>
              </a:rPr>
            </a:br>
            <a:r>
              <a:rPr lang="en-US" altLang="zh-CN" sz="1400" dirty="0" smtClean="0">
                <a:ea typeface="SimSun" pitchFamily="2" charset="-122"/>
              </a:rPr>
              <a:t/>
            </a:r>
            <a:br>
              <a:rPr lang="en-US" altLang="zh-CN" sz="1400" dirty="0" smtClean="0">
                <a:ea typeface="SimSun" pitchFamily="2" charset="-122"/>
              </a:rPr>
            </a:br>
            <a:r>
              <a:rPr lang="en-GB" altLang="en-US" sz="2800" dirty="0" smtClean="0"/>
              <a:t>Proposal to Support Virtual Notify Object</a:t>
            </a:r>
            <a:r>
              <a:rPr lang="en-US" altLang="zh-CN" dirty="0" smtClean="0">
                <a:ea typeface="SimSun" pitchFamily="2" charset="-122"/>
              </a:rPr>
              <a:t/>
            </a:r>
            <a:br>
              <a:rPr lang="en-US" altLang="zh-CN" dirty="0" smtClean="0">
                <a:ea typeface="SimSun" pitchFamily="2" charset="-122"/>
              </a:rPr>
            </a:br>
            <a:endParaRPr lang="en-US" altLang="zh-CN" sz="1800" dirty="0" smtClean="0">
              <a:ea typeface="SimSun" pitchFamily="2"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SimSun" pitchFamily="2"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SimSun" pitchFamily="2" charset="-122"/>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US" altLang="zh-CN" sz="900">
                <a:ea typeface="SimSun" pitchFamily="2" charset="-122"/>
                <a:cs typeface="Times New Roman" pitchFamily="18" charset="0"/>
              </a:rPr>
              <a:t>USE OF THIS DOCUMENT BY NON-OMA MEMBERS IS SUBJECT TO ALL OF THE TERMS AND CONDITIONS OF THE USE AGREEMENT (located at </a:t>
            </a:r>
            <a:r>
              <a:rPr lang="en-US" altLang="zh-CN" sz="900">
                <a:ea typeface="SimSun" pitchFamily="2" charset="-122"/>
                <a:cs typeface="Times New Roman" pitchFamily="18" charset="0"/>
                <a:hlinkClick r:id="rId5"/>
              </a:rPr>
              <a:t>http://www.openmobilealliance.org/UseAgreement.html</a:t>
            </a:r>
            <a:r>
              <a:rPr lang="en-US" altLang="zh-CN" sz="900">
                <a:ea typeface="SimSun" pitchFamily="2" charset="-122"/>
                <a:cs typeface="Times New Roman" pitchFamily="18" charset="0"/>
              </a:rPr>
              <a:t>) AND IF YOU HAVE NOT AGREED TO THE TERMS OF THE USE AGREEMENT, YOU DO NOT HAVE THE RIGHT TO USE, COPY OR DISTRIBUTE THIS DOCUMENT.</a:t>
            </a:r>
          </a:p>
          <a:p>
            <a:pPr>
              <a:spcBef>
                <a:spcPct val="35000"/>
              </a:spcBef>
            </a:pPr>
            <a:r>
              <a:rPr lang="en-US" altLang="zh-CN" sz="900">
                <a:ea typeface="SimSun" pitchFamily="2" charset="-122"/>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a:ea typeface="SimSun" pitchFamily="2" charset="-122"/>
                <a:cs typeface="Times New Roman" pitchFamily="18" charset="0"/>
              </a:rPr>
              <a:t>Intellectual Property Rights</a:t>
            </a:r>
          </a:p>
          <a:p>
            <a:pPr>
              <a:spcBef>
                <a:spcPct val="35000"/>
              </a:spcBef>
            </a:pPr>
            <a:r>
              <a:rPr lang="en-US" altLang="zh-CN" sz="900">
                <a:ea typeface="SimSun" pitchFamily="2"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2263" y="234950"/>
            <a:ext cx="8748712" cy="703262"/>
          </a:xfrm>
        </p:spPr>
        <p:txBody>
          <a:bodyPr/>
          <a:lstStyle/>
          <a:p>
            <a:r>
              <a:rPr lang="en-GB" altLang="zh-CN" sz="2400" dirty="0" smtClean="0">
                <a:ea typeface="SimSun" pitchFamily="2" charset="-122"/>
              </a:rPr>
              <a:t>Example Client Notifications</a:t>
            </a:r>
            <a:endParaRPr lang="en-GB" sz="2400" dirty="0"/>
          </a:p>
        </p:txBody>
      </p:sp>
      <p:sp>
        <p:nvSpPr>
          <p:cNvPr id="3" name="Content Placeholder 2"/>
          <p:cNvSpPr>
            <a:spLocks noGrp="1"/>
          </p:cNvSpPr>
          <p:nvPr>
            <p:ph idx="1"/>
          </p:nvPr>
        </p:nvSpPr>
        <p:spPr>
          <a:xfrm>
            <a:off x="292100" y="1169988"/>
            <a:ext cx="8778875" cy="1655762"/>
          </a:xfrm>
        </p:spPr>
        <p:txBody>
          <a:bodyPr/>
          <a:lstStyle/>
          <a:p>
            <a:pPr>
              <a:buClr>
                <a:srgbClr val="C00000"/>
              </a:buClr>
              <a:buFont typeface="Arial" panose="020B0604020202020204" pitchFamily="34" charset="0"/>
              <a:buChar char="•"/>
            </a:pPr>
            <a:r>
              <a:rPr lang="en-GB" altLang="zh-CN" sz="2000" b="1" dirty="0" smtClean="0"/>
              <a:t>LwM2M Notify where Temperature Sensor 0 reading has triggered notification</a:t>
            </a:r>
          </a:p>
          <a:p>
            <a:pPr>
              <a:buClr>
                <a:srgbClr val="C00000"/>
              </a:buClr>
              <a:buFont typeface="Arial" panose="020B0604020202020204" pitchFamily="34" charset="0"/>
              <a:buChar char="•"/>
            </a:pPr>
            <a:r>
              <a:rPr lang="en-GB" altLang="zh-CN" sz="2000" b="1" dirty="0" smtClean="0"/>
              <a:t>Two possible options for client notification message</a:t>
            </a:r>
          </a:p>
          <a:p>
            <a:pPr lvl="1">
              <a:buClr>
                <a:srgbClr val="C00000"/>
              </a:buClr>
              <a:buFont typeface="Arial" panose="020B0604020202020204" pitchFamily="34" charset="0"/>
              <a:buChar char="•"/>
            </a:pPr>
            <a:r>
              <a:rPr lang="en-GB" altLang="zh-CN" sz="1600" b="1" dirty="0" smtClean="0"/>
              <a:t>Client performs full mapping and includes reference to actual resources in its notification message</a:t>
            </a:r>
          </a:p>
          <a:p>
            <a:pPr lvl="1">
              <a:buClr>
                <a:srgbClr val="C00000"/>
              </a:buClr>
              <a:buFont typeface="Arial" panose="020B0604020202020204" pitchFamily="34" charset="0"/>
              <a:buChar char="•"/>
            </a:pPr>
            <a:r>
              <a:rPr lang="en-GB" altLang="zh-CN" sz="1600" b="1" dirty="0" smtClean="0"/>
              <a:t>Client only reports values against each of the resource links and the full mapping is done at the server, resulting in smaller notify messages</a:t>
            </a:r>
          </a:p>
        </p:txBody>
      </p:sp>
      <p:graphicFrame>
        <p:nvGraphicFramePr>
          <p:cNvPr id="4" name="Content Placeholder 3"/>
          <p:cNvGraphicFramePr>
            <a:graphicFrameLocks/>
          </p:cNvGraphicFramePr>
          <p:nvPr>
            <p:extLst>
              <p:ext uri="{D42A27DB-BD31-4B8C-83A1-F6EECF244321}">
                <p14:modId xmlns:p14="http://schemas.microsoft.com/office/powerpoint/2010/main" val="4150944741"/>
              </p:ext>
            </p:extLst>
          </p:nvPr>
        </p:nvGraphicFramePr>
        <p:xfrm>
          <a:off x="444500" y="2988310"/>
          <a:ext cx="7894637" cy="2656840"/>
        </p:xfrm>
        <a:graphic>
          <a:graphicData uri="http://schemas.openxmlformats.org/drawingml/2006/table">
            <a:tbl>
              <a:tblPr firstRow="1" bandRow="1">
                <a:tableStyleId>{5C22544A-7EE6-4342-B048-85BDC9FD1C3A}</a:tableStyleId>
              </a:tblPr>
              <a:tblGrid>
                <a:gridCol w="3895634"/>
                <a:gridCol w="3999003"/>
              </a:tblGrid>
              <a:tr h="370840">
                <a:tc>
                  <a:txBody>
                    <a:bodyPr/>
                    <a:lstStyle/>
                    <a:p>
                      <a:pPr lvl="1"/>
                      <a:r>
                        <a:rPr lang="en-GB" dirty="0" smtClean="0"/>
                        <a:t>Mapping done by the client</a:t>
                      </a:r>
                      <a:endParaRPr lang="en-GB" dirty="0"/>
                    </a:p>
                  </a:txBody>
                  <a:tcPr/>
                </a:tc>
                <a:tc>
                  <a:txBody>
                    <a:bodyPr/>
                    <a:lstStyle/>
                    <a:p>
                      <a:pPr algn="ctr"/>
                      <a:r>
                        <a:rPr lang="en-GB" dirty="0" smtClean="0"/>
                        <a:t>Mapping done by the Server</a:t>
                      </a:r>
                      <a:endParaRPr lang="en-GB" dirty="0"/>
                    </a:p>
                  </a:txBody>
                  <a:tcPr/>
                </a:tc>
              </a:tr>
              <a:tr h="370840">
                <a:tc>
                  <a:txBody>
                    <a:bodyPr/>
                    <a:lstStyle/>
                    <a:p>
                      <a:r>
                        <a:rPr lang="pt-BR" dirty="0" smtClean="0"/>
                        <a:t>Notify</a:t>
                      </a:r>
                    </a:p>
                    <a:p>
                      <a:r>
                        <a:rPr lang="pt-BR" dirty="0" smtClean="0"/>
                        <a:t>{"e" :[</a:t>
                      </a:r>
                    </a:p>
                    <a:p>
                      <a:r>
                        <a:rPr lang="pt-BR" dirty="0" smtClean="0"/>
                        <a:t>   {"bn" : "/3303/", "n": "0/5700", "v": 30},</a:t>
                      </a:r>
                    </a:p>
                    <a:p>
                      <a:r>
                        <a:rPr lang="pt-BR" dirty="0" smtClean="0"/>
                        <a:t>   {"n": “1/5700", "v": 26},</a:t>
                      </a:r>
                    </a:p>
                    <a:p>
                      <a:r>
                        <a:rPr lang="pt-BR" dirty="0" smtClean="0"/>
                        <a:t>   {"bn" : “/", "n": “3304/0/5700", "v": 75},</a:t>
                      </a:r>
                    </a:p>
                    <a:p>
                      <a:r>
                        <a:rPr lang="pt-BR" dirty="0" smtClean="0"/>
                        <a:t>   {"n": “3/0/9", "v": 90}</a:t>
                      </a:r>
                    </a:p>
                    <a:p>
                      <a:r>
                        <a:rPr lang="pt-BR" dirty="0" smtClean="0"/>
                        <a:t>]</a:t>
                      </a:r>
                    </a:p>
                    <a:p>
                      <a:r>
                        <a:rPr lang="pt-BR" dirty="0" smtClean="0"/>
                        <a:t>}</a:t>
                      </a:r>
                      <a:endParaRPr lang="en-GB" dirty="0"/>
                    </a:p>
                  </a:txBody>
                  <a:tcPr/>
                </a:tc>
                <a:tc>
                  <a:txBody>
                    <a:bodyPr/>
                    <a:lstStyle/>
                    <a:p>
                      <a:r>
                        <a:rPr lang="pt-BR" dirty="0" smtClean="0"/>
                        <a:t>Notify</a:t>
                      </a:r>
                    </a:p>
                    <a:p>
                      <a:r>
                        <a:rPr lang="pt-BR" dirty="0" smtClean="0"/>
                        <a:t>{"e" :[</a:t>
                      </a:r>
                    </a:p>
                    <a:p>
                      <a:r>
                        <a:rPr lang="pt-BR" dirty="0" smtClean="0"/>
                        <a:t>   {"bn" : "/99/0/", "n": "0", "v": 30},</a:t>
                      </a:r>
                    </a:p>
                    <a:p>
                      <a:r>
                        <a:rPr lang="pt-BR" dirty="0" smtClean="0"/>
                        <a:t>   {"n": "1", "v": 26},</a:t>
                      </a:r>
                    </a:p>
                    <a:p>
                      <a:r>
                        <a:rPr lang="pt-BR" dirty="0" smtClean="0"/>
                        <a:t>   {"n" : "2", "v": 75},</a:t>
                      </a:r>
                    </a:p>
                    <a:p>
                      <a:r>
                        <a:rPr lang="pt-BR" dirty="0" smtClean="0"/>
                        <a:t>   {"n": "3", "v": 90}</a:t>
                      </a:r>
                    </a:p>
                    <a:p>
                      <a:r>
                        <a:rPr lang="pt-BR" dirty="0" smtClean="0"/>
                        <a:t>]</a:t>
                      </a:r>
                    </a:p>
                    <a:p>
                      <a:r>
                        <a:rPr lang="pt-BR" dirty="0" smtClean="0"/>
                        <a:t>}</a:t>
                      </a:r>
                      <a:endParaRPr lang="en-GB" dirty="0"/>
                    </a:p>
                  </a:txBody>
                  <a:tcPr/>
                </a:tc>
              </a:tr>
            </a:tbl>
          </a:graphicData>
        </a:graphic>
      </p:graphicFrame>
    </p:spTree>
    <p:extLst>
      <p:ext uri="{BB962C8B-B14F-4D97-AF65-F5344CB8AC3E}">
        <p14:creationId xmlns:p14="http://schemas.microsoft.com/office/powerpoint/2010/main" val="209271112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sz="2400" dirty="0">
                <a:ea typeface="SimSun" pitchFamily="2" charset="-122"/>
              </a:rPr>
              <a:t>Example Client Notifications Mapping to </a:t>
            </a:r>
            <a:r>
              <a:rPr lang="en-GB" altLang="zh-CN" sz="2400" dirty="0" err="1">
                <a:ea typeface="SimSun" pitchFamily="2" charset="-122"/>
              </a:rPr>
              <a:t>CoAP</a:t>
            </a:r>
            <a:endParaRPr lang="en-GB" sz="24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607375529"/>
              </p:ext>
            </p:extLst>
          </p:nvPr>
        </p:nvGraphicFramePr>
        <p:xfrm>
          <a:off x="825500" y="1814830"/>
          <a:ext cx="7437437" cy="3754120"/>
        </p:xfrm>
        <a:graphic>
          <a:graphicData uri="http://schemas.openxmlformats.org/drawingml/2006/table">
            <a:tbl>
              <a:tblPr firstRow="1" bandRow="1">
                <a:tableStyleId>{5C22544A-7EE6-4342-B048-85BDC9FD1C3A}</a:tableStyleId>
              </a:tblPr>
              <a:tblGrid>
                <a:gridCol w="3856037"/>
                <a:gridCol w="3581400"/>
              </a:tblGrid>
              <a:tr h="370840">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GB" dirty="0" smtClean="0"/>
                        <a:t>Mapping done by the client</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dirty="0" smtClean="0"/>
                        <a:t>Mapping done by the Server</a:t>
                      </a:r>
                    </a:p>
                  </a:txBody>
                  <a:tcPr/>
                </a:tc>
              </a:tr>
              <a:tr h="370840">
                <a:tc>
                  <a:txBody>
                    <a:bodyPr/>
                    <a:lstStyle/>
                    <a:p>
                      <a:r>
                        <a:rPr lang="pt-BR" dirty="0" smtClean="0"/>
                        <a:t>CoAP Response </a:t>
                      </a:r>
                    </a:p>
                    <a:p>
                      <a:r>
                        <a:rPr lang="pt-BR" dirty="0" smtClean="0"/>
                        <a:t>2.05</a:t>
                      </a:r>
                    </a:p>
                    <a:p>
                      <a:r>
                        <a:rPr lang="pt-BR" dirty="0" smtClean="0"/>
                        <a:t>  Token: 0xF1</a:t>
                      </a:r>
                    </a:p>
                    <a:p>
                      <a:r>
                        <a:rPr lang="pt-BR" dirty="0" smtClean="0"/>
                        <a:t>  Observe: 10</a:t>
                      </a:r>
                    </a:p>
                    <a:p>
                      <a:r>
                        <a:rPr lang="pt-BR" dirty="0" smtClean="0"/>
                        <a:t>  Content: </a:t>
                      </a:r>
                    </a:p>
                    <a:p>
                      <a:r>
                        <a:rPr lang="pt-BR" dirty="0" smtClean="0"/>
                        <a:t>  {"e" :[</a:t>
                      </a:r>
                    </a:p>
                    <a:p>
                      <a:r>
                        <a:rPr lang="pt-BR" dirty="0" smtClean="0"/>
                        <a:t>    {"bn" : "/3303/", "n": "0/5700", "v": 30},</a:t>
                      </a:r>
                    </a:p>
                    <a:p>
                      <a:r>
                        <a:rPr lang="pt-BR" dirty="0" smtClean="0"/>
                        <a:t>    {"n": "1/5700", "v": 26},</a:t>
                      </a:r>
                    </a:p>
                    <a:p>
                      <a:r>
                        <a:rPr lang="pt-BR" dirty="0" smtClean="0"/>
                        <a:t>    {"bn" : "/", "n": "3304/0/5700", "v": 75},</a:t>
                      </a:r>
                    </a:p>
                    <a:p>
                      <a:r>
                        <a:rPr lang="pt-BR" dirty="0" smtClean="0"/>
                        <a:t>    {"n": "3/0/9", "v": 90}</a:t>
                      </a:r>
                    </a:p>
                    <a:p>
                      <a:r>
                        <a:rPr lang="pt-BR" dirty="0" smtClean="0"/>
                        <a:t>   ]</a:t>
                      </a:r>
                    </a:p>
                    <a:p>
                      <a:r>
                        <a:rPr lang="pt-BR" dirty="0" smtClean="0"/>
                        <a:t> }</a:t>
                      </a:r>
                    </a:p>
                  </a:txBody>
                  <a:tcPr/>
                </a:tc>
                <a:tc>
                  <a:txBody>
                    <a:bodyPr/>
                    <a:lstStyle/>
                    <a:p>
                      <a:r>
                        <a:rPr lang="pt-BR" dirty="0" smtClean="0"/>
                        <a:t>CoAP Response </a:t>
                      </a:r>
                    </a:p>
                    <a:p>
                      <a:r>
                        <a:rPr lang="pt-BR" dirty="0" smtClean="0"/>
                        <a:t>2.05</a:t>
                      </a:r>
                    </a:p>
                    <a:p>
                      <a:r>
                        <a:rPr lang="pt-BR" dirty="0" smtClean="0"/>
                        <a:t>  Token: 0xF1</a:t>
                      </a:r>
                    </a:p>
                    <a:p>
                      <a:r>
                        <a:rPr lang="pt-BR" dirty="0" smtClean="0"/>
                        <a:t>  Observe: 10</a:t>
                      </a:r>
                    </a:p>
                    <a:p>
                      <a:r>
                        <a:rPr lang="pt-BR" dirty="0" smtClean="0"/>
                        <a:t>  Content:</a:t>
                      </a:r>
                    </a:p>
                    <a:p>
                      <a:r>
                        <a:rPr lang="pt-BR" dirty="0" smtClean="0"/>
                        <a:t>{"e" :[</a:t>
                      </a:r>
                    </a:p>
                    <a:p>
                      <a:r>
                        <a:rPr lang="pt-BR" dirty="0" smtClean="0"/>
                        <a:t>   {"bn" : "/99/0/", "n": "0", "v": 30},</a:t>
                      </a:r>
                    </a:p>
                    <a:p>
                      <a:r>
                        <a:rPr lang="pt-BR" dirty="0" smtClean="0"/>
                        <a:t>   {"n": "1", "v": 26},</a:t>
                      </a:r>
                    </a:p>
                    <a:p>
                      <a:r>
                        <a:rPr lang="pt-BR" dirty="0" smtClean="0"/>
                        <a:t>   {"n" : "2", "v": 75},</a:t>
                      </a:r>
                    </a:p>
                    <a:p>
                      <a:r>
                        <a:rPr lang="pt-BR" dirty="0" smtClean="0"/>
                        <a:t>   {"n": "3", "v": 90}</a:t>
                      </a:r>
                    </a:p>
                    <a:p>
                      <a:r>
                        <a:rPr lang="pt-BR" dirty="0" smtClean="0"/>
                        <a:t>]</a:t>
                      </a:r>
                    </a:p>
                    <a:p>
                      <a:r>
                        <a:rPr lang="pt-BR" dirty="0" smtClean="0"/>
                        <a:t>}</a:t>
                      </a:r>
                      <a:endParaRPr lang="en-GB" dirty="0" smtClean="0"/>
                    </a:p>
                  </a:txBody>
                  <a:tcPr/>
                </a:tc>
              </a:tr>
            </a:tbl>
          </a:graphicData>
        </a:graphic>
      </p:graphicFrame>
    </p:spTree>
    <p:extLst>
      <p:ext uri="{BB962C8B-B14F-4D97-AF65-F5344CB8AC3E}">
        <p14:creationId xmlns:p14="http://schemas.microsoft.com/office/powerpoint/2010/main" val="40674583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800" dirty="0" smtClean="0"/>
              <a:t>Issues to Be Decided</a:t>
            </a:r>
            <a:endParaRPr lang="en-GB" sz="2800" dirty="0"/>
          </a:p>
        </p:txBody>
      </p:sp>
      <p:sp>
        <p:nvSpPr>
          <p:cNvPr id="3" name="Content Placeholder 2"/>
          <p:cNvSpPr>
            <a:spLocks noGrp="1"/>
          </p:cNvSpPr>
          <p:nvPr>
            <p:ph idx="1"/>
          </p:nvPr>
        </p:nvSpPr>
        <p:spPr>
          <a:xfrm>
            <a:off x="292100" y="1169988"/>
            <a:ext cx="8778875" cy="4932362"/>
          </a:xfrm>
        </p:spPr>
        <p:txBody>
          <a:bodyPr/>
          <a:lstStyle/>
          <a:p>
            <a:pPr>
              <a:buClr>
                <a:srgbClr val="C00000"/>
              </a:buClr>
              <a:buFont typeface="Wingdings" panose="05000000000000000000" pitchFamily="2" charset="2"/>
              <a:buChar char="q"/>
            </a:pPr>
            <a:r>
              <a:rPr lang="fr-FR" altLang="zh-CN" sz="2000" b="1" dirty="0"/>
              <a:t> </a:t>
            </a:r>
            <a:r>
              <a:rPr lang="en-GB" altLang="zh-CN" sz="2000" b="1" dirty="0" smtClean="0"/>
              <a:t>Option 1 or Option 2 for configuring Notification attributes?</a:t>
            </a:r>
          </a:p>
          <a:p>
            <a:pPr>
              <a:buClr>
                <a:srgbClr val="C00000"/>
              </a:buClr>
              <a:buFont typeface="Wingdings" panose="05000000000000000000" pitchFamily="2" charset="2"/>
              <a:buChar char="q"/>
            </a:pPr>
            <a:r>
              <a:rPr lang="en-GB" altLang="zh-CN" sz="2000" b="1" dirty="0" smtClean="0"/>
              <a:t> Can potentially remove </a:t>
            </a:r>
            <a:r>
              <a:rPr lang="en-GB" altLang="zh-CN" sz="2000" b="1" dirty="0" err="1"/>
              <a:t>MinReportInterval</a:t>
            </a:r>
            <a:r>
              <a:rPr lang="en-GB" altLang="zh-CN" sz="2000" b="1" dirty="0"/>
              <a:t> </a:t>
            </a:r>
            <a:r>
              <a:rPr lang="en-GB" altLang="zh-CN" sz="2000" b="1" dirty="0" smtClean="0"/>
              <a:t>and </a:t>
            </a:r>
            <a:r>
              <a:rPr lang="en-GB" altLang="zh-CN" sz="2000" b="1" dirty="0" err="1" smtClean="0"/>
              <a:t>MaxReportInterval</a:t>
            </a:r>
            <a:r>
              <a:rPr lang="en-GB" altLang="zh-CN" sz="2000" b="1" dirty="0" smtClean="0"/>
              <a:t> resources and replace with following rules for the client to follow:</a:t>
            </a:r>
          </a:p>
          <a:p>
            <a:pPr lvl="1">
              <a:buClr>
                <a:srgbClr val="C00000"/>
              </a:buClr>
              <a:buFont typeface="Wingdings" panose="05000000000000000000" pitchFamily="2" charset="2"/>
              <a:buChar char="Ø"/>
            </a:pPr>
            <a:r>
              <a:rPr lang="en-GB" altLang="zh-CN" sz="1600" b="1" dirty="0"/>
              <a:t> </a:t>
            </a:r>
            <a:r>
              <a:rPr lang="en-GB" altLang="zh-CN" sz="1600" b="1" dirty="0" smtClean="0"/>
              <a:t>Use the smallest </a:t>
            </a:r>
            <a:r>
              <a:rPr lang="en-GB" altLang="zh-CN" sz="1600" b="1" dirty="0" err="1" smtClean="0"/>
              <a:t>Pmin</a:t>
            </a:r>
            <a:r>
              <a:rPr lang="en-GB" altLang="zh-CN" sz="1600" b="1" dirty="0" smtClean="0"/>
              <a:t> in case of multiple </a:t>
            </a:r>
            <a:r>
              <a:rPr lang="en-GB" altLang="zh-CN" sz="1600" b="1" dirty="0" err="1" smtClean="0"/>
              <a:t>Pmin</a:t>
            </a:r>
            <a:r>
              <a:rPr lang="en-GB" altLang="zh-CN" sz="1600" b="1" dirty="0" smtClean="0"/>
              <a:t> where each resource has different </a:t>
            </a:r>
            <a:r>
              <a:rPr lang="en-GB" altLang="zh-CN" sz="1600" b="1" dirty="0" err="1" smtClean="0"/>
              <a:t>Pmin</a:t>
            </a:r>
            <a:r>
              <a:rPr lang="en-GB" altLang="zh-CN" sz="1600" b="1" dirty="0" smtClean="0"/>
              <a:t> attached</a:t>
            </a:r>
          </a:p>
          <a:p>
            <a:pPr lvl="1">
              <a:buClr>
                <a:srgbClr val="C00000"/>
              </a:buClr>
              <a:buFont typeface="Wingdings" panose="05000000000000000000" pitchFamily="2" charset="2"/>
              <a:buChar char="Ø"/>
            </a:pPr>
            <a:r>
              <a:rPr lang="en-GB" altLang="zh-CN" sz="1600" b="1" dirty="0" smtClean="0"/>
              <a:t> Use </a:t>
            </a:r>
            <a:r>
              <a:rPr lang="en-GB" altLang="zh-CN" sz="1600" b="1" dirty="0"/>
              <a:t>the smallest </a:t>
            </a:r>
            <a:r>
              <a:rPr lang="en-GB" altLang="zh-CN" sz="1600" b="1" dirty="0" err="1" smtClean="0"/>
              <a:t>Pmax</a:t>
            </a:r>
            <a:r>
              <a:rPr lang="en-GB" altLang="zh-CN" sz="1600" b="1" dirty="0" smtClean="0"/>
              <a:t> </a:t>
            </a:r>
            <a:r>
              <a:rPr lang="en-GB" altLang="zh-CN" sz="1600" b="1" dirty="0"/>
              <a:t>in case of </a:t>
            </a:r>
            <a:r>
              <a:rPr lang="en-GB" altLang="zh-CN" sz="1600" b="1" dirty="0" smtClean="0"/>
              <a:t>multiple </a:t>
            </a:r>
            <a:r>
              <a:rPr lang="en-GB" altLang="zh-CN" sz="1600" b="1" dirty="0" err="1" smtClean="0"/>
              <a:t>Pmax</a:t>
            </a:r>
            <a:r>
              <a:rPr lang="en-GB" altLang="zh-CN" sz="1600" b="1" dirty="0" smtClean="0"/>
              <a:t> </a:t>
            </a:r>
            <a:r>
              <a:rPr lang="en-GB" altLang="zh-CN" sz="1600" b="1" dirty="0"/>
              <a:t>where each resource has different </a:t>
            </a:r>
            <a:r>
              <a:rPr lang="en-GB" altLang="zh-CN" sz="1600" b="1" dirty="0" err="1" smtClean="0"/>
              <a:t>Pmax</a:t>
            </a:r>
            <a:r>
              <a:rPr lang="en-GB" altLang="zh-CN" sz="1600" b="1" dirty="0" smtClean="0"/>
              <a:t> </a:t>
            </a:r>
            <a:r>
              <a:rPr lang="en-GB" altLang="zh-CN" sz="1600" b="1" dirty="0"/>
              <a:t>attached</a:t>
            </a:r>
            <a:endParaRPr lang="en-GB" altLang="zh-CN" sz="1600" b="1" dirty="0" smtClean="0"/>
          </a:p>
          <a:p>
            <a:pPr>
              <a:buClr>
                <a:srgbClr val="C00000"/>
              </a:buClr>
              <a:buFont typeface="Wingdings" panose="05000000000000000000" pitchFamily="2" charset="2"/>
              <a:buChar char="q"/>
            </a:pPr>
            <a:r>
              <a:rPr lang="en-GB" altLang="zh-CN" sz="2000" b="1" dirty="0"/>
              <a:t> </a:t>
            </a:r>
            <a:r>
              <a:rPr lang="en-GB" altLang="zh-CN" sz="2000" b="1" dirty="0" smtClean="0"/>
              <a:t>Is new Observe Operation required, </a:t>
            </a:r>
            <a:r>
              <a:rPr lang="en-GB" sz="2000" b="1" dirty="0" err="1" smtClean="0">
                <a:ea typeface="Times New Roman" panose="02020603050405020304" pitchFamily="18" charset="0"/>
                <a:cs typeface="Times New Roman" panose="02020603050405020304" pitchFamily="18" charset="0"/>
              </a:rPr>
              <a:t>ObserveComplex</a:t>
            </a:r>
            <a:r>
              <a:rPr lang="en-GB" sz="2000" b="1" dirty="0" smtClean="0">
                <a:ea typeface="Times New Roman" panose="02020603050405020304" pitchFamily="18" charset="0"/>
                <a:cs typeface="Times New Roman" panose="02020603050405020304" pitchFamily="18" charset="0"/>
              </a:rPr>
              <a:t>, or can reuse existing one even though the rules are slightly different.</a:t>
            </a:r>
            <a:endParaRPr lang="en-GB" sz="2000" b="1" dirty="0">
              <a:ea typeface="Times New Roman" panose="02020603050405020304" pitchFamily="18" charset="0"/>
              <a:cs typeface="Times New Roman" panose="02020603050405020304" pitchFamily="18" charset="0"/>
            </a:endParaRPr>
          </a:p>
          <a:p>
            <a:pPr>
              <a:buClr>
                <a:srgbClr val="C00000"/>
              </a:buClr>
              <a:buFont typeface="Wingdings" panose="05000000000000000000" pitchFamily="2" charset="2"/>
              <a:buChar char="q"/>
            </a:pPr>
            <a:r>
              <a:rPr lang="en-GB" altLang="zh-CN" sz="2000" b="1" dirty="0" smtClean="0">
                <a:cs typeface="Times New Roman" panose="02020603050405020304" pitchFamily="18" charset="0"/>
              </a:rPr>
              <a:t> Is it acceptable to observe an instance of the virtual object and rely on change in </a:t>
            </a:r>
            <a:r>
              <a:rPr lang="en-IN" sz="2000" b="1" dirty="0" err="1" smtClean="0"/>
              <a:t>NotifyCriteriaMet</a:t>
            </a:r>
            <a:r>
              <a:rPr lang="en-IN" sz="2000" b="1" dirty="0" smtClean="0"/>
              <a:t> resource to trigger the notification but not include that resource itself in the NOTIFY message</a:t>
            </a:r>
          </a:p>
          <a:p>
            <a:pPr>
              <a:buClr>
                <a:srgbClr val="C00000"/>
              </a:buClr>
              <a:buFont typeface="Wingdings" panose="05000000000000000000" pitchFamily="2" charset="2"/>
              <a:buChar char="q"/>
            </a:pPr>
            <a:r>
              <a:rPr lang="en-IN" sz="2000" b="1" dirty="0"/>
              <a:t> </a:t>
            </a:r>
            <a:r>
              <a:rPr lang="en-IN" sz="2000" b="1" dirty="0" smtClean="0"/>
              <a:t>What happens if one of the resources that has link to from Notify Object is removed? Should client autonomously set the </a:t>
            </a:r>
            <a:r>
              <a:rPr lang="en-IN" sz="2000" b="1" dirty="0" err="1" smtClean="0"/>
              <a:t>ObservationEnabled</a:t>
            </a:r>
            <a:r>
              <a:rPr lang="en-IN" sz="2000" b="1" dirty="0" smtClean="0"/>
              <a:t> flag to FALSE, and stop sending notification or delete the instance of Notify Object that is pointing to that resource? </a:t>
            </a:r>
            <a:endParaRPr lang="en-IN" sz="2000" b="1" dirty="0"/>
          </a:p>
        </p:txBody>
      </p:sp>
    </p:spTree>
    <p:extLst>
      <p:ext uri="{BB962C8B-B14F-4D97-AF65-F5344CB8AC3E}">
        <p14:creationId xmlns:p14="http://schemas.microsoft.com/office/powerpoint/2010/main" val="7356115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1">
            <a:extLst>
              <a:ext uri="{FF2B5EF4-FFF2-40B4-BE49-F238E27FC236}">
                <a16:creationId xmlns:a16="http://schemas.microsoft.com/office/drawing/2014/main" xmlns="" id="{C2195D68-D380-4612-9679-ACCC9D24C1AB}"/>
              </a:ext>
            </a:extLst>
          </p:cNvPr>
          <p:cNvSpPr>
            <a:spLocks noGrp="1"/>
          </p:cNvSpPr>
          <p:nvPr>
            <p:ph idx="1"/>
          </p:nvPr>
        </p:nvSpPr>
        <p:spPr>
          <a:xfrm>
            <a:off x="292100" y="1246188"/>
            <a:ext cx="8778875" cy="5160962"/>
          </a:xfrm>
        </p:spPr>
        <p:txBody>
          <a:bodyPr/>
          <a:lstStyle/>
          <a:p>
            <a:pPr marL="180975" indent="-180975">
              <a:buClr>
                <a:srgbClr val="C00000"/>
              </a:buClr>
              <a:buFont typeface="Wingdings" panose="05000000000000000000" pitchFamily="2" charset="2"/>
              <a:buChar char="q"/>
            </a:pPr>
            <a:r>
              <a:rPr lang="en-GB" altLang="zh-CN" sz="2000" b="1" dirty="0" smtClean="0"/>
              <a:t>Providing a mechanism for atomic reporting of resources across different objects in a single client notification message</a:t>
            </a:r>
          </a:p>
          <a:p>
            <a:pPr marL="180975" indent="-180975">
              <a:buClr>
                <a:srgbClr val="C00000"/>
              </a:buClr>
              <a:buFont typeface="Wingdings" panose="05000000000000000000" pitchFamily="2" charset="2"/>
              <a:buChar char="q"/>
            </a:pPr>
            <a:r>
              <a:rPr lang="en-US" altLang="zh-CN" sz="2000" b="1" dirty="0"/>
              <a:t>In LwM2M v1.0.x this requirement can only be met </a:t>
            </a:r>
            <a:r>
              <a:rPr lang="en-US" altLang="zh-CN" sz="2000" b="1" dirty="0" smtClean="0"/>
              <a:t>by one of two methods:</a:t>
            </a:r>
          </a:p>
          <a:p>
            <a:pPr marL="411163" lvl="1" indent="-180975">
              <a:buClr>
                <a:srgbClr val="C00000"/>
              </a:buClr>
              <a:buFont typeface="Wingdings" panose="05000000000000000000" pitchFamily="2" charset="2"/>
              <a:buChar char="q"/>
            </a:pPr>
            <a:r>
              <a:rPr lang="en-US" altLang="zh-CN" sz="1600" b="1" dirty="0" smtClean="0"/>
              <a:t>Defining the data model such that to unnaturally group resources into objects for reporting purposes rather than logical relationships and coherence</a:t>
            </a:r>
          </a:p>
          <a:p>
            <a:pPr marL="411163" lvl="1" indent="-180975">
              <a:buClr>
                <a:srgbClr val="C00000"/>
              </a:buClr>
              <a:buFont typeface="Wingdings" panose="05000000000000000000" pitchFamily="2" charset="2"/>
              <a:buChar char="q"/>
            </a:pPr>
            <a:r>
              <a:rPr lang="en-US" altLang="zh-CN" sz="1600" b="1" dirty="0"/>
              <a:t>D</a:t>
            </a:r>
            <a:r>
              <a:rPr lang="en-US" altLang="zh-CN" sz="1600" b="1" dirty="0" smtClean="0"/>
              <a:t>efining additional/redundant objects </a:t>
            </a:r>
            <a:r>
              <a:rPr lang="en-US" altLang="zh-CN" sz="1600" b="1" dirty="0"/>
              <a:t>that are </a:t>
            </a:r>
            <a:r>
              <a:rPr lang="en-US" altLang="zh-CN" sz="1600" b="1" dirty="0" smtClean="0"/>
              <a:t>simply </a:t>
            </a:r>
            <a:r>
              <a:rPr lang="en-US" altLang="zh-CN" sz="1600" b="1" dirty="0" smtClean="0"/>
              <a:t>duplicating </a:t>
            </a:r>
            <a:r>
              <a:rPr lang="en-US" altLang="zh-CN" sz="1600" b="1" dirty="0"/>
              <a:t>existing resources of other </a:t>
            </a:r>
            <a:r>
              <a:rPr lang="en-US" altLang="zh-CN" sz="1600" b="1" dirty="0" smtClean="0"/>
              <a:t>objects</a:t>
            </a:r>
          </a:p>
          <a:p>
            <a:pPr marL="180975" indent="-180975">
              <a:buClr>
                <a:srgbClr val="C00000"/>
              </a:buClr>
              <a:buFont typeface="Wingdings" panose="05000000000000000000" pitchFamily="2" charset="2"/>
              <a:buChar char="q"/>
            </a:pPr>
            <a:r>
              <a:rPr lang="en-US" altLang="zh-CN" sz="2000" b="1" dirty="0" smtClean="0"/>
              <a:t>It is proposed to extend LwM2M </a:t>
            </a:r>
            <a:r>
              <a:rPr lang="en-US" altLang="zh-CN" sz="2000" b="1" dirty="0"/>
              <a:t>v1.1 functionality </a:t>
            </a:r>
            <a:r>
              <a:rPr lang="en-US" altLang="zh-CN" sz="2000" b="1" dirty="0" smtClean="0"/>
              <a:t>to </a:t>
            </a:r>
            <a:r>
              <a:rPr lang="en-US" altLang="zh-CN" sz="2000" b="1" dirty="0"/>
              <a:t>support </a:t>
            </a:r>
            <a:r>
              <a:rPr lang="en-US" altLang="zh-CN" sz="2000" b="1" dirty="0" smtClean="0"/>
              <a:t>grouping of resource links into generic virtual </a:t>
            </a:r>
            <a:r>
              <a:rPr lang="en-US" altLang="zh-CN" sz="2000" b="1" dirty="0"/>
              <a:t>object instances </a:t>
            </a:r>
            <a:r>
              <a:rPr lang="en-US" altLang="zh-CN" sz="2000" b="1" dirty="0" smtClean="0"/>
              <a:t>where they can be observed and notified in a single operation.</a:t>
            </a:r>
          </a:p>
          <a:p>
            <a:pPr marL="180975" indent="-180975">
              <a:buClr>
                <a:srgbClr val="C00000"/>
              </a:buClr>
              <a:buFont typeface="Wingdings" panose="05000000000000000000" pitchFamily="2" charset="2"/>
              <a:buChar char="q"/>
            </a:pPr>
            <a:r>
              <a:rPr lang="en-US" altLang="zh-CN" sz="2000" b="1" dirty="0" smtClean="0"/>
              <a:t>Based on application requirements the server can create instances of virtual objects and populate it with a set </a:t>
            </a:r>
            <a:r>
              <a:rPr lang="en-US" altLang="zh-CN" sz="2000" b="1" dirty="0"/>
              <a:t>of links to resources of other objects </a:t>
            </a:r>
            <a:r>
              <a:rPr lang="en-US" altLang="zh-CN" sz="2000" b="1" dirty="0" smtClean="0"/>
              <a:t>that it can then observe together.</a:t>
            </a:r>
          </a:p>
        </p:txBody>
      </p:sp>
      <p:sp>
        <p:nvSpPr>
          <p:cNvPr id="2" name="Title 1"/>
          <p:cNvSpPr>
            <a:spLocks noGrp="1"/>
          </p:cNvSpPr>
          <p:nvPr>
            <p:ph type="title" idx="4294967295"/>
          </p:nvPr>
        </p:nvSpPr>
        <p:spPr>
          <a:xfrm>
            <a:off x="0" y="233363"/>
            <a:ext cx="8748713" cy="703262"/>
          </a:xfrm>
        </p:spPr>
        <p:txBody>
          <a:bodyPr/>
          <a:lstStyle/>
          <a:p>
            <a:r>
              <a:rPr lang="en-US" dirty="0" smtClean="0"/>
              <a:t>Requirements</a:t>
            </a:r>
            <a:endParaRPr lang="en-US" dirty="0"/>
          </a:p>
        </p:txBody>
      </p:sp>
    </p:spTree>
    <p:extLst>
      <p:ext uri="{BB962C8B-B14F-4D97-AF65-F5344CB8AC3E}">
        <p14:creationId xmlns:p14="http://schemas.microsoft.com/office/powerpoint/2010/main" val="14379732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sz="2800" dirty="0">
                <a:ea typeface="SimSun" pitchFamily="2" charset="-122"/>
              </a:rPr>
              <a:t>Virtual Notify Object Definition</a:t>
            </a:r>
            <a:r>
              <a:rPr lang="en-GB" altLang="zh-CN" sz="2800" dirty="0" smtClean="0">
                <a:ea typeface="SimSun" pitchFamily="2" charset="-122"/>
              </a:rPr>
              <a:t> (Option 1)</a:t>
            </a:r>
            <a:endParaRPr lang="en-GB" sz="2800" dirty="0"/>
          </a:p>
        </p:txBody>
      </p:sp>
      <p:sp>
        <p:nvSpPr>
          <p:cNvPr id="3" name="Content Placeholder 2"/>
          <p:cNvSpPr>
            <a:spLocks noGrp="1"/>
          </p:cNvSpPr>
          <p:nvPr>
            <p:ph idx="1"/>
          </p:nvPr>
        </p:nvSpPr>
        <p:spPr>
          <a:xfrm>
            <a:off x="292100" y="1169988"/>
            <a:ext cx="8778875" cy="4779962"/>
          </a:xfrm>
        </p:spPr>
        <p:txBody>
          <a:bodyPr/>
          <a:lstStyle/>
          <a:p>
            <a:pPr marL="0" indent="0">
              <a:buClr>
                <a:srgbClr val="C00000"/>
              </a:buClr>
              <a:buNone/>
            </a:pPr>
            <a:endParaRPr lang="en-GB" sz="1800" dirty="0" smtClean="0">
              <a:ea typeface="Times New Roman" panose="02020603050405020304" pitchFamily="18" charset="0"/>
              <a:cs typeface="Times New Roman" panose="02020603050405020304" pitchFamily="18" charset="0"/>
            </a:endParaRPr>
          </a:p>
          <a:p>
            <a:pPr marL="0" indent="0">
              <a:buClr>
                <a:srgbClr val="C00000"/>
              </a:buClr>
              <a:buNone/>
            </a:pPr>
            <a:endParaRPr lang="en-GB" sz="1800" dirty="0">
              <a:ea typeface="Times New Roman" panose="02020603050405020304" pitchFamily="18" charset="0"/>
              <a:cs typeface="Times New Roman" panose="02020603050405020304" pitchFamily="18" charset="0"/>
            </a:endParaRPr>
          </a:p>
          <a:p>
            <a:pPr marL="0" indent="0">
              <a:buClr>
                <a:srgbClr val="C00000"/>
              </a:buClr>
              <a:buNone/>
            </a:pPr>
            <a:endParaRPr lang="en-GB" sz="1800" dirty="0" smtClean="0">
              <a:ea typeface="Times New Roman" panose="02020603050405020304" pitchFamily="18" charset="0"/>
              <a:cs typeface="Times New Roman" panose="02020603050405020304" pitchFamily="18" charset="0"/>
            </a:endParaRPr>
          </a:p>
          <a:p>
            <a:pPr marL="0" indent="0">
              <a:buClr>
                <a:srgbClr val="C00000"/>
              </a:buClr>
              <a:buNone/>
            </a:pPr>
            <a:endParaRPr lang="en-GB" sz="1800" dirty="0">
              <a:ea typeface="Times New Roman" panose="02020603050405020304" pitchFamily="18" charset="0"/>
              <a:cs typeface="Times New Roman" panose="02020603050405020304" pitchFamily="18" charset="0"/>
            </a:endParaRPr>
          </a:p>
          <a:p>
            <a:pPr marL="0" indent="0">
              <a:buClr>
                <a:srgbClr val="C00000"/>
              </a:buClr>
              <a:buNone/>
            </a:pPr>
            <a:endParaRPr lang="en-GB" sz="1800" dirty="0" smtClean="0">
              <a:ea typeface="Times New Roman" panose="02020603050405020304" pitchFamily="18" charset="0"/>
              <a:cs typeface="Times New Roman" panose="02020603050405020304" pitchFamily="18" charset="0"/>
            </a:endParaRPr>
          </a:p>
          <a:p>
            <a:pPr marL="0" indent="0">
              <a:buClr>
                <a:srgbClr val="C00000"/>
              </a:buClr>
              <a:buNone/>
            </a:pPr>
            <a:endParaRPr lang="en-GB" sz="1800" dirty="0">
              <a:ea typeface="Times New Roman" panose="02020603050405020304" pitchFamily="18" charset="0"/>
              <a:cs typeface="Times New Roman" panose="02020603050405020304" pitchFamily="18" charset="0"/>
            </a:endParaRPr>
          </a:p>
          <a:p>
            <a:pPr marL="0" indent="0">
              <a:buClr>
                <a:srgbClr val="C00000"/>
              </a:buClr>
              <a:buNone/>
            </a:pPr>
            <a:endParaRPr lang="en-GB" sz="1800" dirty="0" smtClean="0">
              <a:ea typeface="Times New Roman" panose="02020603050405020304" pitchFamily="18" charset="0"/>
              <a:cs typeface="Times New Roman" panose="02020603050405020304" pitchFamily="18" charset="0"/>
            </a:endParaRPr>
          </a:p>
          <a:p>
            <a:pPr marL="0" indent="0">
              <a:buClr>
                <a:srgbClr val="C00000"/>
              </a:buClr>
              <a:buNone/>
            </a:pPr>
            <a:endParaRPr lang="en-GB" sz="1800" dirty="0">
              <a:ea typeface="Times New Roman" panose="02020603050405020304" pitchFamily="18" charset="0"/>
              <a:cs typeface="Times New Roman" panose="02020603050405020304" pitchFamily="18" charset="0"/>
            </a:endParaRPr>
          </a:p>
          <a:p>
            <a:pPr marL="0" indent="0">
              <a:buClr>
                <a:srgbClr val="C00000"/>
              </a:buClr>
              <a:buNone/>
            </a:pPr>
            <a:endParaRPr lang="en-GB" sz="1800" dirty="0">
              <a:ea typeface="Times New Roman" panose="02020603050405020304" pitchFamily="18" charset="0"/>
              <a:cs typeface="Times New Roman" panose="02020603050405020304" pitchFamily="18" charset="0"/>
            </a:endParaRPr>
          </a:p>
          <a:p>
            <a:pPr marL="0" indent="0">
              <a:buClr>
                <a:srgbClr val="C00000"/>
              </a:buClr>
              <a:buNone/>
            </a:pPr>
            <a:endParaRPr lang="en-GB" sz="1800" dirty="0">
              <a:ea typeface="Times New Roman" panose="02020603050405020304" pitchFamily="18" charset="0"/>
              <a:cs typeface="Times New Roman" panose="02020603050405020304" pitchFamily="18" charset="0"/>
            </a:endParaRPr>
          </a:p>
          <a:p>
            <a:pPr marL="342900" indent="-342900">
              <a:buClr>
                <a:srgbClr val="C00000"/>
              </a:buClr>
              <a:buFont typeface="+mj-lt"/>
              <a:buAutoNum type="arabicPeriod"/>
            </a:pPr>
            <a:r>
              <a:rPr lang="en-GB" sz="1800" dirty="0" smtClean="0">
                <a:ea typeface="Times New Roman" panose="02020603050405020304" pitchFamily="18" charset="0"/>
                <a:cs typeface="Times New Roman" panose="02020603050405020304" pitchFamily="18" charset="0"/>
              </a:rPr>
              <a:t>Notification Attributes are configured in the Notify Object for each resource that has a link to from this </a:t>
            </a:r>
            <a:r>
              <a:rPr lang="en-GB" sz="1800" dirty="0">
                <a:ea typeface="Times New Roman" panose="02020603050405020304" pitchFamily="18" charset="0"/>
                <a:cs typeface="Times New Roman" panose="02020603050405020304" pitchFamily="18" charset="0"/>
              </a:rPr>
              <a:t>instance </a:t>
            </a:r>
            <a:r>
              <a:rPr lang="en-GB" sz="1800" dirty="0" smtClean="0">
                <a:ea typeface="Times New Roman" panose="02020603050405020304" pitchFamily="18" charset="0"/>
                <a:cs typeface="Times New Roman" panose="02020603050405020304" pitchFamily="18" charset="0"/>
              </a:rPr>
              <a:t>of Notify Object. This allows other notify conditions to be configured independently on the actual resources for separate notifications if required.</a:t>
            </a:r>
          </a:p>
          <a:p>
            <a:pPr marL="0" indent="0">
              <a:buClr>
                <a:srgbClr val="C00000"/>
              </a:buClr>
              <a:buNone/>
            </a:pPr>
            <a:endParaRPr lang="en-GB" sz="1800" dirty="0" smtClean="0">
              <a:ea typeface="Times New Roman" panose="02020603050405020304" pitchFamily="18" charset="0"/>
              <a:cs typeface="Times New Roman" panose="02020603050405020304" pitchFamily="18" charset="0"/>
            </a:endParaRPr>
          </a:p>
        </p:txBody>
      </p:sp>
      <p:graphicFrame>
        <p:nvGraphicFramePr>
          <p:cNvPr id="4" name="Content Placeholder 4">
            <a:extLst>
              <a:ext uri="{FF2B5EF4-FFF2-40B4-BE49-F238E27FC236}">
                <a16:creationId xmlns="" xmlns:a16="http://schemas.microsoft.com/office/drawing/2014/main" id="{5BE050B6-3DCB-4714-ADB9-5C2D725B6F89}"/>
              </a:ext>
            </a:extLst>
          </p:cNvPr>
          <p:cNvGraphicFramePr>
            <a:graphicFrameLocks/>
          </p:cNvGraphicFramePr>
          <p:nvPr>
            <p:extLst>
              <p:ext uri="{D42A27DB-BD31-4B8C-83A1-F6EECF244321}">
                <p14:modId xmlns:p14="http://schemas.microsoft.com/office/powerpoint/2010/main" val="193470604"/>
              </p:ext>
            </p:extLst>
          </p:nvPr>
        </p:nvGraphicFramePr>
        <p:xfrm>
          <a:off x="1130299" y="1301750"/>
          <a:ext cx="6751638" cy="2966720"/>
        </p:xfrm>
        <a:graphic>
          <a:graphicData uri="http://schemas.openxmlformats.org/drawingml/2006/table">
            <a:tbl>
              <a:tblPr firstRow="1" bandRow="1">
                <a:tableStyleId>{5C22544A-7EE6-4342-B048-85BDC9FD1C3A}</a:tableStyleId>
              </a:tblPr>
              <a:tblGrid>
                <a:gridCol w="550094"/>
                <a:gridCol w="1981937">
                  <a:extLst>
                    <a:ext uri="{9D8B030D-6E8A-4147-A177-3AD203B41FA5}">
                      <a16:colId xmlns="" xmlns:a16="http://schemas.microsoft.com/office/drawing/2014/main" val="956560821"/>
                    </a:ext>
                  </a:extLst>
                </a:gridCol>
                <a:gridCol w="1171607">
                  <a:extLst>
                    <a:ext uri="{9D8B030D-6E8A-4147-A177-3AD203B41FA5}">
                      <a16:colId xmlns="" xmlns:a16="http://schemas.microsoft.com/office/drawing/2014/main" val="3542027075"/>
                    </a:ext>
                  </a:extLst>
                </a:gridCol>
                <a:gridCol w="1600200">
                  <a:extLst>
                    <a:ext uri="{9D8B030D-6E8A-4147-A177-3AD203B41FA5}">
                      <a16:colId xmlns="" xmlns:a16="http://schemas.microsoft.com/office/drawing/2014/main" val="3623500750"/>
                    </a:ext>
                  </a:extLst>
                </a:gridCol>
                <a:gridCol w="1447800">
                  <a:extLst>
                    <a:ext uri="{9D8B030D-6E8A-4147-A177-3AD203B41FA5}">
                      <a16:colId xmlns="" xmlns:a16="http://schemas.microsoft.com/office/drawing/2014/main" val="1727424878"/>
                    </a:ext>
                  </a:extLst>
                </a:gridCol>
              </a:tblGrid>
              <a:tr h="370840">
                <a:tc>
                  <a:txBody>
                    <a:bodyPr/>
                    <a:lstStyle/>
                    <a:p>
                      <a:pPr algn="ctr"/>
                      <a:r>
                        <a:rPr lang="en-IN" dirty="0" smtClean="0"/>
                        <a:t>ID</a:t>
                      </a:r>
                      <a:endParaRPr lang="en-IN" dirty="0"/>
                    </a:p>
                  </a:txBody>
                  <a:tcPr/>
                </a:tc>
                <a:tc>
                  <a:txBody>
                    <a:bodyPr/>
                    <a:lstStyle/>
                    <a:p>
                      <a:pPr algn="ctr"/>
                      <a:r>
                        <a:rPr lang="en-US" dirty="0"/>
                        <a:t>Resource Name</a:t>
                      </a:r>
                      <a:endParaRPr lang="en-IN" dirty="0"/>
                    </a:p>
                  </a:txBody>
                  <a:tcPr/>
                </a:tc>
                <a:tc>
                  <a:txBody>
                    <a:bodyPr/>
                    <a:lstStyle/>
                    <a:p>
                      <a:pPr algn="ctr"/>
                      <a:r>
                        <a:rPr lang="en-US" dirty="0"/>
                        <a:t>Instances</a:t>
                      </a:r>
                      <a:endParaRPr lang="en-IN" dirty="0"/>
                    </a:p>
                  </a:txBody>
                  <a:tcPr/>
                </a:tc>
                <a:tc>
                  <a:txBody>
                    <a:bodyPr/>
                    <a:lstStyle/>
                    <a:p>
                      <a:pPr algn="ctr"/>
                      <a:r>
                        <a:rPr lang="en-US" dirty="0"/>
                        <a:t>Type</a:t>
                      </a:r>
                      <a:endParaRPr lang="en-IN" dirty="0"/>
                    </a:p>
                  </a:txBody>
                  <a:tcPr/>
                </a:tc>
                <a:tc>
                  <a:txBody>
                    <a:bodyPr/>
                    <a:lstStyle/>
                    <a:p>
                      <a:pPr algn="ctr"/>
                      <a:r>
                        <a:rPr lang="en-US" dirty="0"/>
                        <a:t>Operations</a:t>
                      </a:r>
                      <a:endParaRPr lang="en-IN" dirty="0"/>
                    </a:p>
                  </a:txBody>
                  <a:tcPr/>
                </a:tc>
                <a:extLst>
                  <a:ext uri="{0D108BD9-81ED-4DB2-BD59-A6C34878D82A}">
                    <a16:rowId xmlns="" xmlns:a16="http://schemas.microsoft.com/office/drawing/2014/main" val="1126835726"/>
                  </a:ext>
                </a:extLst>
              </a:tr>
              <a:tr h="370840">
                <a:tc>
                  <a:txBody>
                    <a:bodyPr/>
                    <a:lstStyle/>
                    <a:p>
                      <a:r>
                        <a:rPr lang="en-IN" dirty="0" smtClean="0"/>
                        <a:t>0</a:t>
                      </a:r>
                      <a:endParaRPr lang="en-IN" dirty="0"/>
                    </a:p>
                  </a:txBody>
                  <a:tcPr/>
                </a:tc>
                <a:tc>
                  <a:txBody>
                    <a:bodyPr/>
                    <a:lstStyle/>
                    <a:p>
                      <a:r>
                        <a:rPr lang="en-IN" dirty="0" err="1" smtClean="0"/>
                        <a:t>Notification</a:t>
                      </a:r>
                      <a:r>
                        <a:rPr lang="en-IN" baseline="0" dirty="0" err="1" smtClean="0"/>
                        <a:t>GroupID</a:t>
                      </a:r>
                      <a:endParaRPr lang="en-IN" dirty="0"/>
                    </a:p>
                  </a:txBody>
                  <a:tcPr/>
                </a:tc>
                <a:tc>
                  <a:txBody>
                    <a:bodyPr/>
                    <a:lstStyle/>
                    <a:p>
                      <a:r>
                        <a:rPr lang="en-US" dirty="0"/>
                        <a:t>Single</a:t>
                      </a:r>
                      <a:endParaRPr lang="en-IN" dirty="0"/>
                    </a:p>
                  </a:txBody>
                  <a:tcPr/>
                </a:tc>
                <a:tc>
                  <a:txBody>
                    <a:bodyPr/>
                    <a:lstStyle/>
                    <a:p>
                      <a:r>
                        <a:rPr lang="en-US" dirty="0" smtClean="0"/>
                        <a:t>Integer</a:t>
                      </a:r>
                      <a:endParaRPr lang="en-IN" dirty="0"/>
                    </a:p>
                  </a:txBody>
                  <a:tcPr/>
                </a:tc>
                <a:tc>
                  <a:txBody>
                    <a:bodyPr/>
                    <a:lstStyle/>
                    <a:p>
                      <a:r>
                        <a:rPr lang="en-US" dirty="0"/>
                        <a:t>RW</a:t>
                      </a:r>
                      <a:endParaRPr lang="en-IN" dirty="0"/>
                    </a:p>
                  </a:txBody>
                  <a:tcPr/>
                </a:tc>
                <a:extLst>
                  <a:ext uri="{0D108BD9-81ED-4DB2-BD59-A6C34878D82A}">
                    <a16:rowId xmlns="" xmlns:a16="http://schemas.microsoft.com/office/drawing/2014/main" val="3823745288"/>
                  </a:ext>
                </a:extLst>
              </a:tr>
              <a:tr h="370840">
                <a:tc>
                  <a:txBody>
                    <a:bodyPr/>
                    <a:lstStyle/>
                    <a:p>
                      <a:r>
                        <a:rPr lang="en-IN" dirty="0" smtClean="0"/>
                        <a:t>1</a:t>
                      </a:r>
                      <a:endParaRPr lang="en-IN" dirty="0"/>
                    </a:p>
                  </a:txBody>
                  <a:tcPr/>
                </a:tc>
                <a:tc>
                  <a:txBody>
                    <a:bodyPr/>
                    <a:lstStyle/>
                    <a:p>
                      <a:r>
                        <a:rPr lang="en-US" dirty="0" err="1"/>
                        <a:t>ResourceLinks</a:t>
                      </a:r>
                      <a:endParaRPr lang="en-IN" dirty="0"/>
                    </a:p>
                  </a:txBody>
                  <a:tcPr/>
                </a:tc>
                <a:tc>
                  <a:txBody>
                    <a:bodyPr/>
                    <a:lstStyle/>
                    <a:p>
                      <a:r>
                        <a:rPr lang="en-US" dirty="0"/>
                        <a:t>Multiple</a:t>
                      </a:r>
                      <a:endParaRPr lang="en-IN" dirty="0"/>
                    </a:p>
                  </a:txBody>
                  <a:tcPr/>
                </a:tc>
                <a:tc>
                  <a:txBody>
                    <a:bodyPr/>
                    <a:lstStyle/>
                    <a:p>
                      <a:r>
                        <a:rPr lang="en-US" dirty="0"/>
                        <a:t>Resource Links</a:t>
                      </a:r>
                      <a:endParaRPr lang="en-IN" dirty="0"/>
                    </a:p>
                  </a:txBody>
                  <a:tcPr/>
                </a:tc>
                <a:tc>
                  <a:txBody>
                    <a:bodyPr/>
                    <a:lstStyle/>
                    <a:p>
                      <a:r>
                        <a:rPr lang="en-US" dirty="0"/>
                        <a:t>RW</a:t>
                      </a:r>
                      <a:endParaRPr lang="en-IN" dirty="0"/>
                    </a:p>
                  </a:txBody>
                  <a:tcPr/>
                </a:tc>
              </a:tr>
              <a:tr h="370840">
                <a:tc>
                  <a:txBody>
                    <a:bodyPr/>
                    <a:lstStyle/>
                    <a:p>
                      <a:r>
                        <a:rPr lang="en-IN" dirty="0" smtClean="0"/>
                        <a:t>2</a:t>
                      </a:r>
                      <a:endParaRPr lang="en-IN" dirty="0"/>
                    </a:p>
                  </a:txBody>
                  <a:tcPr/>
                </a:tc>
                <a:tc>
                  <a:txBody>
                    <a:bodyPr/>
                    <a:lstStyle/>
                    <a:p>
                      <a:r>
                        <a:rPr lang="en-US" dirty="0" smtClean="0"/>
                        <a:t>NotifyConditions</a:t>
                      </a:r>
                      <a:r>
                        <a:rPr lang="en-US" baseline="30000" dirty="0" smtClean="0"/>
                        <a:t>1</a:t>
                      </a:r>
                      <a:endParaRPr lang="en-IN" baseline="30000" dirty="0"/>
                    </a:p>
                  </a:txBody>
                  <a:tcPr/>
                </a:tc>
                <a:tc>
                  <a:txBody>
                    <a:bodyPr/>
                    <a:lstStyle/>
                    <a:p>
                      <a:r>
                        <a:rPr lang="en-US" smtClean="0"/>
                        <a:t>Multiple</a:t>
                      </a:r>
                      <a:endParaRPr lang="en-IN" dirty="0"/>
                    </a:p>
                  </a:txBody>
                  <a:tcPr/>
                </a:tc>
                <a:tc>
                  <a:txBody>
                    <a:bodyPr/>
                    <a:lstStyle/>
                    <a:p>
                      <a:r>
                        <a:rPr lang="en-US" smtClean="0"/>
                        <a:t>String</a:t>
                      </a:r>
                      <a:endParaRPr lang="en-IN" dirty="0"/>
                    </a:p>
                  </a:txBody>
                  <a:tcPr/>
                </a:tc>
                <a:tc>
                  <a:txBody>
                    <a:bodyPr/>
                    <a:lstStyle/>
                    <a:p>
                      <a:r>
                        <a:rPr lang="en-US" dirty="0" smtClean="0"/>
                        <a:t>W</a:t>
                      </a:r>
                      <a:endParaRPr lang="en-IN" dirty="0"/>
                    </a:p>
                  </a:txBody>
                  <a:tcPr/>
                </a:tc>
                <a:extLst>
                  <a:ext uri="{0D108BD9-81ED-4DB2-BD59-A6C34878D82A}">
                    <a16:rowId xmlns="" xmlns:a16="http://schemas.microsoft.com/office/drawing/2014/main" val="1702263219"/>
                  </a:ext>
                </a:extLst>
              </a:tr>
              <a:tr h="370840">
                <a:tc>
                  <a:txBody>
                    <a:bodyPr/>
                    <a:lstStyle/>
                    <a:p>
                      <a:r>
                        <a:rPr lang="en-IN" dirty="0" smtClean="0"/>
                        <a:t>3</a:t>
                      </a:r>
                      <a:endParaRPr lang="en-IN" dirty="0"/>
                    </a:p>
                  </a:txBody>
                  <a:tcPr/>
                </a:tc>
                <a:tc>
                  <a:txBody>
                    <a:bodyPr/>
                    <a:lstStyle/>
                    <a:p>
                      <a:r>
                        <a:rPr lang="en-IN" dirty="0" err="1" smtClean="0"/>
                        <a:t>ObservationEnabled</a:t>
                      </a:r>
                      <a:endParaRPr lang="en-IN" dirty="0"/>
                    </a:p>
                  </a:txBody>
                  <a:tcPr/>
                </a:tc>
                <a:tc>
                  <a:txBody>
                    <a:bodyPr/>
                    <a:lstStyle/>
                    <a:p>
                      <a:r>
                        <a:rPr lang="en-US" dirty="0"/>
                        <a:t>Single</a:t>
                      </a:r>
                      <a:endParaRPr lang="en-IN" dirty="0"/>
                    </a:p>
                  </a:txBody>
                  <a:tcPr/>
                </a:tc>
                <a:tc>
                  <a:txBody>
                    <a:bodyPr/>
                    <a:lstStyle/>
                    <a:p>
                      <a:r>
                        <a:rPr lang="en-US" dirty="0" smtClean="0"/>
                        <a:t>Boolean</a:t>
                      </a:r>
                      <a:endParaRPr lang="en-IN" dirty="0"/>
                    </a:p>
                  </a:txBody>
                  <a:tcPr/>
                </a:tc>
                <a:tc>
                  <a:txBody>
                    <a:bodyPr/>
                    <a:lstStyle/>
                    <a:p>
                      <a:r>
                        <a:rPr lang="en-US" dirty="0" smtClean="0"/>
                        <a:t>W</a:t>
                      </a:r>
                      <a:endParaRPr lang="en-IN" dirty="0"/>
                    </a:p>
                  </a:txBody>
                  <a:tcPr/>
                </a:tc>
                <a:extLst>
                  <a:ext uri="{0D108BD9-81ED-4DB2-BD59-A6C34878D82A}">
                    <a16:rowId xmlns="" xmlns:a16="http://schemas.microsoft.com/office/drawing/2014/main" val="277987271"/>
                  </a:ext>
                </a:extLst>
              </a:tr>
              <a:tr h="370840">
                <a:tc>
                  <a:txBody>
                    <a:bodyPr/>
                    <a:lstStyle/>
                    <a:p>
                      <a:r>
                        <a:rPr lang="en-IN" dirty="0" smtClean="0"/>
                        <a:t>4</a:t>
                      </a:r>
                      <a:endParaRPr lang="en-IN" dirty="0"/>
                    </a:p>
                  </a:txBody>
                  <a:tcPr/>
                </a:tc>
                <a:tc>
                  <a:txBody>
                    <a:bodyPr/>
                    <a:lstStyle/>
                    <a:p>
                      <a:r>
                        <a:rPr lang="en-US" dirty="0" err="1" smtClean="0"/>
                        <a:t>MinReportInterval</a:t>
                      </a:r>
                      <a:endParaRPr lang="en-IN" dirty="0"/>
                    </a:p>
                  </a:txBody>
                  <a:tcPr/>
                </a:tc>
                <a:tc>
                  <a:txBody>
                    <a:bodyPr/>
                    <a:lstStyle/>
                    <a:p>
                      <a:r>
                        <a:rPr lang="en-US" dirty="0"/>
                        <a:t>Single</a:t>
                      </a:r>
                      <a:endParaRPr lang="en-IN" dirty="0"/>
                    </a:p>
                  </a:txBody>
                  <a:tcPr/>
                </a:tc>
                <a:tc>
                  <a:txBody>
                    <a:bodyPr/>
                    <a:lstStyle/>
                    <a:p>
                      <a:r>
                        <a:rPr lang="en-US" dirty="0" smtClean="0"/>
                        <a:t>Integer</a:t>
                      </a:r>
                      <a:endParaRPr lang="en-IN" dirty="0"/>
                    </a:p>
                  </a:txBody>
                  <a:tcPr/>
                </a:tc>
                <a:tc>
                  <a:txBody>
                    <a:bodyPr/>
                    <a:lstStyle/>
                    <a:p>
                      <a:r>
                        <a:rPr lang="en-US" dirty="0" smtClean="0"/>
                        <a:t>W</a:t>
                      </a:r>
                      <a:endParaRPr lang="en-IN" dirty="0"/>
                    </a:p>
                  </a:txBody>
                  <a:tcPr/>
                </a:tc>
              </a:tr>
              <a:tr h="370840">
                <a:tc>
                  <a:txBody>
                    <a:bodyPr/>
                    <a:lstStyle/>
                    <a:p>
                      <a:r>
                        <a:rPr lang="en-IN" dirty="0" smtClean="0"/>
                        <a:t>5</a:t>
                      </a:r>
                      <a:endParaRPr lang="en-IN" dirty="0"/>
                    </a:p>
                  </a:txBody>
                  <a:tcPr/>
                </a:tc>
                <a:tc>
                  <a:txBody>
                    <a:bodyPr/>
                    <a:lstStyle/>
                    <a:p>
                      <a:r>
                        <a:rPr lang="en-US" dirty="0" err="1" smtClean="0"/>
                        <a:t>MaxReportInterval</a:t>
                      </a:r>
                      <a:endParaRPr lang="en-IN" dirty="0"/>
                    </a:p>
                  </a:txBody>
                  <a:tcPr/>
                </a:tc>
                <a:tc>
                  <a:txBody>
                    <a:bodyPr/>
                    <a:lstStyle/>
                    <a:p>
                      <a:r>
                        <a:rPr lang="en-US" dirty="0"/>
                        <a:t>Single</a:t>
                      </a:r>
                      <a:endParaRPr lang="en-IN" dirty="0"/>
                    </a:p>
                  </a:txBody>
                  <a:tcPr/>
                </a:tc>
                <a:tc>
                  <a:txBody>
                    <a:bodyPr/>
                    <a:lstStyle/>
                    <a:p>
                      <a:r>
                        <a:rPr lang="en-IN" dirty="0" smtClean="0"/>
                        <a:t>Integer</a:t>
                      </a:r>
                      <a:endParaRPr lang="en-IN" dirty="0"/>
                    </a:p>
                  </a:txBody>
                  <a:tcPr/>
                </a:tc>
                <a:tc>
                  <a:txBody>
                    <a:bodyPr/>
                    <a:lstStyle/>
                    <a:p>
                      <a:r>
                        <a:rPr lang="en-US" dirty="0" smtClean="0"/>
                        <a:t>W</a:t>
                      </a:r>
                      <a:endParaRPr lang="en-IN" dirty="0"/>
                    </a:p>
                  </a:txBody>
                  <a:tcPr/>
                </a:tc>
                <a:extLst>
                  <a:ext uri="{0D108BD9-81ED-4DB2-BD59-A6C34878D82A}">
                    <a16:rowId xmlns="" xmlns:a16="http://schemas.microsoft.com/office/drawing/2014/main" val="194184861"/>
                  </a:ext>
                </a:extLst>
              </a:tr>
              <a:tr h="370840">
                <a:tc>
                  <a:txBody>
                    <a:bodyPr/>
                    <a:lstStyle/>
                    <a:p>
                      <a:r>
                        <a:rPr lang="en-IN" dirty="0" smtClean="0"/>
                        <a:t>6</a:t>
                      </a:r>
                      <a:endParaRPr lang="en-IN" dirty="0"/>
                    </a:p>
                  </a:txBody>
                  <a:tcPr/>
                </a:tc>
                <a:tc>
                  <a:txBody>
                    <a:bodyPr/>
                    <a:lstStyle/>
                    <a:p>
                      <a:r>
                        <a:rPr lang="en-IN" dirty="0" err="1" smtClean="0"/>
                        <a:t>NotifyCriteriaMet</a:t>
                      </a:r>
                      <a:endParaRPr lang="en-IN" dirty="0"/>
                    </a:p>
                  </a:txBody>
                  <a:tcPr/>
                </a:tc>
                <a:tc>
                  <a:txBody>
                    <a:bodyPr/>
                    <a:lstStyle/>
                    <a:p>
                      <a:r>
                        <a:rPr lang="en-US" dirty="0"/>
                        <a:t>Single</a:t>
                      </a:r>
                      <a:endParaRPr lang="en-IN" dirty="0"/>
                    </a:p>
                  </a:txBody>
                  <a:tcPr/>
                </a:tc>
                <a:tc>
                  <a:txBody>
                    <a:bodyPr/>
                    <a:lstStyle/>
                    <a:p>
                      <a:r>
                        <a:rPr lang="en-US" dirty="0"/>
                        <a:t>Boolean</a:t>
                      </a:r>
                      <a:endParaRPr lang="en-IN" dirty="0"/>
                    </a:p>
                  </a:txBody>
                  <a:tcPr/>
                </a:tc>
                <a:tc>
                  <a:txBody>
                    <a:bodyPr/>
                    <a:lstStyle/>
                    <a:p>
                      <a:r>
                        <a:rPr lang="en-US" dirty="0" smtClean="0"/>
                        <a:t>R</a:t>
                      </a:r>
                      <a:endParaRPr lang="en-IN" dirty="0"/>
                    </a:p>
                  </a:txBody>
                  <a:tcPr/>
                </a:tc>
                <a:extLst>
                  <a:ext uri="{0D108BD9-81ED-4DB2-BD59-A6C34878D82A}">
                    <a16:rowId xmlns="" xmlns:a16="http://schemas.microsoft.com/office/drawing/2014/main" val="2750523483"/>
                  </a:ext>
                </a:extLst>
              </a:tr>
            </a:tbl>
          </a:graphicData>
        </a:graphic>
      </p:graphicFrame>
    </p:spTree>
    <p:extLst>
      <p:ext uri="{BB962C8B-B14F-4D97-AF65-F5344CB8AC3E}">
        <p14:creationId xmlns:p14="http://schemas.microsoft.com/office/powerpoint/2010/main" val="271384354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sz="2800" dirty="0">
                <a:ea typeface="SimSun" pitchFamily="2" charset="-122"/>
              </a:rPr>
              <a:t>Virtual Notify Object Definition</a:t>
            </a:r>
            <a:r>
              <a:rPr lang="en-GB" altLang="zh-CN" sz="2800" dirty="0" smtClean="0">
                <a:ea typeface="SimSun" pitchFamily="2" charset="-122"/>
              </a:rPr>
              <a:t> (Option 2)</a:t>
            </a:r>
            <a:endParaRPr lang="en-GB" sz="2800" dirty="0"/>
          </a:p>
        </p:txBody>
      </p:sp>
      <p:sp>
        <p:nvSpPr>
          <p:cNvPr id="3" name="Content Placeholder 2"/>
          <p:cNvSpPr>
            <a:spLocks noGrp="1"/>
          </p:cNvSpPr>
          <p:nvPr>
            <p:ph idx="1"/>
          </p:nvPr>
        </p:nvSpPr>
        <p:spPr>
          <a:xfrm>
            <a:off x="292100" y="1169988"/>
            <a:ext cx="8778875" cy="4779962"/>
          </a:xfrm>
        </p:spPr>
        <p:txBody>
          <a:bodyPr/>
          <a:lstStyle/>
          <a:p>
            <a:pPr marL="0" indent="0">
              <a:buClr>
                <a:srgbClr val="C00000"/>
              </a:buClr>
              <a:buNone/>
            </a:pPr>
            <a:endParaRPr lang="en-GB" sz="1800" dirty="0" smtClean="0">
              <a:ea typeface="Times New Roman" panose="02020603050405020304" pitchFamily="18" charset="0"/>
              <a:cs typeface="Times New Roman" panose="02020603050405020304" pitchFamily="18" charset="0"/>
            </a:endParaRPr>
          </a:p>
          <a:p>
            <a:pPr marL="0" indent="0">
              <a:buClr>
                <a:srgbClr val="C00000"/>
              </a:buClr>
              <a:buNone/>
            </a:pPr>
            <a:endParaRPr lang="en-GB" sz="1800" dirty="0">
              <a:ea typeface="Times New Roman" panose="02020603050405020304" pitchFamily="18" charset="0"/>
              <a:cs typeface="Times New Roman" panose="02020603050405020304" pitchFamily="18" charset="0"/>
            </a:endParaRPr>
          </a:p>
          <a:p>
            <a:pPr marL="0" indent="0">
              <a:buClr>
                <a:srgbClr val="C00000"/>
              </a:buClr>
              <a:buNone/>
            </a:pPr>
            <a:endParaRPr lang="en-GB" sz="1800" dirty="0" smtClean="0">
              <a:ea typeface="Times New Roman" panose="02020603050405020304" pitchFamily="18" charset="0"/>
              <a:cs typeface="Times New Roman" panose="02020603050405020304" pitchFamily="18" charset="0"/>
            </a:endParaRPr>
          </a:p>
          <a:p>
            <a:pPr marL="0" indent="0">
              <a:buClr>
                <a:srgbClr val="C00000"/>
              </a:buClr>
              <a:buNone/>
            </a:pPr>
            <a:endParaRPr lang="en-GB" sz="1800" dirty="0">
              <a:ea typeface="Times New Roman" panose="02020603050405020304" pitchFamily="18" charset="0"/>
              <a:cs typeface="Times New Roman" panose="02020603050405020304" pitchFamily="18" charset="0"/>
            </a:endParaRPr>
          </a:p>
          <a:p>
            <a:pPr marL="0" indent="0">
              <a:buClr>
                <a:srgbClr val="C00000"/>
              </a:buClr>
              <a:buNone/>
            </a:pPr>
            <a:endParaRPr lang="en-GB" sz="1800" dirty="0" smtClean="0">
              <a:ea typeface="Times New Roman" panose="02020603050405020304" pitchFamily="18" charset="0"/>
              <a:cs typeface="Times New Roman" panose="02020603050405020304" pitchFamily="18" charset="0"/>
            </a:endParaRPr>
          </a:p>
          <a:p>
            <a:pPr marL="0" indent="0">
              <a:buClr>
                <a:srgbClr val="C00000"/>
              </a:buClr>
              <a:buNone/>
            </a:pPr>
            <a:endParaRPr lang="en-GB" sz="1800" dirty="0">
              <a:ea typeface="Times New Roman" panose="02020603050405020304" pitchFamily="18" charset="0"/>
              <a:cs typeface="Times New Roman" panose="02020603050405020304" pitchFamily="18" charset="0"/>
            </a:endParaRPr>
          </a:p>
          <a:p>
            <a:pPr marL="0" indent="0">
              <a:buClr>
                <a:srgbClr val="C00000"/>
              </a:buClr>
              <a:buNone/>
            </a:pPr>
            <a:endParaRPr lang="en-GB" sz="1800" dirty="0" smtClean="0">
              <a:ea typeface="Times New Roman" panose="02020603050405020304" pitchFamily="18" charset="0"/>
              <a:cs typeface="Times New Roman" panose="02020603050405020304" pitchFamily="18" charset="0"/>
            </a:endParaRPr>
          </a:p>
          <a:p>
            <a:pPr marL="0" indent="0">
              <a:buClr>
                <a:srgbClr val="C00000"/>
              </a:buClr>
              <a:buNone/>
            </a:pPr>
            <a:endParaRPr lang="en-GB" sz="1800" dirty="0">
              <a:ea typeface="Times New Roman" panose="02020603050405020304" pitchFamily="18" charset="0"/>
              <a:cs typeface="Times New Roman" panose="02020603050405020304" pitchFamily="18" charset="0"/>
            </a:endParaRPr>
          </a:p>
          <a:p>
            <a:pPr marL="0" indent="0">
              <a:buClr>
                <a:srgbClr val="C00000"/>
              </a:buClr>
              <a:buNone/>
            </a:pPr>
            <a:endParaRPr lang="en-GB" sz="1800" dirty="0" smtClean="0">
              <a:ea typeface="Times New Roman" panose="02020603050405020304" pitchFamily="18" charset="0"/>
              <a:cs typeface="Times New Roman" panose="02020603050405020304" pitchFamily="18" charset="0"/>
            </a:endParaRPr>
          </a:p>
          <a:p>
            <a:pPr>
              <a:buClr>
                <a:srgbClr val="C00000"/>
              </a:buClr>
              <a:buFont typeface="Arial" panose="020B0604020202020204" pitchFamily="34" charset="0"/>
              <a:buChar char="•"/>
            </a:pPr>
            <a:r>
              <a:rPr lang="en-GB" sz="1800" dirty="0" smtClean="0">
                <a:ea typeface="Times New Roman" panose="02020603050405020304" pitchFamily="18" charset="0"/>
                <a:cs typeface="Times New Roman" panose="02020603050405020304" pitchFamily="18" charset="0"/>
              </a:rPr>
              <a:t>Notification Attributes are attached to the actual resources and setup through usual WRITE-ATTRIBUTE operation.</a:t>
            </a:r>
          </a:p>
        </p:txBody>
      </p:sp>
      <p:graphicFrame>
        <p:nvGraphicFramePr>
          <p:cNvPr id="4" name="Content Placeholder 4">
            <a:extLst>
              <a:ext uri="{FF2B5EF4-FFF2-40B4-BE49-F238E27FC236}">
                <a16:creationId xmlns="" xmlns:a16="http://schemas.microsoft.com/office/drawing/2014/main" id="{5BE050B6-3DCB-4714-ADB9-5C2D725B6F89}"/>
              </a:ext>
            </a:extLst>
          </p:cNvPr>
          <p:cNvGraphicFramePr>
            <a:graphicFrameLocks/>
          </p:cNvGraphicFramePr>
          <p:nvPr>
            <p:extLst>
              <p:ext uri="{D42A27DB-BD31-4B8C-83A1-F6EECF244321}">
                <p14:modId xmlns:p14="http://schemas.microsoft.com/office/powerpoint/2010/main" val="618257954"/>
              </p:ext>
            </p:extLst>
          </p:nvPr>
        </p:nvGraphicFramePr>
        <p:xfrm>
          <a:off x="1130299" y="1301750"/>
          <a:ext cx="6751638" cy="2595880"/>
        </p:xfrm>
        <a:graphic>
          <a:graphicData uri="http://schemas.openxmlformats.org/drawingml/2006/table">
            <a:tbl>
              <a:tblPr firstRow="1" bandRow="1">
                <a:tableStyleId>{5C22544A-7EE6-4342-B048-85BDC9FD1C3A}</a:tableStyleId>
              </a:tblPr>
              <a:tblGrid>
                <a:gridCol w="550094"/>
                <a:gridCol w="1981937">
                  <a:extLst>
                    <a:ext uri="{9D8B030D-6E8A-4147-A177-3AD203B41FA5}">
                      <a16:colId xmlns="" xmlns:a16="http://schemas.microsoft.com/office/drawing/2014/main" val="956560821"/>
                    </a:ext>
                  </a:extLst>
                </a:gridCol>
                <a:gridCol w="1171607">
                  <a:extLst>
                    <a:ext uri="{9D8B030D-6E8A-4147-A177-3AD203B41FA5}">
                      <a16:colId xmlns="" xmlns:a16="http://schemas.microsoft.com/office/drawing/2014/main" val="3542027075"/>
                    </a:ext>
                  </a:extLst>
                </a:gridCol>
                <a:gridCol w="1600200">
                  <a:extLst>
                    <a:ext uri="{9D8B030D-6E8A-4147-A177-3AD203B41FA5}">
                      <a16:colId xmlns="" xmlns:a16="http://schemas.microsoft.com/office/drawing/2014/main" val="3623500750"/>
                    </a:ext>
                  </a:extLst>
                </a:gridCol>
                <a:gridCol w="1447800">
                  <a:extLst>
                    <a:ext uri="{9D8B030D-6E8A-4147-A177-3AD203B41FA5}">
                      <a16:colId xmlns="" xmlns:a16="http://schemas.microsoft.com/office/drawing/2014/main" val="1727424878"/>
                    </a:ext>
                  </a:extLst>
                </a:gridCol>
              </a:tblGrid>
              <a:tr h="370840">
                <a:tc>
                  <a:txBody>
                    <a:bodyPr/>
                    <a:lstStyle/>
                    <a:p>
                      <a:pPr algn="ctr"/>
                      <a:r>
                        <a:rPr lang="en-IN" dirty="0" smtClean="0"/>
                        <a:t>ID</a:t>
                      </a:r>
                      <a:endParaRPr lang="en-IN" dirty="0"/>
                    </a:p>
                  </a:txBody>
                  <a:tcPr/>
                </a:tc>
                <a:tc>
                  <a:txBody>
                    <a:bodyPr/>
                    <a:lstStyle/>
                    <a:p>
                      <a:pPr algn="ctr"/>
                      <a:r>
                        <a:rPr lang="en-US" dirty="0"/>
                        <a:t>Resource Name</a:t>
                      </a:r>
                      <a:endParaRPr lang="en-IN" dirty="0"/>
                    </a:p>
                  </a:txBody>
                  <a:tcPr/>
                </a:tc>
                <a:tc>
                  <a:txBody>
                    <a:bodyPr/>
                    <a:lstStyle/>
                    <a:p>
                      <a:pPr algn="ctr"/>
                      <a:r>
                        <a:rPr lang="en-US" dirty="0"/>
                        <a:t>Instances</a:t>
                      </a:r>
                      <a:endParaRPr lang="en-IN" dirty="0"/>
                    </a:p>
                  </a:txBody>
                  <a:tcPr/>
                </a:tc>
                <a:tc>
                  <a:txBody>
                    <a:bodyPr/>
                    <a:lstStyle/>
                    <a:p>
                      <a:pPr algn="ctr"/>
                      <a:r>
                        <a:rPr lang="en-US" dirty="0"/>
                        <a:t>Type</a:t>
                      </a:r>
                      <a:endParaRPr lang="en-IN" dirty="0"/>
                    </a:p>
                  </a:txBody>
                  <a:tcPr/>
                </a:tc>
                <a:tc>
                  <a:txBody>
                    <a:bodyPr/>
                    <a:lstStyle/>
                    <a:p>
                      <a:pPr algn="ctr"/>
                      <a:r>
                        <a:rPr lang="en-US" dirty="0"/>
                        <a:t>Operations</a:t>
                      </a:r>
                      <a:endParaRPr lang="en-IN" dirty="0"/>
                    </a:p>
                  </a:txBody>
                  <a:tcPr/>
                </a:tc>
                <a:extLst>
                  <a:ext uri="{0D108BD9-81ED-4DB2-BD59-A6C34878D82A}">
                    <a16:rowId xmlns="" xmlns:a16="http://schemas.microsoft.com/office/drawing/2014/main" val="1126835726"/>
                  </a:ext>
                </a:extLst>
              </a:tr>
              <a:tr h="370840">
                <a:tc>
                  <a:txBody>
                    <a:bodyPr/>
                    <a:lstStyle/>
                    <a:p>
                      <a:r>
                        <a:rPr lang="en-IN" dirty="0" smtClean="0"/>
                        <a:t>0</a:t>
                      </a:r>
                      <a:endParaRPr lang="en-IN" dirty="0"/>
                    </a:p>
                  </a:txBody>
                  <a:tcPr/>
                </a:tc>
                <a:tc>
                  <a:txBody>
                    <a:bodyPr/>
                    <a:lstStyle/>
                    <a:p>
                      <a:r>
                        <a:rPr lang="en-IN" dirty="0" err="1" smtClean="0"/>
                        <a:t>Notification</a:t>
                      </a:r>
                      <a:r>
                        <a:rPr lang="en-IN" baseline="0" dirty="0" err="1" smtClean="0"/>
                        <a:t>GroupID</a:t>
                      </a:r>
                      <a:endParaRPr lang="en-IN" dirty="0"/>
                    </a:p>
                  </a:txBody>
                  <a:tcPr/>
                </a:tc>
                <a:tc>
                  <a:txBody>
                    <a:bodyPr/>
                    <a:lstStyle/>
                    <a:p>
                      <a:r>
                        <a:rPr lang="en-US" dirty="0"/>
                        <a:t>Single</a:t>
                      </a:r>
                      <a:endParaRPr lang="en-IN" dirty="0"/>
                    </a:p>
                  </a:txBody>
                  <a:tcPr/>
                </a:tc>
                <a:tc>
                  <a:txBody>
                    <a:bodyPr/>
                    <a:lstStyle/>
                    <a:p>
                      <a:r>
                        <a:rPr lang="en-US" dirty="0" smtClean="0"/>
                        <a:t>Integer</a:t>
                      </a:r>
                      <a:endParaRPr lang="en-IN" dirty="0"/>
                    </a:p>
                  </a:txBody>
                  <a:tcPr/>
                </a:tc>
                <a:tc>
                  <a:txBody>
                    <a:bodyPr/>
                    <a:lstStyle/>
                    <a:p>
                      <a:r>
                        <a:rPr lang="en-US" dirty="0"/>
                        <a:t>RW</a:t>
                      </a:r>
                      <a:endParaRPr lang="en-IN" dirty="0"/>
                    </a:p>
                  </a:txBody>
                  <a:tcPr/>
                </a:tc>
                <a:extLst>
                  <a:ext uri="{0D108BD9-81ED-4DB2-BD59-A6C34878D82A}">
                    <a16:rowId xmlns="" xmlns:a16="http://schemas.microsoft.com/office/drawing/2014/main" val="3823745288"/>
                  </a:ext>
                </a:extLst>
              </a:tr>
              <a:tr h="370840">
                <a:tc>
                  <a:txBody>
                    <a:bodyPr/>
                    <a:lstStyle/>
                    <a:p>
                      <a:r>
                        <a:rPr lang="en-IN" dirty="0" smtClean="0"/>
                        <a:t>1</a:t>
                      </a:r>
                      <a:endParaRPr lang="en-IN" dirty="0"/>
                    </a:p>
                  </a:txBody>
                  <a:tcPr/>
                </a:tc>
                <a:tc>
                  <a:txBody>
                    <a:bodyPr/>
                    <a:lstStyle/>
                    <a:p>
                      <a:r>
                        <a:rPr lang="en-US" dirty="0" err="1"/>
                        <a:t>ResourceLinks</a:t>
                      </a:r>
                      <a:endParaRPr lang="en-IN" dirty="0"/>
                    </a:p>
                  </a:txBody>
                  <a:tcPr/>
                </a:tc>
                <a:tc>
                  <a:txBody>
                    <a:bodyPr/>
                    <a:lstStyle/>
                    <a:p>
                      <a:r>
                        <a:rPr lang="en-US" dirty="0"/>
                        <a:t>Multiple</a:t>
                      </a:r>
                      <a:endParaRPr lang="en-IN" dirty="0"/>
                    </a:p>
                  </a:txBody>
                  <a:tcPr/>
                </a:tc>
                <a:tc>
                  <a:txBody>
                    <a:bodyPr/>
                    <a:lstStyle/>
                    <a:p>
                      <a:r>
                        <a:rPr lang="en-US" dirty="0"/>
                        <a:t>Resource Links</a:t>
                      </a:r>
                      <a:endParaRPr lang="en-IN" dirty="0"/>
                    </a:p>
                  </a:txBody>
                  <a:tcPr/>
                </a:tc>
                <a:tc>
                  <a:txBody>
                    <a:bodyPr/>
                    <a:lstStyle/>
                    <a:p>
                      <a:r>
                        <a:rPr lang="en-US" dirty="0"/>
                        <a:t>RW</a:t>
                      </a:r>
                      <a:endParaRPr lang="en-IN" dirty="0"/>
                    </a:p>
                  </a:txBody>
                  <a:tcPr/>
                </a:tc>
              </a:tr>
              <a:tr h="370840">
                <a:tc>
                  <a:txBody>
                    <a:bodyPr/>
                    <a:lstStyle/>
                    <a:p>
                      <a:r>
                        <a:rPr lang="en-IN" dirty="0" smtClean="0"/>
                        <a:t>3</a:t>
                      </a:r>
                      <a:endParaRPr lang="en-IN" dirty="0"/>
                    </a:p>
                  </a:txBody>
                  <a:tcPr/>
                </a:tc>
                <a:tc>
                  <a:txBody>
                    <a:bodyPr/>
                    <a:lstStyle/>
                    <a:p>
                      <a:r>
                        <a:rPr lang="en-IN" dirty="0" err="1" smtClean="0"/>
                        <a:t>ObservationEnabled</a:t>
                      </a:r>
                      <a:endParaRPr lang="en-IN" dirty="0"/>
                    </a:p>
                  </a:txBody>
                  <a:tcPr/>
                </a:tc>
                <a:tc>
                  <a:txBody>
                    <a:bodyPr/>
                    <a:lstStyle/>
                    <a:p>
                      <a:r>
                        <a:rPr lang="en-US" dirty="0"/>
                        <a:t>Single</a:t>
                      </a:r>
                      <a:endParaRPr lang="en-IN" dirty="0"/>
                    </a:p>
                  </a:txBody>
                  <a:tcPr/>
                </a:tc>
                <a:tc>
                  <a:txBody>
                    <a:bodyPr/>
                    <a:lstStyle/>
                    <a:p>
                      <a:r>
                        <a:rPr lang="en-US" dirty="0" smtClean="0"/>
                        <a:t>Boolean</a:t>
                      </a:r>
                      <a:endParaRPr lang="en-IN" dirty="0"/>
                    </a:p>
                  </a:txBody>
                  <a:tcPr/>
                </a:tc>
                <a:tc>
                  <a:txBody>
                    <a:bodyPr/>
                    <a:lstStyle/>
                    <a:p>
                      <a:r>
                        <a:rPr lang="en-US" dirty="0" smtClean="0"/>
                        <a:t>W</a:t>
                      </a:r>
                      <a:endParaRPr lang="en-IN" dirty="0"/>
                    </a:p>
                  </a:txBody>
                  <a:tcPr/>
                </a:tc>
                <a:extLst>
                  <a:ext uri="{0D108BD9-81ED-4DB2-BD59-A6C34878D82A}">
                    <a16:rowId xmlns="" xmlns:a16="http://schemas.microsoft.com/office/drawing/2014/main" val="277987271"/>
                  </a:ext>
                </a:extLst>
              </a:tr>
              <a:tr h="370840">
                <a:tc>
                  <a:txBody>
                    <a:bodyPr/>
                    <a:lstStyle/>
                    <a:p>
                      <a:r>
                        <a:rPr lang="en-IN" dirty="0" smtClean="0"/>
                        <a:t>4</a:t>
                      </a:r>
                      <a:endParaRPr lang="en-IN" dirty="0"/>
                    </a:p>
                  </a:txBody>
                  <a:tcPr/>
                </a:tc>
                <a:tc>
                  <a:txBody>
                    <a:bodyPr/>
                    <a:lstStyle/>
                    <a:p>
                      <a:r>
                        <a:rPr lang="en-US" dirty="0" err="1" smtClean="0"/>
                        <a:t>MinReportInterval</a:t>
                      </a:r>
                      <a:endParaRPr lang="en-IN" dirty="0"/>
                    </a:p>
                  </a:txBody>
                  <a:tcPr/>
                </a:tc>
                <a:tc>
                  <a:txBody>
                    <a:bodyPr/>
                    <a:lstStyle/>
                    <a:p>
                      <a:r>
                        <a:rPr lang="en-US" dirty="0"/>
                        <a:t>Single</a:t>
                      </a:r>
                      <a:endParaRPr lang="en-IN" dirty="0"/>
                    </a:p>
                  </a:txBody>
                  <a:tcPr/>
                </a:tc>
                <a:tc>
                  <a:txBody>
                    <a:bodyPr/>
                    <a:lstStyle/>
                    <a:p>
                      <a:r>
                        <a:rPr lang="en-US" dirty="0" smtClean="0"/>
                        <a:t>Integer</a:t>
                      </a:r>
                      <a:endParaRPr lang="en-IN" dirty="0"/>
                    </a:p>
                  </a:txBody>
                  <a:tcPr/>
                </a:tc>
                <a:tc>
                  <a:txBody>
                    <a:bodyPr/>
                    <a:lstStyle/>
                    <a:p>
                      <a:r>
                        <a:rPr lang="en-US" dirty="0" smtClean="0"/>
                        <a:t>W</a:t>
                      </a:r>
                      <a:endParaRPr lang="en-IN" dirty="0"/>
                    </a:p>
                  </a:txBody>
                  <a:tcPr/>
                </a:tc>
              </a:tr>
              <a:tr h="370840">
                <a:tc>
                  <a:txBody>
                    <a:bodyPr/>
                    <a:lstStyle/>
                    <a:p>
                      <a:r>
                        <a:rPr lang="en-IN" dirty="0" smtClean="0"/>
                        <a:t>5</a:t>
                      </a:r>
                      <a:endParaRPr lang="en-IN" dirty="0"/>
                    </a:p>
                  </a:txBody>
                  <a:tcPr/>
                </a:tc>
                <a:tc>
                  <a:txBody>
                    <a:bodyPr/>
                    <a:lstStyle/>
                    <a:p>
                      <a:r>
                        <a:rPr lang="en-US" dirty="0" err="1" smtClean="0"/>
                        <a:t>MaxReportInterval</a:t>
                      </a:r>
                      <a:endParaRPr lang="en-IN" dirty="0"/>
                    </a:p>
                  </a:txBody>
                  <a:tcPr/>
                </a:tc>
                <a:tc>
                  <a:txBody>
                    <a:bodyPr/>
                    <a:lstStyle/>
                    <a:p>
                      <a:r>
                        <a:rPr lang="en-US" dirty="0"/>
                        <a:t>Single</a:t>
                      </a:r>
                      <a:endParaRPr lang="en-IN" dirty="0"/>
                    </a:p>
                  </a:txBody>
                  <a:tcPr/>
                </a:tc>
                <a:tc>
                  <a:txBody>
                    <a:bodyPr/>
                    <a:lstStyle/>
                    <a:p>
                      <a:r>
                        <a:rPr lang="en-IN" dirty="0" smtClean="0"/>
                        <a:t>Integer</a:t>
                      </a:r>
                      <a:endParaRPr lang="en-IN" dirty="0"/>
                    </a:p>
                  </a:txBody>
                  <a:tcPr/>
                </a:tc>
                <a:tc>
                  <a:txBody>
                    <a:bodyPr/>
                    <a:lstStyle/>
                    <a:p>
                      <a:r>
                        <a:rPr lang="en-US" dirty="0" smtClean="0"/>
                        <a:t>W</a:t>
                      </a:r>
                      <a:endParaRPr lang="en-IN" dirty="0"/>
                    </a:p>
                  </a:txBody>
                  <a:tcPr/>
                </a:tc>
                <a:extLst>
                  <a:ext uri="{0D108BD9-81ED-4DB2-BD59-A6C34878D82A}">
                    <a16:rowId xmlns="" xmlns:a16="http://schemas.microsoft.com/office/drawing/2014/main" val="194184861"/>
                  </a:ext>
                </a:extLst>
              </a:tr>
              <a:tr h="370840">
                <a:tc>
                  <a:txBody>
                    <a:bodyPr/>
                    <a:lstStyle/>
                    <a:p>
                      <a:r>
                        <a:rPr lang="en-IN" dirty="0" smtClean="0"/>
                        <a:t>6</a:t>
                      </a:r>
                      <a:endParaRPr lang="en-IN" dirty="0"/>
                    </a:p>
                  </a:txBody>
                  <a:tcPr/>
                </a:tc>
                <a:tc>
                  <a:txBody>
                    <a:bodyPr/>
                    <a:lstStyle/>
                    <a:p>
                      <a:r>
                        <a:rPr lang="en-IN" dirty="0" err="1" smtClean="0"/>
                        <a:t>NotifyCriteriaMet</a:t>
                      </a:r>
                      <a:endParaRPr lang="en-IN" dirty="0"/>
                    </a:p>
                  </a:txBody>
                  <a:tcPr/>
                </a:tc>
                <a:tc>
                  <a:txBody>
                    <a:bodyPr/>
                    <a:lstStyle/>
                    <a:p>
                      <a:r>
                        <a:rPr lang="en-US" dirty="0"/>
                        <a:t>Single</a:t>
                      </a:r>
                      <a:endParaRPr lang="en-IN" dirty="0"/>
                    </a:p>
                  </a:txBody>
                  <a:tcPr/>
                </a:tc>
                <a:tc>
                  <a:txBody>
                    <a:bodyPr/>
                    <a:lstStyle/>
                    <a:p>
                      <a:r>
                        <a:rPr lang="en-US" dirty="0"/>
                        <a:t>Boolean</a:t>
                      </a:r>
                      <a:endParaRPr lang="en-IN" dirty="0"/>
                    </a:p>
                  </a:txBody>
                  <a:tcPr/>
                </a:tc>
                <a:tc>
                  <a:txBody>
                    <a:bodyPr/>
                    <a:lstStyle/>
                    <a:p>
                      <a:r>
                        <a:rPr lang="en-US" dirty="0" smtClean="0"/>
                        <a:t>R</a:t>
                      </a:r>
                      <a:endParaRPr lang="en-IN" dirty="0"/>
                    </a:p>
                  </a:txBody>
                  <a:tcPr/>
                </a:tc>
                <a:extLst>
                  <a:ext uri="{0D108BD9-81ED-4DB2-BD59-A6C34878D82A}">
                    <a16:rowId xmlns="" xmlns:a16="http://schemas.microsoft.com/office/drawing/2014/main" val="2750523483"/>
                  </a:ext>
                </a:extLst>
              </a:tr>
            </a:tbl>
          </a:graphicData>
        </a:graphic>
      </p:graphicFrame>
    </p:spTree>
    <p:extLst>
      <p:ext uri="{BB962C8B-B14F-4D97-AF65-F5344CB8AC3E}">
        <p14:creationId xmlns:p14="http://schemas.microsoft.com/office/powerpoint/2010/main" val="145111754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sz="2800" dirty="0">
                <a:ea typeface="SimSun" pitchFamily="2" charset="-122"/>
              </a:rPr>
              <a:t>Resource Description and Usage</a:t>
            </a:r>
            <a:endParaRPr lang="en-GB" sz="2800" dirty="0"/>
          </a:p>
        </p:txBody>
      </p:sp>
      <p:sp>
        <p:nvSpPr>
          <p:cNvPr id="3" name="Content Placeholder 2"/>
          <p:cNvSpPr>
            <a:spLocks noGrp="1"/>
          </p:cNvSpPr>
          <p:nvPr>
            <p:ph idx="1"/>
          </p:nvPr>
        </p:nvSpPr>
        <p:spPr>
          <a:xfrm>
            <a:off x="292100" y="1169988"/>
            <a:ext cx="8778875" cy="4779962"/>
          </a:xfrm>
        </p:spPr>
        <p:txBody>
          <a:bodyPr/>
          <a:lstStyle/>
          <a:p>
            <a:pPr>
              <a:buClr>
                <a:srgbClr val="C00000"/>
              </a:buClr>
              <a:buFont typeface="Wingdings" panose="05000000000000000000" pitchFamily="2" charset="2"/>
              <a:buChar char="q"/>
            </a:pPr>
            <a:r>
              <a:rPr lang="en-GB" altLang="zh-CN" sz="2000" b="1" dirty="0" err="1" smtClean="0"/>
              <a:t>NotificationGroupID</a:t>
            </a:r>
            <a:endParaRPr lang="en-GB" altLang="zh-CN" sz="2000" b="1" dirty="0" smtClean="0"/>
          </a:p>
          <a:p>
            <a:pPr lvl="1">
              <a:buClr>
                <a:srgbClr val="C00000"/>
              </a:buClr>
              <a:buFont typeface="Wingdings" panose="05000000000000000000" pitchFamily="2" charset="2"/>
              <a:buChar char="Ø"/>
            </a:pPr>
            <a:r>
              <a:rPr lang="en-GB" sz="1800" dirty="0" smtClean="0">
                <a:ea typeface="Times New Roman" panose="02020603050405020304" pitchFamily="18" charset="0"/>
                <a:cs typeface="Times New Roman" panose="02020603050405020304" pitchFamily="18" charset="0"/>
              </a:rPr>
              <a:t>Used by the server to identify a given notification resource group across multiple clients. Server can use distinct IDs for each grouping of resources in different clients and use unicast or multicast addressing with filtering to access/control relevant instances in all clients, irrespective of object instance IDs assigned in each client.</a:t>
            </a:r>
          </a:p>
          <a:p>
            <a:pPr>
              <a:buClr>
                <a:srgbClr val="C00000"/>
              </a:buClr>
              <a:buFont typeface="Wingdings" panose="05000000000000000000" pitchFamily="2" charset="2"/>
              <a:buChar char="q"/>
            </a:pPr>
            <a:r>
              <a:rPr lang="en-GB" altLang="zh-CN" sz="2000" b="1" dirty="0" smtClean="0"/>
              <a:t> </a:t>
            </a:r>
            <a:r>
              <a:rPr lang="en-GB" altLang="zh-CN" sz="2000" b="1" dirty="0" err="1" smtClean="0"/>
              <a:t>ResourceLinks</a:t>
            </a:r>
            <a:endParaRPr lang="en-GB" altLang="zh-CN" sz="2000" b="1" dirty="0" smtClean="0"/>
          </a:p>
          <a:p>
            <a:pPr lvl="1">
              <a:buClr>
                <a:srgbClr val="C00000"/>
              </a:buClr>
              <a:buFont typeface="Wingdings" panose="05000000000000000000" pitchFamily="2" charset="2"/>
              <a:buChar char="Ø"/>
            </a:pPr>
            <a:r>
              <a:rPr lang="en-GB" sz="1800" dirty="0" smtClean="0">
                <a:ea typeface="Times New Roman" panose="02020603050405020304" pitchFamily="18" charset="0"/>
                <a:cs typeface="Times New Roman" panose="02020603050405020304" pitchFamily="18" charset="0"/>
              </a:rPr>
              <a:t>Array of links to resources across other objects that will be observed and notified through this instance of Virtual Notify Object</a:t>
            </a:r>
          </a:p>
          <a:p>
            <a:pPr>
              <a:buClr>
                <a:srgbClr val="C00000"/>
              </a:buClr>
              <a:buFont typeface="Wingdings" panose="05000000000000000000" pitchFamily="2" charset="2"/>
              <a:buChar char="q"/>
            </a:pPr>
            <a:r>
              <a:rPr lang="en-GB" altLang="zh-CN" sz="2000" b="1" dirty="0" smtClean="0"/>
              <a:t> </a:t>
            </a:r>
            <a:r>
              <a:rPr lang="en-GB" sz="2000" b="1" dirty="0" err="1" smtClean="0"/>
              <a:t>NotifyConditions</a:t>
            </a:r>
            <a:r>
              <a:rPr lang="en-GB" sz="2000" b="1" dirty="0" smtClean="0"/>
              <a:t> (Option 1 only)</a:t>
            </a:r>
          </a:p>
          <a:p>
            <a:pPr lvl="1">
              <a:buClr>
                <a:srgbClr val="C00000"/>
              </a:buClr>
              <a:buFont typeface="Wingdings" panose="05000000000000000000" pitchFamily="2" charset="2"/>
              <a:buChar char="Ø"/>
            </a:pPr>
            <a:r>
              <a:rPr lang="en-GB" sz="1800" dirty="0" smtClean="0">
                <a:ea typeface="Times New Roman" panose="02020603050405020304" pitchFamily="18" charset="0"/>
                <a:cs typeface="Times New Roman" panose="02020603050405020304" pitchFamily="18" charset="0"/>
              </a:rPr>
              <a:t>Array of Notification Class Attributes settings corresponding to resources listed in </a:t>
            </a:r>
            <a:r>
              <a:rPr lang="en-GB" sz="1800" dirty="0" err="1" smtClean="0">
                <a:ea typeface="Times New Roman" panose="02020603050405020304" pitchFamily="18" charset="0"/>
                <a:cs typeface="Times New Roman" panose="02020603050405020304" pitchFamily="18" charset="0"/>
              </a:rPr>
              <a:t>ResourceLinks</a:t>
            </a:r>
            <a:r>
              <a:rPr lang="en-GB" sz="1800" dirty="0" smtClean="0">
                <a:ea typeface="Times New Roman" panose="02020603050405020304" pitchFamily="18" charset="0"/>
                <a:cs typeface="Times New Roman" panose="02020603050405020304" pitchFamily="18" charset="0"/>
              </a:rPr>
              <a:t>. For each entry in </a:t>
            </a:r>
            <a:r>
              <a:rPr lang="en-GB" sz="1800" dirty="0" err="1" smtClean="0">
                <a:ea typeface="Times New Roman" panose="02020603050405020304" pitchFamily="18" charset="0"/>
                <a:cs typeface="Times New Roman" panose="02020603050405020304" pitchFamily="18" charset="0"/>
              </a:rPr>
              <a:t>ResourceLinks</a:t>
            </a:r>
            <a:r>
              <a:rPr lang="en-GB" sz="1800" dirty="0" smtClean="0">
                <a:ea typeface="Times New Roman" panose="02020603050405020304" pitchFamily="18" charset="0"/>
                <a:cs typeface="Times New Roman" panose="02020603050405020304" pitchFamily="18" charset="0"/>
              </a:rPr>
              <a:t> there will be a corresponding string </a:t>
            </a:r>
            <a:r>
              <a:rPr lang="en-GB" sz="1800" dirty="0" smtClean="0">
                <a:ea typeface="Times New Roman" panose="02020603050405020304" pitchFamily="18" charset="0"/>
                <a:cs typeface="Times New Roman" panose="02020603050405020304" pitchFamily="18" charset="0"/>
              </a:rPr>
              <a:t>similar to URI </a:t>
            </a:r>
            <a:r>
              <a:rPr lang="en-GB" sz="1800" dirty="0" smtClean="0">
                <a:ea typeface="Times New Roman" panose="02020603050405020304" pitchFamily="18" charset="0"/>
                <a:cs typeface="Times New Roman" panose="02020603050405020304" pitchFamily="18" charset="0"/>
              </a:rPr>
              <a:t>query format </a:t>
            </a:r>
            <a:r>
              <a:rPr lang="en-GB" sz="1800" dirty="0" smtClean="0">
                <a:ea typeface="Times New Roman" panose="02020603050405020304" pitchFamily="18" charset="0"/>
                <a:cs typeface="Times New Roman" panose="02020603050405020304" pitchFamily="18" charset="0"/>
              </a:rPr>
              <a:t>used </a:t>
            </a:r>
            <a:r>
              <a:rPr lang="en-GB" sz="1800" dirty="0" smtClean="0">
                <a:ea typeface="Times New Roman" panose="02020603050405020304" pitchFamily="18" charset="0"/>
                <a:cs typeface="Times New Roman" panose="02020603050405020304" pitchFamily="18" charset="0"/>
              </a:rPr>
              <a:t>in LwM2M v1.0x Write-Attribute operation prior to a normal observe request. If no specific notification class attribute is required for a given resource link, its position in the array will be set to an empty string.</a:t>
            </a:r>
          </a:p>
          <a:p>
            <a:pPr>
              <a:buClr>
                <a:srgbClr val="C00000"/>
              </a:buClr>
              <a:buFont typeface="Wingdings" panose="05000000000000000000" pitchFamily="2" charset="2"/>
              <a:buChar char="q"/>
            </a:pPr>
            <a:endParaRPr lang="en-GB" sz="1800" dirty="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47271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sz="2800" dirty="0" smtClean="0">
                <a:ea typeface="SimSun" pitchFamily="2" charset="-122"/>
              </a:rPr>
              <a:t>Resource Description and Usage</a:t>
            </a:r>
            <a:endParaRPr lang="en-GB" sz="2800" dirty="0"/>
          </a:p>
        </p:txBody>
      </p:sp>
      <p:sp>
        <p:nvSpPr>
          <p:cNvPr id="3" name="Content Placeholder 2"/>
          <p:cNvSpPr>
            <a:spLocks noGrp="1"/>
          </p:cNvSpPr>
          <p:nvPr>
            <p:ph idx="1"/>
          </p:nvPr>
        </p:nvSpPr>
        <p:spPr>
          <a:xfrm>
            <a:off x="292100" y="1169988"/>
            <a:ext cx="8778875" cy="4932362"/>
          </a:xfrm>
        </p:spPr>
        <p:txBody>
          <a:bodyPr/>
          <a:lstStyle/>
          <a:p>
            <a:pPr>
              <a:buClr>
                <a:srgbClr val="C00000"/>
              </a:buClr>
              <a:buFont typeface="Wingdings" panose="05000000000000000000" pitchFamily="2" charset="2"/>
              <a:buChar char="q"/>
            </a:pPr>
            <a:r>
              <a:rPr lang="fr-FR" altLang="zh-CN" sz="2000" b="1" dirty="0"/>
              <a:t> </a:t>
            </a:r>
            <a:r>
              <a:rPr lang="en-GB" altLang="zh-CN" sz="2000" b="1" dirty="0" err="1" smtClean="0"/>
              <a:t>ObservationEnabled</a:t>
            </a:r>
            <a:endParaRPr lang="en-GB" altLang="zh-CN" sz="2000" b="1" dirty="0" smtClean="0"/>
          </a:p>
          <a:p>
            <a:pPr lvl="1">
              <a:buClr>
                <a:srgbClr val="C00000"/>
              </a:buClr>
              <a:buFont typeface="Wingdings" panose="05000000000000000000" pitchFamily="2" charset="2"/>
              <a:buChar char="Ø"/>
            </a:pPr>
            <a:r>
              <a:rPr lang="en-GB" sz="1800" dirty="0" smtClean="0">
                <a:ea typeface="Times New Roman" panose="02020603050405020304" pitchFamily="18" charset="0"/>
                <a:cs typeface="Times New Roman" panose="02020603050405020304" pitchFamily="18" charset="0"/>
              </a:rPr>
              <a:t>Used by the server to stop/start notifications from the client for this instance of </a:t>
            </a:r>
            <a:r>
              <a:rPr lang="en-GB" sz="1800" dirty="0" err="1" smtClean="0">
                <a:ea typeface="Times New Roman" panose="02020603050405020304" pitchFamily="18" charset="0"/>
                <a:cs typeface="Times New Roman" panose="02020603050405020304" pitchFamily="18" charset="0"/>
              </a:rPr>
              <a:t>NotifyObject</a:t>
            </a:r>
            <a:r>
              <a:rPr lang="en-GB" sz="1800" dirty="0" smtClean="0">
                <a:ea typeface="Times New Roman" panose="02020603050405020304" pitchFamily="18" charset="0"/>
                <a:cs typeface="Times New Roman" panose="02020603050405020304" pitchFamily="18" charset="0"/>
              </a:rPr>
              <a:t> without having to cancel the observation. The client is expected to stop evaluating observation criteria when Notifications are disabled.</a:t>
            </a:r>
          </a:p>
          <a:p>
            <a:pPr>
              <a:buClr>
                <a:srgbClr val="C00000"/>
              </a:buClr>
              <a:buFont typeface="Wingdings" panose="05000000000000000000" pitchFamily="2" charset="2"/>
              <a:buChar char="q"/>
            </a:pPr>
            <a:r>
              <a:rPr lang="en-GB" altLang="zh-CN" sz="2000" b="1" dirty="0" smtClean="0"/>
              <a:t> </a:t>
            </a:r>
            <a:r>
              <a:rPr lang="en-US" sz="2000" b="1" dirty="0" err="1" smtClean="0"/>
              <a:t>MinReportInterval</a:t>
            </a:r>
            <a:endParaRPr lang="en-GB" altLang="zh-CN" sz="2000" b="1" dirty="0" smtClean="0"/>
          </a:p>
          <a:p>
            <a:pPr lvl="1">
              <a:buClr>
                <a:srgbClr val="C00000"/>
              </a:buClr>
              <a:buFont typeface="Wingdings" panose="05000000000000000000" pitchFamily="2" charset="2"/>
              <a:buChar char="Ø"/>
            </a:pPr>
            <a:r>
              <a:rPr lang="en-GB" sz="1800" dirty="0" smtClean="0">
                <a:ea typeface="Times New Roman" panose="02020603050405020304" pitchFamily="18" charset="0"/>
                <a:cs typeface="Times New Roman" panose="02020603050405020304" pitchFamily="18" charset="0"/>
              </a:rPr>
              <a:t>Similar to </a:t>
            </a:r>
            <a:r>
              <a:rPr lang="en-GB" sz="1800" dirty="0" err="1" smtClean="0">
                <a:ea typeface="Times New Roman" panose="02020603050405020304" pitchFamily="18" charset="0"/>
                <a:cs typeface="Times New Roman" panose="02020603050405020304" pitchFamily="18" charset="0"/>
              </a:rPr>
              <a:t>Pmin</a:t>
            </a:r>
            <a:r>
              <a:rPr lang="en-GB" sz="1800" dirty="0" smtClean="0">
                <a:ea typeface="Times New Roman" panose="02020603050405020304" pitchFamily="18" charset="0"/>
                <a:cs typeface="Times New Roman" panose="02020603050405020304" pitchFamily="18" charset="0"/>
              </a:rPr>
              <a:t>, specifies the minimum interval between each notification from this instance of Notify Object; any individual </a:t>
            </a:r>
            <a:r>
              <a:rPr lang="en-GB" sz="1800" dirty="0" err="1" smtClean="0">
                <a:ea typeface="Times New Roman" panose="02020603050405020304" pitchFamily="18" charset="0"/>
                <a:cs typeface="Times New Roman" panose="02020603050405020304" pitchFamily="18" charset="0"/>
              </a:rPr>
              <a:t>Pmin</a:t>
            </a:r>
            <a:r>
              <a:rPr lang="en-GB" sz="1800" dirty="0" smtClean="0">
                <a:ea typeface="Times New Roman" panose="02020603050405020304" pitchFamily="18" charset="0"/>
                <a:cs typeface="Times New Roman" panose="02020603050405020304" pitchFamily="18" charset="0"/>
              </a:rPr>
              <a:t> configured by the server in </a:t>
            </a:r>
            <a:r>
              <a:rPr lang="en-GB" sz="1800" dirty="0" err="1" smtClean="0">
                <a:ea typeface="Times New Roman" panose="02020603050405020304" pitchFamily="18" charset="0"/>
                <a:cs typeface="Times New Roman" panose="02020603050405020304" pitchFamily="18" charset="0"/>
              </a:rPr>
              <a:t>NotifyConditions</a:t>
            </a:r>
            <a:r>
              <a:rPr lang="en-GB" sz="1800" dirty="0" smtClean="0">
                <a:ea typeface="Times New Roman" panose="02020603050405020304" pitchFamily="18" charset="0"/>
                <a:cs typeface="Times New Roman" panose="02020603050405020304" pitchFamily="18" charset="0"/>
              </a:rPr>
              <a:t> (option 1) or attached to the resource (Option 2) will be ignored and. Value 0 indicates no interval is configured </a:t>
            </a:r>
          </a:p>
          <a:p>
            <a:pPr>
              <a:buClr>
                <a:srgbClr val="C00000"/>
              </a:buClr>
              <a:buFont typeface="Wingdings" panose="05000000000000000000" pitchFamily="2" charset="2"/>
              <a:buChar char="q"/>
            </a:pPr>
            <a:r>
              <a:rPr lang="en-GB" altLang="zh-CN" sz="2000" b="1" dirty="0" smtClean="0"/>
              <a:t> </a:t>
            </a:r>
            <a:r>
              <a:rPr lang="en-US" sz="2000" b="1" dirty="0" err="1" smtClean="0"/>
              <a:t>MaxReportInterval</a:t>
            </a:r>
            <a:endParaRPr lang="en-GB" altLang="zh-CN" sz="2000" b="1" dirty="0" smtClean="0"/>
          </a:p>
          <a:p>
            <a:pPr lvl="1">
              <a:buClr>
                <a:srgbClr val="C00000"/>
              </a:buClr>
              <a:buFont typeface="Wingdings" panose="05000000000000000000" pitchFamily="2" charset="2"/>
              <a:buChar char="Ø"/>
            </a:pPr>
            <a:r>
              <a:rPr lang="en-GB" sz="1800" dirty="0" smtClean="0">
                <a:ea typeface="Times New Roman" panose="02020603050405020304" pitchFamily="18" charset="0"/>
                <a:cs typeface="Times New Roman" panose="02020603050405020304" pitchFamily="18" charset="0"/>
              </a:rPr>
              <a:t>Similar to </a:t>
            </a:r>
            <a:r>
              <a:rPr lang="en-GB" sz="1800" dirty="0" err="1" smtClean="0">
                <a:ea typeface="Times New Roman" panose="02020603050405020304" pitchFamily="18" charset="0"/>
                <a:cs typeface="Times New Roman" panose="02020603050405020304" pitchFamily="18" charset="0"/>
              </a:rPr>
              <a:t>Pmax</a:t>
            </a:r>
            <a:r>
              <a:rPr lang="en-GB" sz="1800" dirty="0" smtClean="0">
                <a:ea typeface="Times New Roman" panose="02020603050405020304" pitchFamily="18" charset="0"/>
                <a:cs typeface="Times New Roman" panose="02020603050405020304" pitchFamily="18" charset="0"/>
              </a:rPr>
              <a:t>, specifies maximum period between the notifications from this instance; any individual </a:t>
            </a:r>
            <a:r>
              <a:rPr lang="en-GB" sz="1800" dirty="0" err="1" smtClean="0">
                <a:ea typeface="Times New Roman" panose="02020603050405020304" pitchFamily="18" charset="0"/>
                <a:cs typeface="Times New Roman" panose="02020603050405020304" pitchFamily="18" charset="0"/>
              </a:rPr>
              <a:t>Pmax</a:t>
            </a:r>
            <a:r>
              <a:rPr lang="en-GB" sz="1800" dirty="0" smtClean="0">
                <a:ea typeface="Times New Roman" panose="02020603050405020304" pitchFamily="18" charset="0"/>
                <a:cs typeface="Times New Roman" panose="02020603050405020304" pitchFamily="18" charset="0"/>
              </a:rPr>
              <a:t> configured by the server in </a:t>
            </a:r>
            <a:r>
              <a:rPr lang="en-GB" sz="1800" dirty="0" err="1" smtClean="0">
                <a:ea typeface="Times New Roman" panose="02020603050405020304" pitchFamily="18" charset="0"/>
                <a:cs typeface="Times New Roman" panose="02020603050405020304" pitchFamily="18" charset="0"/>
              </a:rPr>
              <a:t>NotifyConditions</a:t>
            </a:r>
            <a:r>
              <a:rPr lang="en-GB" sz="1800" dirty="0" smtClean="0">
                <a:ea typeface="Times New Roman" panose="02020603050405020304" pitchFamily="18" charset="0"/>
                <a:cs typeface="Times New Roman" panose="02020603050405020304" pitchFamily="18" charset="0"/>
              </a:rPr>
              <a:t> (option 1) or attached to the resource (Option 2) will be ignored. Value 0 indicates no interval is configured</a:t>
            </a:r>
          </a:p>
          <a:p>
            <a:pPr>
              <a:buClr>
                <a:srgbClr val="C00000"/>
              </a:buClr>
              <a:buFont typeface="Wingdings" panose="05000000000000000000" pitchFamily="2" charset="2"/>
              <a:buChar char="q"/>
            </a:pPr>
            <a:r>
              <a:rPr lang="en-GB" altLang="zh-CN" sz="2000" b="1" dirty="0" smtClean="0"/>
              <a:t> </a:t>
            </a:r>
            <a:r>
              <a:rPr lang="en-GB" altLang="zh-CN" sz="2000" b="1" dirty="0" err="1" smtClean="0"/>
              <a:t>NotifyCriteriaMet</a:t>
            </a:r>
            <a:endParaRPr lang="en-GB" altLang="zh-CN" sz="2000" b="1" dirty="0" smtClean="0"/>
          </a:p>
          <a:p>
            <a:pPr lvl="1">
              <a:buClr>
                <a:srgbClr val="C00000"/>
              </a:buClr>
              <a:buFont typeface="Wingdings" panose="05000000000000000000" pitchFamily="2" charset="2"/>
              <a:buChar char="Ø"/>
            </a:pPr>
            <a:r>
              <a:rPr lang="en-GB" sz="1800" dirty="0" smtClean="0">
                <a:ea typeface="Times New Roman" panose="02020603050405020304" pitchFamily="18" charset="0"/>
                <a:cs typeface="Times New Roman" panose="02020603050405020304" pitchFamily="18" charset="0"/>
              </a:rPr>
              <a:t>Will be </a:t>
            </a:r>
            <a:r>
              <a:rPr lang="en-GB" sz="1800" b="1" u="sng" dirty="0" smtClean="0">
                <a:ea typeface="Times New Roman" panose="02020603050405020304" pitchFamily="18" charset="0"/>
                <a:cs typeface="Times New Roman" panose="02020603050405020304" pitchFamily="18" charset="0"/>
              </a:rPr>
              <a:t>set</a:t>
            </a:r>
            <a:r>
              <a:rPr lang="en-GB" sz="1800" dirty="0" smtClean="0">
                <a:ea typeface="Times New Roman" panose="02020603050405020304" pitchFamily="18" charset="0"/>
                <a:cs typeface="Times New Roman" panose="02020603050405020304" pitchFamily="18" charset="0"/>
              </a:rPr>
              <a:t> to True by the client every time one or more of notification conditions are met and will be </a:t>
            </a:r>
            <a:r>
              <a:rPr lang="en-GB" sz="1800" b="1" u="sng" dirty="0" smtClean="0">
                <a:ea typeface="Times New Roman" panose="02020603050405020304" pitchFamily="18" charset="0"/>
                <a:cs typeface="Times New Roman" panose="02020603050405020304" pitchFamily="18" charset="0"/>
              </a:rPr>
              <a:t>reset</a:t>
            </a:r>
            <a:r>
              <a:rPr lang="en-GB" sz="1800" dirty="0" smtClean="0">
                <a:ea typeface="Times New Roman" panose="02020603050405020304" pitchFamily="18" charset="0"/>
                <a:cs typeface="Times New Roman" panose="02020603050405020304" pitchFamily="18" charset="0"/>
              </a:rPr>
              <a:t> after notification is sent or </a:t>
            </a:r>
            <a:r>
              <a:rPr lang="en-GB" sz="1800" dirty="0" err="1" smtClean="0">
                <a:ea typeface="Times New Roman" panose="02020603050405020304" pitchFamily="18" charset="0"/>
                <a:cs typeface="Times New Roman" panose="02020603050405020304" pitchFamily="18" charset="0"/>
              </a:rPr>
              <a:t>ObservationEnabled</a:t>
            </a:r>
            <a:r>
              <a:rPr lang="en-GB" sz="1800" dirty="0" smtClean="0">
                <a:ea typeface="Times New Roman" panose="02020603050405020304" pitchFamily="18" charset="0"/>
                <a:cs typeface="Times New Roman" panose="02020603050405020304" pitchFamily="18" charset="0"/>
              </a:rPr>
              <a:t> is set to FALSE.</a:t>
            </a:r>
          </a:p>
          <a:p>
            <a:pPr lvl="1">
              <a:buClr>
                <a:srgbClr val="C00000"/>
              </a:buClr>
              <a:buFont typeface="Wingdings" panose="05000000000000000000" pitchFamily="2" charset="2"/>
              <a:buChar char="Ø"/>
            </a:pPr>
            <a:endParaRPr lang="en-GB" sz="1800" dirty="0" smtClean="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319893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800" dirty="0" smtClean="0"/>
              <a:t>Example Client with Notify Conditions</a:t>
            </a:r>
            <a:endParaRPr lang="en-GB" sz="2800" dirty="0"/>
          </a:p>
        </p:txBody>
      </p:sp>
      <p:sp>
        <p:nvSpPr>
          <p:cNvPr id="3" name="Content Placeholder 2"/>
          <p:cNvSpPr>
            <a:spLocks noGrp="1"/>
          </p:cNvSpPr>
          <p:nvPr>
            <p:ph idx="1"/>
          </p:nvPr>
        </p:nvSpPr>
        <p:spPr>
          <a:xfrm>
            <a:off x="292100" y="1169988"/>
            <a:ext cx="8778875" cy="5160962"/>
          </a:xfrm>
        </p:spPr>
        <p:txBody>
          <a:bodyPr/>
          <a:lstStyle/>
          <a:p>
            <a:pPr>
              <a:buClr>
                <a:srgbClr val="C00000"/>
              </a:buClr>
              <a:buFont typeface="Arial" panose="020B0604020202020204" pitchFamily="34" charset="0"/>
              <a:buChar char="•"/>
            </a:pPr>
            <a:r>
              <a:rPr lang="en-GB" altLang="en-US" sz="2400" b="1" dirty="0" smtClean="0"/>
              <a:t>Client with Objects</a:t>
            </a:r>
          </a:p>
          <a:p>
            <a:pPr>
              <a:buClr>
                <a:srgbClr val="C00000"/>
              </a:buClr>
              <a:buFont typeface="Arial" panose="020B0604020202020204" pitchFamily="34" charset="0"/>
              <a:buChar char="•"/>
            </a:pPr>
            <a:endParaRPr lang="en-GB" altLang="zh-CN" sz="2400" b="1" dirty="0"/>
          </a:p>
          <a:p>
            <a:pPr>
              <a:buClr>
                <a:srgbClr val="C00000"/>
              </a:buClr>
              <a:buFont typeface="Arial" panose="020B0604020202020204" pitchFamily="34" charset="0"/>
              <a:buChar char="•"/>
            </a:pPr>
            <a:endParaRPr lang="en-GB" altLang="zh-CN" sz="2400" b="1" dirty="0" smtClean="0"/>
          </a:p>
          <a:p>
            <a:pPr>
              <a:buClr>
                <a:srgbClr val="C00000"/>
              </a:buClr>
              <a:buFont typeface="Arial" panose="020B0604020202020204" pitchFamily="34" charset="0"/>
              <a:buChar char="•"/>
            </a:pPr>
            <a:endParaRPr lang="en-GB" altLang="zh-CN" sz="2400" b="1" dirty="0"/>
          </a:p>
          <a:p>
            <a:pPr>
              <a:buClr>
                <a:srgbClr val="C00000"/>
              </a:buClr>
              <a:buFont typeface="Arial" panose="020B0604020202020204" pitchFamily="34" charset="0"/>
              <a:buChar char="•"/>
            </a:pPr>
            <a:endParaRPr lang="en-GB" altLang="zh-CN" sz="2400" b="1" dirty="0" smtClean="0"/>
          </a:p>
          <a:p>
            <a:pPr>
              <a:buClr>
                <a:srgbClr val="C00000"/>
              </a:buClr>
              <a:buFont typeface="Arial" panose="020B0604020202020204" pitchFamily="34" charset="0"/>
              <a:buChar char="•"/>
            </a:pPr>
            <a:endParaRPr lang="en-GB" altLang="zh-CN" sz="2400" b="1" dirty="0"/>
          </a:p>
          <a:p>
            <a:pPr>
              <a:buClr>
                <a:srgbClr val="C00000"/>
              </a:buClr>
              <a:buFont typeface="Arial" panose="020B0604020202020204" pitchFamily="34" charset="0"/>
              <a:buChar char="•"/>
            </a:pPr>
            <a:endParaRPr lang="en-GB" altLang="zh-CN" sz="2400" b="1" dirty="0" smtClean="0"/>
          </a:p>
          <a:p>
            <a:pPr>
              <a:buClr>
                <a:srgbClr val="C00000"/>
              </a:buClr>
              <a:buFont typeface="Arial" panose="020B0604020202020204" pitchFamily="34" charset="0"/>
              <a:buChar char="•"/>
            </a:pPr>
            <a:r>
              <a:rPr lang="en-GB" altLang="zh-CN" sz="2400" b="1" dirty="0" smtClean="0"/>
              <a:t>Notification </a:t>
            </a:r>
            <a:r>
              <a:rPr lang="en-GB" altLang="zh-CN" sz="2400" b="1" dirty="0"/>
              <a:t>condition</a:t>
            </a:r>
            <a:endParaRPr lang="en-GB" altLang="zh-CN" sz="2400" b="1" dirty="0" smtClean="0"/>
          </a:p>
          <a:p>
            <a:pPr lvl="1">
              <a:buClr>
                <a:srgbClr val="C00000"/>
              </a:buClr>
              <a:buFont typeface="Arial" panose="020B0604020202020204" pitchFamily="34" charset="0"/>
              <a:buChar char="•"/>
            </a:pPr>
            <a:r>
              <a:rPr lang="en-GB" altLang="zh-CN" sz="2000" b="1" dirty="0" smtClean="0"/>
              <a:t>Temperature &gt; 28</a:t>
            </a:r>
            <a:r>
              <a:rPr lang="en-GB" altLang="zh-CN" sz="1100" b="1" baseline="80000" dirty="0" smtClean="0">
                <a:sym typeface="Wingdings" panose="05000000000000000000" pitchFamily="2" charset="2"/>
              </a:rPr>
              <a:t></a:t>
            </a:r>
            <a:r>
              <a:rPr lang="en-GB" altLang="zh-CN" sz="2000" b="1" dirty="0" smtClean="0"/>
              <a:t> C</a:t>
            </a:r>
          </a:p>
          <a:p>
            <a:pPr lvl="1">
              <a:buClr>
                <a:srgbClr val="C00000"/>
              </a:buClr>
              <a:buFont typeface="Arial" panose="020B0604020202020204" pitchFamily="34" charset="0"/>
              <a:buChar char="•"/>
            </a:pPr>
            <a:r>
              <a:rPr lang="en-GB" altLang="zh-CN" sz="2000" b="1" dirty="0" smtClean="0"/>
              <a:t>Temperature &lt; 25</a:t>
            </a:r>
            <a:r>
              <a:rPr lang="en-GB" altLang="zh-CN" sz="2000" b="1" baseline="80000" dirty="0">
                <a:sym typeface="Wingdings" panose="05000000000000000000" pitchFamily="2" charset="2"/>
              </a:rPr>
              <a:t> </a:t>
            </a:r>
            <a:r>
              <a:rPr lang="en-GB" altLang="zh-CN" sz="1100" b="1" baseline="80000" dirty="0">
                <a:sym typeface="Wingdings" panose="05000000000000000000" pitchFamily="2" charset="2"/>
              </a:rPr>
              <a:t></a:t>
            </a:r>
            <a:r>
              <a:rPr lang="en-GB" altLang="zh-CN" sz="2000" b="1" dirty="0" smtClean="0"/>
              <a:t> C</a:t>
            </a:r>
          </a:p>
          <a:p>
            <a:pPr lvl="1">
              <a:buClr>
                <a:srgbClr val="C00000"/>
              </a:buClr>
              <a:buFont typeface="Arial" panose="020B0604020202020204" pitchFamily="34" charset="0"/>
              <a:buChar char="•"/>
            </a:pPr>
            <a:r>
              <a:rPr lang="en-GB" altLang="zh-CN" sz="2000" b="1" dirty="0" smtClean="0"/>
              <a:t>Humidity &lt; 65%</a:t>
            </a:r>
          </a:p>
          <a:p>
            <a:pPr lvl="1">
              <a:buClr>
                <a:srgbClr val="C00000"/>
              </a:buClr>
              <a:buFont typeface="Arial" panose="020B0604020202020204" pitchFamily="34" charset="0"/>
              <a:buChar char="•"/>
            </a:pPr>
            <a:r>
              <a:rPr lang="en-GB" altLang="zh-CN" sz="2000" b="1" dirty="0" smtClean="0"/>
              <a:t>Battery Level</a:t>
            </a:r>
          </a:p>
        </p:txBody>
      </p:sp>
      <p:graphicFrame>
        <p:nvGraphicFramePr>
          <p:cNvPr id="4" name="Content Placeholder 4">
            <a:extLst>
              <a:ext uri="{FF2B5EF4-FFF2-40B4-BE49-F238E27FC236}">
                <a16:creationId xmlns="" xmlns:a16="http://schemas.microsoft.com/office/drawing/2014/main" id="{5BE050B6-3DCB-4714-ADB9-5C2D725B6F89}"/>
              </a:ext>
            </a:extLst>
          </p:cNvPr>
          <p:cNvGraphicFramePr>
            <a:graphicFrameLocks/>
          </p:cNvGraphicFramePr>
          <p:nvPr>
            <p:extLst>
              <p:ext uri="{D42A27DB-BD31-4B8C-83A1-F6EECF244321}">
                <p14:modId xmlns:p14="http://schemas.microsoft.com/office/powerpoint/2010/main" val="1732451269"/>
              </p:ext>
            </p:extLst>
          </p:nvPr>
        </p:nvGraphicFramePr>
        <p:xfrm>
          <a:off x="1130299" y="1911350"/>
          <a:ext cx="5913437" cy="2225040"/>
        </p:xfrm>
        <a:graphic>
          <a:graphicData uri="http://schemas.openxmlformats.org/drawingml/2006/table">
            <a:tbl>
              <a:tblPr firstRow="1" bandRow="1">
                <a:tableStyleId>{5C22544A-7EE6-4342-B048-85BDC9FD1C3A}</a:tableStyleId>
              </a:tblPr>
              <a:tblGrid>
                <a:gridCol w="2685030">
                  <a:extLst>
                    <a:ext uri="{9D8B030D-6E8A-4147-A177-3AD203B41FA5}">
                      <a16:colId xmlns="" xmlns:a16="http://schemas.microsoft.com/office/drawing/2014/main" val="956560821"/>
                    </a:ext>
                  </a:extLst>
                </a:gridCol>
                <a:gridCol w="1094808">
                  <a:extLst>
                    <a:ext uri="{9D8B030D-6E8A-4147-A177-3AD203B41FA5}">
                      <a16:colId xmlns="" xmlns:a16="http://schemas.microsoft.com/office/drawing/2014/main" val="3542027075"/>
                    </a:ext>
                  </a:extLst>
                </a:gridCol>
                <a:gridCol w="2133599">
                  <a:extLst>
                    <a:ext uri="{9D8B030D-6E8A-4147-A177-3AD203B41FA5}">
                      <a16:colId xmlns="" xmlns:a16="http://schemas.microsoft.com/office/drawing/2014/main" val="3623500750"/>
                    </a:ext>
                  </a:extLst>
                </a:gridCol>
              </a:tblGrid>
              <a:tr h="370840">
                <a:tc>
                  <a:txBody>
                    <a:bodyPr/>
                    <a:lstStyle/>
                    <a:p>
                      <a:pPr algn="ctr"/>
                      <a:r>
                        <a:rPr lang="en-US" dirty="0" smtClean="0"/>
                        <a:t>Object</a:t>
                      </a:r>
                      <a:r>
                        <a:rPr lang="en-US" baseline="0" dirty="0" smtClean="0"/>
                        <a:t> </a:t>
                      </a:r>
                      <a:r>
                        <a:rPr lang="en-US" dirty="0" smtClean="0"/>
                        <a:t>Name</a:t>
                      </a:r>
                      <a:endParaRPr lang="en-IN" dirty="0"/>
                    </a:p>
                  </a:txBody>
                  <a:tcPr/>
                </a:tc>
                <a:tc>
                  <a:txBody>
                    <a:bodyPr/>
                    <a:lstStyle/>
                    <a:p>
                      <a:pPr algn="ctr"/>
                      <a:r>
                        <a:rPr lang="en-US" dirty="0" smtClean="0"/>
                        <a:t>Object</a:t>
                      </a:r>
                      <a:r>
                        <a:rPr lang="en-US" baseline="0" dirty="0" smtClean="0"/>
                        <a:t> ID</a:t>
                      </a:r>
                      <a:endParaRPr lang="en-IN" dirty="0"/>
                    </a:p>
                  </a:txBody>
                  <a:tcPr/>
                </a:tc>
                <a:tc>
                  <a:txBody>
                    <a:bodyPr/>
                    <a:lstStyle/>
                    <a:p>
                      <a:pPr algn="ctr"/>
                      <a:r>
                        <a:rPr lang="en-US" dirty="0" smtClean="0"/>
                        <a:t>Number</a:t>
                      </a:r>
                      <a:r>
                        <a:rPr lang="en-US" baseline="0" dirty="0" smtClean="0"/>
                        <a:t> of Instances</a:t>
                      </a:r>
                      <a:endParaRPr lang="en-IN" dirty="0"/>
                    </a:p>
                  </a:txBody>
                  <a:tcPr/>
                </a:tc>
                <a:extLst>
                  <a:ext uri="{0D108BD9-81ED-4DB2-BD59-A6C34878D82A}">
                    <a16:rowId xmlns="" xmlns:a16="http://schemas.microsoft.com/office/drawing/2014/main" val="1126835726"/>
                  </a:ext>
                </a:extLst>
              </a:tr>
              <a:tr h="370840">
                <a:tc>
                  <a:txBody>
                    <a:bodyPr/>
                    <a:lstStyle/>
                    <a:p>
                      <a:r>
                        <a:rPr lang="en-IN" dirty="0" smtClean="0"/>
                        <a:t>Server</a:t>
                      </a:r>
                      <a:endParaRPr lang="en-IN" dirty="0"/>
                    </a:p>
                  </a:txBody>
                  <a:tcPr/>
                </a:tc>
                <a:tc>
                  <a:txBody>
                    <a:bodyPr/>
                    <a:lstStyle/>
                    <a:p>
                      <a:r>
                        <a:rPr lang="en-IN" dirty="0" smtClean="0"/>
                        <a:t>1</a:t>
                      </a:r>
                      <a:endParaRPr lang="en-IN" dirty="0"/>
                    </a:p>
                  </a:txBody>
                  <a:tcPr/>
                </a:tc>
                <a:tc>
                  <a:txBody>
                    <a:bodyPr/>
                    <a:lstStyle/>
                    <a:p>
                      <a:r>
                        <a:rPr lang="en-IN" dirty="0" smtClean="0"/>
                        <a:t>1</a:t>
                      </a:r>
                      <a:endParaRPr lang="en-IN" dirty="0"/>
                    </a:p>
                  </a:txBody>
                  <a:tcPr/>
                </a:tc>
                <a:extLst>
                  <a:ext uri="{0D108BD9-81ED-4DB2-BD59-A6C34878D82A}">
                    <a16:rowId xmlns="" xmlns:a16="http://schemas.microsoft.com/office/drawing/2014/main" val="3823745288"/>
                  </a:ext>
                </a:extLst>
              </a:tr>
              <a:tr h="370840">
                <a:tc>
                  <a:txBody>
                    <a:bodyPr/>
                    <a:lstStyle/>
                    <a:p>
                      <a:r>
                        <a:rPr lang="en-US" dirty="0" smtClean="0"/>
                        <a:t>Device</a:t>
                      </a:r>
                      <a:endParaRPr lang="en-IN" dirty="0"/>
                    </a:p>
                  </a:txBody>
                  <a:tcPr/>
                </a:tc>
                <a:tc>
                  <a:txBody>
                    <a:bodyPr/>
                    <a:lstStyle/>
                    <a:p>
                      <a:r>
                        <a:rPr lang="en-IN" dirty="0" smtClean="0"/>
                        <a:t>3</a:t>
                      </a:r>
                      <a:endParaRPr lang="en-IN" dirty="0"/>
                    </a:p>
                  </a:txBody>
                  <a:tcPr/>
                </a:tc>
                <a:tc>
                  <a:txBody>
                    <a:bodyPr/>
                    <a:lstStyle/>
                    <a:p>
                      <a:r>
                        <a:rPr lang="en-IN" dirty="0" smtClean="0"/>
                        <a:t>1</a:t>
                      </a:r>
                      <a:endParaRPr lang="en-IN" dirty="0"/>
                    </a:p>
                  </a:txBody>
                  <a:tcPr/>
                </a:tc>
              </a:tr>
              <a:tr h="370840">
                <a:tc>
                  <a:txBody>
                    <a:bodyPr/>
                    <a:lstStyle/>
                    <a:p>
                      <a:r>
                        <a:rPr lang="en-IN" dirty="0" smtClean="0"/>
                        <a:t>IPSO</a:t>
                      </a:r>
                      <a:r>
                        <a:rPr lang="en-IN" baseline="0" dirty="0" smtClean="0"/>
                        <a:t> Temperature Sensor</a:t>
                      </a:r>
                      <a:endParaRPr lang="en-IN" dirty="0"/>
                    </a:p>
                  </a:txBody>
                  <a:tcPr/>
                </a:tc>
                <a:tc>
                  <a:txBody>
                    <a:bodyPr/>
                    <a:lstStyle/>
                    <a:p>
                      <a:r>
                        <a:rPr lang="en-IN" dirty="0" smtClean="0"/>
                        <a:t>3303</a:t>
                      </a:r>
                      <a:endParaRPr lang="en-IN" dirty="0"/>
                    </a:p>
                  </a:txBody>
                  <a:tcPr/>
                </a:tc>
                <a:tc>
                  <a:txBody>
                    <a:bodyPr/>
                    <a:lstStyle/>
                    <a:p>
                      <a:r>
                        <a:rPr lang="en-IN" dirty="0" smtClean="0"/>
                        <a:t>2</a:t>
                      </a:r>
                      <a:endParaRPr lang="en-IN" dirty="0"/>
                    </a:p>
                  </a:txBody>
                  <a:tcPr/>
                </a:tc>
                <a:extLst>
                  <a:ext uri="{0D108BD9-81ED-4DB2-BD59-A6C34878D82A}">
                    <a16:rowId xmlns="" xmlns:a16="http://schemas.microsoft.com/office/drawing/2014/main" val="1702263219"/>
                  </a:ext>
                </a:extLst>
              </a:tr>
              <a:tr h="370840">
                <a:tc>
                  <a:txBody>
                    <a:bodyPr/>
                    <a:lstStyle/>
                    <a:p>
                      <a:r>
                        <a:rPr lang="en-IN" dirty="0" smtClean="0"/>
                        <a:t>IPSO</a:t>
                      </a:r>
                      <a:r>
                        <a:rPr lang="en-IN" baseline="0" dirty="0" smtClean="0"/>
                        <a:t> Humidity Sensor</a:t>
                      </a:r>
                      <a:endParaRPr lang="en-IN" dirty="0"/>
                    </a:p>
                  </a:txBody>
                  <a:tcPr/>
                </a:tc>
                <a:tc>
                  <a:txBody>
                    <a:bodyPr/>
                    <a:lstStyle/>
                    <a:p>
                      <a:r>
                        <a:rPr lang="en-IN" dirty="0" smtClean="0"/>
                        <a:t>3304</a:t>
                      </a:r>
                      <a:endParaRPr lang="en-IN" dirty="0"/>
                    </a:p>
                  </a:txBody>
                  <a:tcPr/>
                </a:tc>
                <a:tc>
                  <a:txBody>
                    <a:bodyPr/>
                    <a:lstStyle/>
                    <a:p>
                      <a:r>
                        <a:rPr lang="en-IN" dirty="0" smtClean="0"/>
                        <a:t>1</a:t>
                      </a:r>
                      <a:endParaRPr lang="en-IN" dirty="0"/>
                    </a:p>
                  </a:txBody>
                  <a:tcPr/>
                </a:tc>
                <a:extLst>
                  <a:ext uri="{0D108BD9-81ED-4DB2-BD59-A6C34878D82A}">
                    <a16:rowId xmlns="" xmlns:a16="http://schemas.microsoft.com/office/drawing/2014/main" val="277987271"/>
                  </a:ext>
                </a:extLst>
              </a:tr>
              <a:tr h="370840">
                <a:tc>
                  <a:txBody>
                    <a:bodyPr/>
                    <a:lstStyle/>
                    <a:p>
                      <a:r>
                        <a:rPr lang="en-IN" dirty="0" smtClean="0"/>
                        <a:t>Virtual Notify</a:t>
                      </a:r>
                      <a:endParaRPr lang="en-IN" dirty="0"/>
                    </a:p>
                  </a:txBody>
                  <a:tcPr/>
                </a:tc>
                <a:tc>
                  <a:txBody>
                    <a:bodyPr/>
                    <a:lstStyle/>
                    <a:p>
                      <a:r>
                        <a:rPr lang="en-IN" dirty="0" smtClean="0"/>
                        <a:t>99</a:t>
                      </a:r>
                      <a:endParaRPr lang="en-IN" dirty="0"/>
                    </a:p>
                  </a:txBody>
                  <a:tcPr/>
                </a:tc>
                <a:tc>
                  <a:txBody>
                    <a:bodyPr/>
                    <a:lstStyle/>
                    <a:p>
                      <a:r>
                        <a:rPr lang="en-IN" dirty="0" smtClean="0"/>
                        <a:t>1</a:t>
                      </a:r>
                      <a:endParaRPr lang="en-IN" dirty="0"/>
                    </a:p>
                  </a:txBody>
                  <a:tcPr/>
                </a:tc>
              </a:tr>
            </a:tbl>
          </a:graphicData>
        </a:graphic>
      </p:graphicFrame>
    </p:spTree>
    <p:extLst>
      <p:ext uri="{BB962C8B-B14F-4D97-AF65-F5344CB8AC3E}">
        <p14:creationId xmlns:p14="http://schemas.microsoft.com/office/powerpoint/2010/main" val="3449033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sz="2800" dirty="0" smtClean="0">
                <a:ea typeface="SimSun" pitchFamily="2" charset="-122"/>
              </a:rPr>
              <a:t>Notify Object Content for Example Client</a:t>
            </a:r>
            <a:endParaRPr lang="en-GB" sz="2800" dirty="0"/>
          </a:p>
        </p:txBody>
      </p:sp>
      <p:graphicFrame>
        <p:nvGraphicFramePr>
          <p:cNvPr id="5" name="Table 4"/>
          <p:cNvGraphicFramePr>
            <a:graphicFrameLocks noGrp="1"/>
          </p:cNvGraphicFramePr>
          <p:nvPr>
            <p:extLst>
              <p:ext uri="{D42A27DB-BD31-4B8C-83A1-F6EECF244321}">
                <p14:modId xmlns:p14="http://schemas.microsoft.com/office/powerpoint/2010/main" val="1836145062"/>
              </p:ext>
            </p:extLst>
          </p:nvPr>
        </p:nvGraphicFramePr>
        <p:xfrm>
          <a:off x="320108" y="1581150"/>
          <a:ext cx="4056629" cy="1854200"/>
        </p:xfrm>
        <a:graphic>
          <a:graphicData uri="http://schemas.openxmlformats.org/drawingml/2006/table">
            <a:tbl>
              <a:tblPr firstRow="1" bandRow="1">
                <a:tableStyleId>{5C22544A-7EE6-4342-B048-85BDC9FD1C3A}</a:tableStyleId>
              </a:tblPr>
              <a:tblGrid>
                <a:gridCol w="2532629"/>
                <a:gridCol w="1524000"/>
              </a:tblGrid>
              <a:tr h="370840">
                <a:tc>
                  <a:txBody>
                    <a:bodyPr/>
                    <a:lstStyle/>
                    <a:p>
                      <a:pPr algn="ctr"/>
                      <a:r>
                        <a:rPr lang="en-US" dirty="0" err="1" smtClean="0"/>
                        <a:t>Resource</a:t>
                      </a:r>
                      <a:r>
                        <a:rPr lang="en-US" baseline="0" dirty="0" err="1" smtClean="0"/>
                        <a:t>Links</a:t>
                      </a:r>
                      <a:r>
                        <a:rPr lang="en-US" baseline="0" dirty="0" smtClean="0"/>
                        <a:t> Instances</a:t>
                      </a:r>
                      <a:endParaRPr lang="en-IN" dirty="0"/>
                    </a:p>
                  </a:txBody>
                  <a:tcPr/>
                </a:tc>
                <a:tc>
                  <a:txBody>
                    <a:bodyPr/>
                    <a:lstStyle/>
                    <a:p>
                      <a:pPr algn="ctr"/>
                      <a:r>
                        <a:rPr lang="en-IN" dirty="0" smtClean="0"/>
                        <a:t>Content</a:t>
                      </a:r>
                      <a:endParaRPr lang="en-IN" dirty="0"/>
                    </a:p>
                  </a:txBody>
                  <a:tcPr/>
                </a:tc>
              </a:tr>
              <a:tr h="370840">
                <a:tc>
                  <a:txBody>
                    <a:bodyPr/>
                    <a:lstStyle/>
                    <a:p>
                      <a:r>
                        <a:rPr lang="en-IN" dirty="0" smtClean="0"/>
                        <a:t>/99/0/1/0</a:t>
                      </a:r>
                      <a:endParaRPr lang="en-IN" dirty="0"/>
                    </a:p>
                  </a:txBody>
                  <a:tcPr/>
                </a:tc>
                <a:tc>
                  <a:txBody>
                    <a:bodyPr/>
                    <a:lstStyle/>
                    <a:p>
                      <a:r>
                        <a:rPr lang="en-IN" dirty="0" smtClean="0"/>
                        <a:t> /3303/0/5700</a:t>
                      </a:r>
                      <a:endParaRPr lang="en-IN" dirty="0"/>
                    </a:p>
                  </a:txBody>
                  <a:tcPr/>
                </a:tc>
              </a:tr>
              <a:tr h="370840">
                <a:tc>
                  <a:txBody>
                    <a:bodyPr/>
                    <a:lstStyle/>
                    <a:p>
                      <a:r>
                        <a:rPr lang="en-US" dirty="0" smtClean="0"/>
                        <a:t>/99/0/1/1</a:t>
                      </a:r>
                      <a:endParaRPr lang="en-IN" dirty="0"/>
                    </a:p>
                  </a:txBody>
                  <a:tcPr/>
                </a:tc>
                <a:tc>
                  <a:txBody>
                    <a:bodyPr/>
                    <a:lstStyle/>
                    <a:p>
                      <a:r>
                        <a:rPr lang="en-US" dirty="0" smtClean="0"/>
                        <a:t> /3303/1</a:t>
                      </a:r>
                      <a:r>
                        <a:rPr lang="en-IN" dirty="0" smtClean="0"/>
                        <a:t>/5700</a:t>
                      </a:r>
                      <a:endParaRPr lang="en-IN" dirty="0"/>
                    </a:p>
                  </a:txBody>
                  <a:tcPr/>
                </a:tc>
              </a:tr>
              <a:tr h="370840">
                <a:tc>
                  <a:txBody>
                    <a:bodyPr/>
                    <a:lstStyle/>
                    <a:p>
                      <a:r>
                        <a:rPr lang="en-US" dirty="0" smtClean="0"/>
                        <a:t>/99/0/1/2</a:t>
                      </a:r>
                      <a:endParaRPr lang="en-IN"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dirty="0" smtClean="0"/>
                        <a:t> /3304/0//5700</a:t>
                      </a:r>
                    </a:p>
                  </a:txBody>
                  <a:tcPr/>
                </a:tc>
              </a:tr>
              <a:tr h="370840">
                <a:tc>
                  <a:txBody>
                    <a:bodyPr/>
                    <a:lstStyle/>
                    <a:p>
                      <a:r>
                        <a:rPr lang="en-IN" dirty="0" smtClean="0"/>
                        <a:t>/99/0/1/3</a:t>
                      </a:r>
                      <a:endParaRPr lang="en-IN" dirty="0"/>
                    </a:p>
                  </a:txBody>
                  <a:tcPr/>
                </a:tc>
                <a:tc>
                  <a:txBody>
                    <a:bodyPr/>
                    <a:lstStyle/>
                    <a:p>
                      <a:r>
                        <a:rPr lang="en-IN" dirty="0" smtClean="0"/>
                        <a:t>/3/0/9</a:t>
                      </a:r>
                      <a:endParaRPr lang="en-IN" dirty="0"/>
                    </a:p>
                  </a:txBody>
                  <a:tcPr/>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3091477638"/>
              </p:ext>
            </p:extLst>
          </p:nvPr>
        </p:nvGraphicFramePr>
        <p:xfrm>
          <a:off x="4739708" y="1586230"/>
          <a:ext cx="4285229" cy="1849120"/>
        </p:xfrm>
        <a:graphic>
          <a:graphicData uri="http://schemas.openxmlformats.org/drawingml/2006/table">
            <a:tbl>
              <a:tblPr firstRow="1" bandRow="1">
                <a:tableStyleId>{5C22544A-7EE6-4342-B048-85BDC9FD1C3A}</a:tableStyleId>
              </a:tblPr>
              <a:tblGrid>
                <a:gridCol w="2685029"/>
                <a:gridCol w="1600200"/>
              </a:tblGrid>
              <a:tr h="3556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err="1" smtClean="0"/>
                        <a:t>NotifyConditions</a:t>
                      </a:r>
                      <a:r>
                        <a:rPr lang="en-US" baseline="0" dirty="0" smtClean="0"/>
                        <a:t> Instances</a:t>
                      </a:r>
                      <a:endParaRPr lang="en-IN" dirty="0"/>
                    </a:p>
                  </a:txBody>
                  <a:tcPr>
                    <a:solidFill>
                      <a:srgbClr val="002060"/>
                    </a:solidFill>
                  </a:tcPr>
                </a:tc>
                <a:tc>
                  <a:txBody>
                    <a:bodyPr/>
                    <a:lstStyle/>
                    <a:p>
                      <a:pPr algn="ctr"/>
                      <a:r>
                        <a:rPr lang="en-IN" dirty="0" smtClean="0"/>
                        <a:t>Content</a:t>
                      </a:r>
                      <a:endParaRPr lang="en-IN" dirty="0"/>
                    </a:p>
                  </a:txBody>
                  <a:tcPr>
                    <a:solidFill>
                      <a:srgbClr val="002060"/>
                    </a:solidFill>
                  </a:tcPr>
                </a:tc>
              </a:tr>
              <a:tr h="370840">
                <a:tc>
                  <a:txBody>
                    <a:bodyPr/>
                    <a:lstStyle/>
                    <a:p>
                      <a:r>
                        <a:rPr lang="en-IN" dirty="0" smtClean="0"/>
                        <a:t>/99/0/2/0</a:t>
                      </a:r>
                      <a:endParaRPr lang="en-IN" dirty="0"/>
                    </a:p>
                  </a:txBody>
                  <a:tcPr/>
                </a:tc>
                <a:tc>
                  <a:txBody>
                    <a:bodyPr/>
                    <a:lstStyle/>
                    <a:p>
                      <a:r>
                        <a:rPr lang="en-IN" dirty="0" smtClean="0"/>
                        <a:t>"</a:t>
                      </a:r>
                      <a:r>
                        <a:rPr lang="en-IN" dirty="0" err="1" smtClean="0"/>
                        <a:t>lt</a:t>
                      </a:r>
                      <a:r>
                        <a:rPr lang="en-IN" dirty="0" smtClean="0"/>
                        <a:t>=25;gt=28"</a:t>
                      </a:r>
                      <a:endParaRPr lang="en-IN" dirty="0"/>
                    </a:p>
                  </a:txBody>
                  <a:tcPr/>
                </a:tc>
              </a:tr>
              <a:tr h="370840">
                <a:tc>
                  <a:txBody>
                    <a:bodyPr/>
                    <a:lstStyle/>
                    <a:p>
                      <a:r>
                        <a:rPr lang="en-US" dirty="0" smtClean="0"/>
                        <a:t>/99/0/2/1</a:t>
                      </a:r>
                      <a:endParaRPr lang="en-IN"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dirty="0" smtClean="0"/>
                        <a:t>"</a:t>
                      </a:r>
                      <a:r>
                        <a:rPr lang="en-IN" dirty="0" err="1" smtClean="0"/>
                        <a:t>lt</a:t>
                      </a:r>
                      <a:r>
                        <a:rPr lang="en-IN" dirty="0" smtClean="0"/>
                        <a:t>=25;gt=28"</a:t>
                      </a:r>
                    </a:p>
                  </a:txBody>
                  <a:tcPr/>
                </a:tc>
              </a:tr>
              <a:tr h="370840">
                <a:tc>
                  <a:txBody>
                    <a:bodyPr/>
                    <a:lstStyle/>
                    <a:p>
                      <a:r>
                        <a:rPr lang="en-US" dirty="0" smtClean="0"/>
                        <a:t>/99/0/2/2</a:t>
                      </a:r>
                      <a:endParaRPr lang="en-IN"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dirty="0" smtClean="0"/>
                        <a:t>"</a:t>
                      </a:r>
                      <a:r>
                        <a:rPr lang="en-IN" dirty="0" err="1" smtClean="0"/>
                        <a:t>lt</a:t>
                      </a:r>
                      <a:r>
                        <a:rPr lang="en-IN" dirty="0" smtClean="0"/>
                        <a:t>=65"</a:t>
                      </a:r>
                    </a:p>
                  </a:txBody>
                  <a:tcPr/>
                </a:tc>
              </a:tr>
              <a:tr h="370840">
                <a:tc>
                  <a:txBody>
                    <a:bodyPr/>
                    <a:lstStyle/>
                    <a:p>
                      <a:r>
                        <a:rPr lang="en-IN" dirty="0" smtClean="0"/>
                        <a:t>/99/0/2/3</a:t>
                      </a:r>
                      <a:endParaRPr lang="en-IN" dirty="0"/>
                    </a:p>
                  </a:txBody>
                  <a:tcPr/>
                </a:tc>
                <a:tc>
                  <a:txBody>
                    <a:bodyPr/>
                    <a:lstStyle/>
                    <a:p>
                      <a:r>
                        <a:rPr lang="en-IN" dirty="0" smtClean="0"/>
                        <a:t>""</a:t>
                      </a:r>
                      <a:endParaRPr lang="en-IN" dirty="0"/>
                    </a:p>
                  </a:txBody>
                  <a:tcP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2875709889"/>
              </p:ext>
            </p:extLst>
          </p:nvPr>
        </p:nvGraphicFramePr>
        <p:xfrm>
          <a:off x="320108" y="3816350"/>
          <a:ext cx="4056629" cy="2225040"/>
        </p:xfrm>
        <a:graphic>
          <a:graphicData uri="http://schemas.openxmlformats.org/drawingml/2006/table">
            <a:tbl>
              <a:tblPr firstRow="1" bandRow="1">
                <a:tableStyleId>{5C22544A-7EE6-4342-B048-85BDC9FD1C3A}</a:tableStyleId>
              </a:tblPr>
              <a:tblGrid>
                <a:gridCol w="2172179"/>
                <a:gridCol w="1884450"/>
              </a:tblGrid>
              <a:tr h="370840">
                <a:tc>
                  <a:txBody>
                    <a:bodyPr/>
                    <a:lstStyle/>
                    <a:p>
                      <a:pPr algn="ctr"/>
                      <a:r>
                        <a:rPr lang="en-US" dirty="0" smtClean="0"/>
                        <a:t>Other Resources</a:t>
                      </a:r>
                      <a:endParaRPr lang="en-IN" dirty="0"/>
                    </a:p>
                  </a:txBody>
                  <a:tcPr/>
                </a:tc>
                <a:tc>
                  <a:txBody>
                    <a:bodyPr/>
                    <a:lstStyle/>
                    <a:p>
                      <a:pPr algn="ctr"/>
                      <a:r>
                        <a:rPr lang="en-IN" dirty="0" smtClean="0"/>
                        <a:t>Content</a:t>
                      </a:r>
                      <a:endParaRPr lang="en-IN"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dirty="0" err="1" smtClean="0"/>
                        <a:t>Notification</a:t>
                      </a:r>
                      <a:r>
                        <a:rPr lang="en-IN" baseline="0" dirty="0" err="1" smtClean="0"/>
                        <a:t>GroupID</a:t>
                      </a:r>
                      <a:endParaRPr lang="en-IN" dirty="0" smtClean="0"/>
                    </a:p>
                  </a:txBody>
                  <a:tcPr/>
                </a:tc>
                <a:tc>
                  <a:txBody>
                    <a:bodyPr/>
                    <a:lstStyle/>
                    <a:p>
                      <a:r>
                        <a:rPr lang="en-IN" dirty="0" smtClean="0"/>
                        <a:t>1234</a:t>
                      </a:r>
                      <a:endParaRPr lang="en-IN"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dirty="0" err="1" smtClean="0"/>
                        <a:t>ObservationEnabled</a:t>
                      </a:r>
                      <a:endParaRPr lang="en-IN" dirty="0" smtClean="0"/>
                    </a:p>
                  </a:txBody>
                  <a:tcPr/>
                </a:tc>
                <a:tc>
                  <a:txBody>
                    <a:bodyPr/>
                    <a:lstStyle/>
                    <a:p>
                      <a:r>
                        <a:rPr lang="en-IN" dirty="0" smtClean="0"/>
                        <a:t>TRUE</a:t>
                      </a:r>
                      <a:endParaRPr lang="en-IN" dirty="0"/>
                    </a:p>
                  </a:txBody>
                  <a:tcPr/>
                </a:tc>
              </a:tr>
              <a:tr h="370840">
                <a:tc>
                  <a:txBody>
                    <a:bodyPr/>
                    <a:lstStyle/>
                    <a:p>
                      <a:r>
                        <a:rPr lang="en-US" dirty="0" err="1" smtClean="0"/>
                        <a:t>Pmin</a:t>
                      </a:r>
                      <a:endParaRPr lang="en-IN" dirty="0"/>
                    </a:p>
                  </a:txBody>
                  <a:tcPr/>
                </a:tc>
                <a:tc>
                  <a:txBody>
                    <a:bodyPr/>
                    <a:lstStyle/>
                    <a:p>
                      <a:r>
                        <a:rPr lang="en-IN" dirty="0" smtClean="0"/>
                        <a:t>0</a:t>
                      </a:r>
                      <a:endParaRPr lang="en-IN" dirty="0"/>
                    </a:p>
                  </a:txBody>
                  <a:tcPr/>
                </a:tc>
              </a:tr>
              <a:tr h="370840">
                <a:tc>
                  <a:txBody>
                    <a:bodyPr/>
                    <a:lstStyle/>
                    <a:p>
                      <a:r>
                        <a:rPr lang="en-US" dirty="0" err="1" smtClean="0"/>
                        <a:t>Pmax</a:t>
                      </a:r>
                      <a:endParaRPr lang="en-IN"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dirty="0" smtClean="0"/>
                        <a:t>604800</a:t>
                      </a: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dirty="0" err="1" smtClean="0"/>
                        <a:t>NotifyCriteriaMet</a:t>
                      </a:r>
                      <a:endParaRPr lang="en-IN"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dirty="0" smtClean="0"/>
                        <a:t>FALSE</a:t>
                      </a:r>
                    </a:p>
                  </a:txBody>
                  <a:tcPr/>
                </a:tc>
              </a:tr>
            </a:tbl>
          </a:graphicData>
        </a:graphic>
      </p:graphicFrame>
      <p:sp>
        <p:nvSpPr>
          <p:cNvPr id="8" name="TextBox 7"/>
          <p:cNvSpPr txBox="1"/>
          <p:nvPr/>
        </p:nvSpPr>
        <p:spPr>
          <a:xfrm>
            <a:off x="6006922" y="3523218"/>
            <a:ext cx="1750800" cy="369332"/>
          </a:xfrm>
          <a:prstGeom prst="rect">
            <a:avLst/>
          </a:prstGeom>
          <a:solidFill>
            <a:srgbClr val="002060"/>
          </a:solidFill>
        </p:spPr>
        <p:txBody>
          <a:bodyPr wrap="none" rtlCol="0">
            <a:spAutoFit/>
          </a:bodyPr>
          <a:lstStyle/>
          <a:p>
            <a:r>
              <a:rPr lang="en-GB" dirty="0" smtClean="0">
                <a:solidFill>
                  <a:schemeClr val="bg1"/>
                </a:solidFill>
              </a:rPr>
              <a:t>Option 1 Only</a:t>
            </a:r>
            <a:endParaRPr lang="en-GB" dirty="0">
              <a:solidFill>
                <a:schemeClr val="bg1"/>
              </a:solidFill>
            </a:endParaRPr>
          </a:p>
        </p:txBody>
      </p:sp>
    </p:spTree>
    <p:extLst>
      <p:ext uri="{BB962C8B-B14F-4D97-AF65-F5344CB8AC3E}">
        <p14:creationId xmlns:p14="http://schemas.microsoft.com/office/powerpoint/2010/main" val="36977365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sz="2400" dirty="0" smtClean="0">
                <a:ea typeface="SimSun" pitchFamily="2" charset="-122"/>
              </a:rPr>
              <a:t>Server Operations to Start Example Client Notifications</a:t>
            </a:r>
            <a:endParaRPr lang="en-GB" sz="2400" dirty="0"/>
          </a:p>
        </p:txBody>
      </p:sp>
      <p:sp>
        <p:nvSpPr>
          <p:cNvPr id="3" name="Content Placeholder 2"/>
          <p:cNvSpPr>
            <a:spLocks noGrp="1"/>
          </p:cNvSpPr>
          <p:nvPr>
            <p:ph idx="1"/>
          </p:nvPr>
        </p:nvSpPr>
        <p:spPr>
          <a:xfrm>
            <a:off x="292100" y="1169988"/>
            <a:ext cx="8778875" cy="4932362"/>
          </a:xfrm>
        </p:spPr>
        <p:txBody>
          <a:bodyPr/>
          <a:lstStyle/>
          <a:p>
            <a:pPr>
              <a:buClr>
                <a:srgbClr val="C00000"/>
              </a:buClr>
              <a:buFont typeface="Arial" panose="020B0604020202020204" pitchFamily="34" charset="0"/>
              <a:buChar char="•"/>
            </a:pPr>
            <a:r>
              <a:rPr lang="en-GB" altLang="zh-CN" sz="2000" b="1" dirty="0" smtClean="0"/>
              <a:t>LwM2M Operation to start Observation:</a:t>
            </a:r>
          </a:p>
          <a:p>
            <a:pPr lvl="1">
              <a:buClr>
                <a:srgbClr val="C00000"/>
              </a:buClr>
              <a:buFont typeface="Arial" panose="020B0604020202020204" pitchFamily="34" charset="0"/>
              <a:buChar char="•"/>
            </a:pPr>
            <a:r>
              <a:rPr lang="en-GB" sz="1800" dirty="0" err="1" smtClean="0">
                <a:ea typeface="Times New Roman" panose="02020603050405020304" pitchFamily="18" charset="0"/>
                <a:cs typeface="Times New Roman" panose="02020603050405020304" pitchFamily="18" charset="0"/>
              </a:rPr>
              <a:t>ObserveComplex</a:t>
            </a:r>
            <a:r>
              <a:rPr lang="en-GB" sz="1800" dirty="0" smtClean="0">
                <a:ea typeface="Times New Roman" panose="02020603050405020304" pitchFamily="18" charset="0"/>
                <a:cs typeface="Times New Roman" panose="02020603050405020304" pitchFamily="18" charset="0"/>
              </a:rPr>
              <a:t> /99/0</a:t>
            </a:r>
          </a:p>
          <a:p>
            <a:pPr>
              <a:buClr>
                <a:srgbClr val="C00000"/>
              </a:buClr>
              <a:buFont typeface="Arial" panose="020B0604020202020204" pitchFamily="34" charset="0"/>
              <a:buChar char="•"/>
            </a:pPr>
            <a:r>
              <a:rPr lang="en-GB" altLang="zh-CN" sz="2000" b="1" dirty="0" err="1" smtClean="0"/>
              <a:t>CoAP</a:t>
            </a:r>
            <a:r>
              <a:rPr lang="en-GB" altLang="zh-CN" sz="2000" b="1" dirty="0" smtClean="0"/>
              <a:t> Method to </a:t>
            </a:r>
            <a:r>
              <a:rPr lang="en-GB" altLang="zh-CN" sz="2000" b="1" dirty="0"/>
              <a:t>start Observation:</a:t>
            </a:r>
          </a:p>
          <a:p>
            <a:pPr marL="225425" lvl="1" indent="0">
              <a:buClr>
                <a:srgbClr val="C00000"/>
              </a:buClr>
              <a:buNone/>
            </a:pPr>
            <a:r>
              <a:rPr lang="en-GB" sz="1800" dirty="0" smtClean="0">
                <a:ea typeface="Times New Roman" panose="02020603050405020304" pitchFamily="18" charset="0"/>
                <a:cs typeface="Times New Roman" panose="02020603050405020304" pitchFamily="18" charset="0"/>
              </a:rPr>
              <a:t>FETCH CoAP://www.example.com</a:t>
            </a:r>
          </a:p>
          <a:p>
            <a:pPr marL="225425" lvl="1" indent="0">
              <a:buClr>
                <a:srgbClr val="C00000"/>
              </a:buClr>
              <a:buNone/>
            </a:pPr>
            <a:r>
              <a:rPr lang="en-GB" sz="1800" dirty="0" smtClean="0">
                <a:ea typeface="Times New Roman" panose="02020603050405020304" pitchFamily="18" charset="0"/>
                <a:cs typeface="Times New Roman" panose="02020603050405020304" pitchFamily="18" charset="0"/>
              </a:rPr>
              <a:t>Token: 0xF1</a:t>
            </a:r>
          </a:p>
          <a:p>
            <a:pPr marL="225425" lvl="1" indent="0">
              <a:buClr>
                <a:srgbClr val="C00000"/>
              </a:buClr>
              <a:buNone/>
            </a:pPr>
            <a:r>
              <a:rPr lang="en-GB" sz="1800" dirty="0" smtClean="0">
                <a:ea typeface="Times New Roman" panose="02020603050405020304" pitchFamily="18" charset="0"/>
                <a:cs typeface="Times New Roman" panose="02020603050405020304" pitchFamily="18" charset="0"/>
              </a:rPr>
              <a:t>Content-Format: application/vnd.oma.lwm2m+json</a:t>
            </a:r>
          </a:p>
          <a:p>
            <a:pPr marL="225425" lvl="1" indent="0">
              <a:buClr>
                <a:srgbClr val="C00000"/>
              </a:buClr>
              <a:buNone/>
            </a:pPr>
            <a:r>
              <a:rPr lang="en-GB" sz="1800" dirty="0" smtClean="0">
                <a:ea typeface="Times New Roman" panose="02020603050405020304" pitchFamily="18" charset="0"/>
                <a:cs typeface="Times New Roman" panose="02020603050405020304" pitchFamily="18" charset="0"/>
              </a:rPr>
              <a:t>Accept: </a:t>
            </a:r>
            <a:r>
              <a:rPr lang="en-GB" sz="1800" dirty="0">
                <a:ea typeface="Times New Roman" panose="02020603050405020304" pitchFamily="18" charset="0"/>
                <a:cs typeface="Times New Roman" panose="02020603050405020304" pitchFamily="18" charset="0"/>
              </a:rPr>
              <a:t>application/vnd.oma.lwm2m+json</a:t>
            </a:r>
            <a:endParaRPr lang="en-GB" sz="1800" dirty="0" smtClean="0">
              <a:ea typeface="Times New Roman" panose="02020603050405020304" pitchFamily="18" charset="0"/>
              <a:cs typeface="Times New Roman" panose="02020603050405020304" pitchFamily="18" charset="0"/>
            </a:endParaRPr>
          </a:p>
          <a:p>
            <a:pPr marL="225425" lvl="1" indent="0">
              <a:buClr>
                <a:srgbClr val="C00000"/>
              </a:buClr>
              <a:buNone/>
            </a:pPr>
            <a:r>
              <a:rPr lang="en-GB" sz="1800" dirty="0" smtClean="0">
                <a:ea typeface="Times New Roman" panose="02020603050405020304" pitchFamily="18" charset="0"/>
                <a:cs typeface="Times New Roman" panose="02020603050405020304" pitchFamily="18" charset="0"/>
              </a:rPr>
              <a:t>Observe: 0</a:t>
            </a:r>
          </a:p>
          <a:p>
            <a:pPr marL="225425" lvl="1" indent="0">
              <a:buClr>
                <a:srgbClr val="C00000"/>
              </a:buClr>
              <a:buNone/>
            </a:pPr>
            <a:r>
              <a:rPr lang="en-GB" sz="1800" dirty="0" smtClean="0">
                <a:ea typeface="Times New Roman" panose="02020603050405020304" pitchFamily="18" charset="0"/>
                <a:cs typeface="Times New Roman" panose="02020603050405020304" pitchFamily="18" charset="0"/>
              </a:rPr>
              <a:t>{"</a:t>
            </a:r>
            <a:r>
              <a:rPr lang="en-IN" sz="1800" dirty="0" smtClean="0"/>
              <a:t>e" </a:t>
            </a:r>
            <a:r>
              <a:rPr lang="en-IN" sz="1800" dirty="0"/>
              <a:t>:[</a:t>
            </a:r>
            <a:endParaRPr lang="en-IN" sz="1800" dirty="0" smtClean="0"/>
          </a:p>
          <a:p>
            <a:pPr marL="225425" lvl="1" indent="0">
              <a:buClr>
                <a:srgbClr val="C00000"/>
              </a:buClr>
              <a:buNone/>
            </a:pPr>
            <a:r>
              <a:rPr lang="en-IN" sz="1800" dirty="0">
                <a:ea typeface="Times New Roman" panose="02020603050405020304" pitchFamily="18" charset="0"/>
                <a:cs typeface="Times New Roman" panose="02020603050405020304" pitchFamily="18" charset="0"/>
              </a:rPr>
              <a:t>   </a:t>
            </a:r>
            <a:r>
              <a:rPr lang="en-IN" sz="1800" dirty="0" smtClean="0">
                <a:ea typeface="Times New Roman" panose="02020603050405020304" pitchFamily="18" charset="0"/>
                <a:cs typeface="Times New Roman" panose="02020603050405020304" pitchFamily="18" charset="0"/>
              </a:rPr>
              <a:t>{</a:t>
            </a:r>
            <a:r>
              <a:rPr lang="en-IN" sz="1800" dirty="0" smtClean="0"/>
              <a:t>"n" : "/99/0“}]</a:t>
            </a:r>
          </a:p>
          <a:p>
            <a:pPr marL="225425" lvl="1" indent="0">
              <a:buClr>
                <a:srgbClr val="C00000"/>
              </a:buClr>
              <a:buNone/>
            </a:pPr>
            <a:r>
              <a:rPr lang="en-IN" sz="1800" dirty="0" smtClean="0">
                <a:ea typeface="Times New Roman" panose="02020603050405020304" pitchFamily="18" charset="0"/>
                <a:cs typeface="Times New Roman" panose="02020603050405020304" pitchFamily="18" charset="0"/>
              </a:rPr>
              <a:t>}</a:t>
            </a:r>
            <a:endParaRPr lang="en-GB" sz="1800" dirty="0" smtClean="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30987020"/>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26642</TotalTime>
  <Pages>15</Pages>
  <Words>1528</Words>
  <Application>Microsoft Office PowerPoint</Application>
  <PresentationFormat>Custom</PresentationFormat>
  <Paragraphs>267</Paragraphs>
  <Slides>12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SimSun</vt:lpstr>
      <vt:lpstr>Arial</vt:lpstr>
      <vt:lpstr>Arial Narrow</vt:lpstr>
      <vt:lpstr>Tahoma</vt:lpstr>
      <vt:lpstr>Times New Roman</vt:lpstr>
      <vt:lpstr>Wingdings</vt:lpstr>
      <vt:lpstr>OMA Template</vt:lpstr>
      <vt:lpstr>OMA-DM-LightweightM2M-2018-xxxx-INP_virtual_notify_object  Proposal to Support Virtual Notify Object </vt:lpstr>
      <vt:lpstr>Requirements</vt:lpstr>
      <vt:lpstr>Virtual Notify Object Definition (Option 1)</vt:lpstr>
      <vt:lpstr>Virtual Notify Object Definition (Option 2)</vt:lpstr>
      <vt:lpstr>Resource Description and Usage</vt:lpstr>
      <vt:lpstr>Resource Description and Usage</vt:lpstr>
      <vt:lpstr>Example Client with Notify Conditions</vt:lpstr>
      <vt:lpstr>Notify Object Content for Example Client</vt:lpstr>
      <vt:lpstr>Server Operations to Start Example Client Notifications</vt:lpstr>
      <vt:lpstr>Example Client Notifications</vt:lpstr>
      <vt:lpstr>Example Client Notifications Mapping to CoAP</vt:lpstr>
      <vt:lpstr>Issues to Be Decided</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OMA;Mojan.Mohajer@u-blox.com</dc:creator>
  <cp:lastModifiedBy>Mojan Mohajer</cp:lastModifiedBy>
  <cp:revision>427</cp:revision>
  <cp:lastPrinted>1999-04-27T06:51:51Z</cp:lastPrinted>
  <dcterms:created xsi:type="dcterms:W3CDTF">2002-03-19T14:05:12Z</dcterms:created>
  <dcterms:modified xsi:type="dcterms:W3CDTF">2018-01-24T10:46:34Z</dcterms:modified>
</cp:coreProperties>
</file>