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3"/>
  </p:notesMasterIdLst>
  <p:handoutMasterIdLst>
    <p:handoutMasterId r:id="rId14"/>
  </p:handoutMasterIdLst>
  <p:sldIdLst>
    <p:sldId id="293" r:id="rId2"/>
    <p:sldId id="338" r:id="rId3"/>
    <p:sldId id="339" r:id="rId4"/>
    <p:sldId id="340" r:id="rId5"/>
    <p:sldId id="341" r:id="rId6"/>
    <p:sldId id="342" r:id="rId7"/>
    <p:sldId id="343" r:id="rId8"/>
    <p:sldId id="344" r:id="rId9"/>
    <p:sldId id="345" r:id="rId10"/>
    <p:sldId id="346" r:id="rId11"/>
    <p:sldId id="347" r:id="rId12"/>
  </p:sldIdLst>
  <p:sldSz cx="9363075" cy="7023100"/>
  <p:notesSz cx="6797675" cy="9928225"/>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DCAFF"/>
    <a:srgbClr val="330066"/>
    <a:srgbClr val="EAEAEA"/>
    <a:srgbClr val="860043"/>
    <a:srgbClr val="543800"/>
    <a:srgbClr val="660033"/>
    <a:srgbClr val="FDB5C3"/>
    <a:srgbClr val="99FFCC"/>
    <a:srgbClr val="FFCCCC"/>
    <a:srgbClr val="FEED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551" autoAdjust="0"/>
    <p:restoredTop sz="94665" autoAdjust="0"/>
  </p:normalViewPr>
  <p:slideViewPr>
    <p:cSldViewPr>
      <p:cViewPr>
        <p:scale>
          <a:sx n="64" d="100"/>
          <a:sy n="64" d="100"/>
        </p:scale>
        <p:origin x="1680" y="25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96" d="100"/>
          <a:sy n="196" d="100"/>
        </p:scale>
        <p:origin x="-1446" y="-4656"/>
      </p:cViewPr>
      <p:guideLst>
        <p:guide orient="horz" pos="3128"/>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bramani, Padmakumar (Nokia - IN/Chennai)" userId="7296e4be-caf6-475e-b59e-c031279f61d7" providerId="ADAL" clId="{884AB619-D8EC-4088-B846-FAFCC2975D5A}"/>
    <pc:docChg chg="modSld modMainMaster">
      <pc:chgData name="Subramani, Padmakumar (Nokia - IN/Chennai)" userId="7296e4be-caf6-475e-b59e-c031279f61d7" providerId="ADAL" clId="{884AB619-D8EC-4088-B846-FAFCC2975D5A}" dt="2019-01-08T13:49:43.142" v="14" actId="20577"/>
      <pc:docMkLst>
        <pc:docMk/>
      </pc:docMkLst>
      <pc:sldChg chg="modSp">
        <pc:chgData name="Subramani, Padmakumar (Nokia - IN/Chennai)" userId="7296e4be-caf6-475e-b59e-c031279f61d7" providerId="ADAL" clId="{884AB619-D8EC-4088-B846-FAFCC2975D5A}" dt="2019-01-08T13:49:43.142" v="14" actId="20577"/>
        <pc:sldMkLst>
          <pc:docMk/>
          <pc:sldMk cId="0" sldId="293"/>
        </pc:sldMkLst>
        <pc:spChg chg="mod">
          <ac:chgData name="Subramani, Padmakumar (Nokia - IN/Chennai)" userId="7296e4be-caf6-475e-b59e-c031279f61d7" providerId="ADAL" clId="{884AB619-D8EC-4088-B846-FAFCC2975D5A}" dt="2019-01-08T13:49:43.142" v="14" actId="20577"/>
          <ac:spMkLst>
            <pc:docMk/>
            <pc:sldMk cId="0" sldId="293"/>
            <ac:spMk id="4100" creationId="{00000000-0000-0000-0000-000000000000}"/>
          </ac:spMkLst>
        </pc:spChg>
      </pc:sldChg>
      <pc:sldMasterChg chg="modSp">
        <pc:chgData name="Subramani, Padmakumar (Nokia - IN/Chennai)" userId="7296e4be-caf6-475e-b59e-c031279f61d7" providerId="ADAL" clId="{884AB619-D8EC-4088-B846-FAFCC2975D5A}" dt="2019-01-08T13:49:36.605" v="11" actId="20577"/>
        <pc:sldMasterMkLst>
          <pc:docMk/>
          <pc:sldMasterMk cId="0" sldId="2147483649"/>
        </pc:sldMasterMkLst>
        <pc:spChg chg="mod">
          <ac:chgData name="Subramani, Padmakumar (Nokia - IN/Chennai)" userId="7296e4be-caf6-475e-b59e-c031279f61d7" providerId="ADAL" clId="{884AB619-D8EC-4088-B846-FAFCC2975D5A}" dt="2019-01-08T13:49:36.605" v="11" actId="20577"/>
          <ac:spMkLst>
            <pc:docMk/>
            <pc:sldMasterMk cId="0" sldId="2147483649"/>
            <ac:spMk id="1031"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3870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6463" y="4733852"/>
            <a:ext cx="4984750" cy="4487710"/>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5" name="Rectangle 3"/>
          <p:cNvSpPr>
            <a:spLocks noGrp="1" noRot="1" noChangeAspect="1" noChangeArrowheads="1" noTextEdit="1"/>
          </p:cNvSpPr>
          <p:nvPr>
            <p:ph type="sldImg" idx="2"/>
          </p:nvPr>
        </p:nvSpPr>
        <p:spPr bwMode="auto">
          <a:xfrm>
            <a:off x="1079500" y="862013"/>
            <a:ext cx="4638675" cy="34798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49614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dirty="0">
              <a:latin typeface="Arial" panose="020B0604020202020204" pitchFamily="34" charset="0"/>
            </a:endParaRPr>
          </a:p>
        </p:txBody>
      </p:sp>
    </p:spTree>
    <p:extLst>
      <p:ext uri="{BB962C8B-B14F-4D97-AF65-F5344CB8AC3E}">
        <p14:creationId xmlns:p14="http://schemas.microsoft.com/office/powerpoint/2010/main" val="18325735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125694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1048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2596747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040282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35801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584839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185172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1748129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8350495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747446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871576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3495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491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r>
              <a:rPr lang="en-GB" altLang="en-US" sz="1000" b="1" dirty="0">
                <a:cs typeface="Times New Roman" panose="02020603050405020304" pitchFamily="18" charset="0"/>
              </a:rPr>
              <a:t>© 2017 Open Mobile Alliance Ltd.  All Rights Reserved.</a:t>
            </a:r>
            <a:endParaRPr lang="en-US" altLang="en-US" sz="1000" b="1" dirty="0"/>
          </a:p>
          <a:p>
            <a:r>
              <a:rPr lang="en-US" altLang="en-US" sz="900" b="1" dirty="0">
                <a:latin typeface="Arial Narrow" panose="020B0606020202030204" pitchFamily="34" charset="0"/>
                <a:cs typeface="Times New Roman" panose="02020603050405020304" pitchFamily="18" charset="0"/>
              </a:rPr>
              <a:t>Used with the permission of the Open Mobile Alliance Ltd. under the terms as stated in this document.</a:t>
            </a:r>
            <a:endParaRPr lang="en-US" altLang="en-US" sz="900" b="1" dirty="0">
              <a:solidFill>
                <a:srgbClr val="999999"/>
              </a:solidFill>
              <a:latin typeface="Arial Narrow" panose="020B0606020202030204" pitchFamily="34" charset="0"/>
            </a:endParaRPr>
          </a:p>
        </p:txBody>
      </p:sp>
      <p:sp>
        <p:nvSpPr>
          <p:cNvPr id="1031" name="Rectangle 18"/>
          <p:cNvSpPr>
            <a:spLocks noChangeArrowheads="1"/>
          </p:cNvSpPr>
          <p:nvPr userDrawn="1"/>
        </p:nvSpPr>
        <p:spPr bwMode="auto">
          <a:xfrm>
            <a:off x="4724400" y="6629400"/>
            <a:ext cx="3352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r>
              <a:rPr lang="en-US" altLang="ja-JP" sz="1800" dirty="0">
                <a:ea typeface="ＭＳ Ｐゴシック" panose="020B0600070205080204" pitchFamily="34" charset="-128"/>
              </a:rPr>
              <a:t>OMA-LWM2M-2018-0062-INP</a:t>
            </a:r>
            <a:endParaRPr lang="en-US" altLang="en-US" sz="1800" b="1" dirty="0">
              <a:latin typeface="Arial Narrow" panose="020B0606020202030204" pitchFamily="34" charset="0"/>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en-US" sz="1800" b="1">
                <a:latin typeface="Arial Narrow" panose="020B0606020202030204" pitchFamily="34" charset="0"/>
              </a:rPr>
              <a:t>Slide #</a:t>
            </a:r>
            <a:fld id="{FD6CA7DB-08DD-4033-8306-D47E4195CDD5}" type="slidenum">
              <a:rPr lang="en-US" altLang="en-US" sz="1800" b="1" smtClean="0">
                <a:latin typeface="Arial Narrow" panose="020B0606020202030204" pitchFamily="34" charset="0"/>
              </a:rPr>
              <a:pPr algn="r">
                <a:lnSpc>
                  <a:spcPct val="90000"/>
                </a:lnSpc>
                <a:defRPr/>
              </a:pPr>
              <a:t>‹#›</a:t>
            </a:fld>
            <a:br>
              <a:rPr lang="en-US" altLang="en-US" sz="1800" b="1">
                <a:latin typeface="Arial Narrow" panose="020B0606020202030204" pitchFamily="34" charset="0"/>
              </a:rPr>
            </a:br>
            <a:r>
              <a:rPr lang="en-US" altLang="en-US" sz="500">
                <a:solidFill>
                  <a:srgbClr val="999999"/>
                </a:solidFill>
              </a:rPr>
              <a:t>[OMA-Template-SlideDeck-20140101-I]</a:t>
            </a:r>
            <a:endParaRPr lang="en-US" altLang="en-US" sz="1800" b="1">
              <a:latin typeface="Arial Narrow" panose="020B0606020202030204"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en-US"/>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dirty="0"/>
              <a:t>1st Level Bullet</a:t>
            </a:r>
          </a:p>
          <a:p>
            <a:pPr lvl="1"/>
            <a:r>
              <a:rPr lang="en-US" altLang="en-US" dirty="0"/>
              <a:t>2nd Level Bullet</a:t>
            </a:r>
          </a:p>
          <a:p>
            <a:pPr lvl="2"/>
            <a:r>
              <a:rPr lang="en-US" altLang="en-US" dirty="0"/>
              <a:t>3rd Level Bullet</a:t>
            </a:r>
          </a:p>
          <a:p>
            <a:pPr lvl="3"/>
            <a:r>
              <a:rPr lang="en-US" altLang="en-US" dirty="0"/>
              <a:t>4th Level Bullet</a:t>
            </a:r>
          </a:p>
          <a:p>
            <a:pPr lvl="4"/>
            <a:r>
              <a:rPr lang="en-US" altLang="en-US" dirty="0"/>
              <a:t>5th Level Bullet</a:t>
            </a: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www.openmobilealliance.org/UseAgreement.html" TargetMode="External"/><Relationship Id="rId4" Type="http://schemas.openxmlformats.org/officeDocument/2006/relationships/hyperlink" Target="mailto:Padmakumar.Subramani@nokia.com"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098"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138113" y="-116821"/>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27"/>
          <p:cNvSpPr>
            <a:spLocks noChangeArrowheads="1"/>
          </p:cNvSpPr>
          <p:nvPr/>
        </p:nvSpPr>
        <p:spPr bwMode="auto">
          <a:xfrm>
            <a:off x="642938" y="1981200"/>
            <a:ext cx="83058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en-US" b="1" dirty="0">
                <a:latin typeface="Tahoma" panose="020B0604030504040204" pitchFamily="34" charset="0"/>
              </a:rPr>
              <a:t>	Submitted To:	OMA-DM</a:t>
            </a:r>
          </a:p>
          <a:p>
            <a:pPr>
              <a:lnSpc>
                <a:spcPct val="95000"/>
              </a:lnSpc>
              <a:spcAft>
                <a:spcPct val="35000"/>
              </a:spcAft>
            </a:pPr>
            <a:r>
              <a:rPr lang="en-US" altLang="en-US" b="1" dirty="0">
                <a:latin typeface="Tahoma" panose="020B0604030504040204" pitchFamily="34" charset="0"/>
              </a:rPr>
              <a:t>	Date:	2018 Dec 14th	</a:t>
            </a:r>
          </a:p>
          <a:p>
            <a:pPr>
              <a:lnSpc>
                <a:spcPct val="95000"/>
              </a:lnSpc>
              <a:spcAft>
                <a:spcPct val="35000"/>
              </a:spcAft>
            </a:pPr>
            <a:r>
              <a:rPr lang="en-US" altLang="en-US" b="1" dirty="0">
                <a:latin typeface="Tahoma" panose="020B0604030504040204" pitchFamily="34" charset="0"/>
              </a:rPr>
              <a:t>	Availability:	      Public            OMA Confidential</a:t>
            </a:r>
          </a:p>
          <a:p>
            <a:pPr>
              <a:lnSpc>
                <a:spcPct val="95000"/>
              </a:lnSpc>
              <a:spcAft>
                <a:spcPct val="35000"/>
              </a:spcAft>
            </a:pPr>
            <a:endParaRPr lang="en-US" altLang="en-US" b="1" dirty="0">
              <a:latin typeface="Tahoma" panose="020B0604030504040204" pitchFamily="34" charset="0"/>
            </a:endParaRPr>
          </a:p>
          <a:p>
            <a:pPr>
              <a:lnSpc>
                <a:spcPct val="95000"/>
              </a:lnSpc>
              <a:spcAft>
                <a:spcPct val="35000"/>
              </a:spcAft>
            </a:pPr>
            <a:r>
              <a:rPr lang="en-US" altLang="en-US" b="1" dirty="0">
                <a:latin typeface="Tahoma" panose="020B0604030504040204" pitchFamily="34" charset="0"/>
              </a:rPr>
              <a:t>Contact:	 </a:t>
            </a:r>
            <a:r>
              <a:rPr lang="en-US" altLang="en-US" sz="1600" b="1" dirty="0">
                <a:latin typeface="Tahoma" panose="020B0604030504040204" pitchFamily="34" charset="0"/>
                <a:hlinkClick r:id="rId4"/>
              </a:rPr>
              <a:t>Padmakumar.Subramani@nokia.com</a:t>
            </a:r>
            <a:endParaRPr lang="en-US" altLang="en-US" sz="1600" b="1" dirty="0">
              <a:latin typeface="Tahoma" panose="020B0604030504040204" pitchFamily="34" charset="0"/>
            </a:endParaRPr>
          </a:p>
          <a:p>
            <a:pPr>
              <a:lnSpc>
                <a:spcPct val="95000"/>
              </a:lnSpc>
              <a:spcAft>
                <a:spcPct val="35000"/>
              </a:spcAft>
            </a:pPr>
            <a:r>
              <a:rPr lang="en-US" altLang="en-US" b="1" dirty="0">
                <a:latin typeface="Tahoma" panose="020B0604030504040204" pitchFamily="34" charset="0"/>
              </a:rPr>
              <a:t>          	Source:  DMSE WG</a:t>
            </a:r>
          </a:p>
        </p:txBody>
      </p:sp>
      <p:sp>
        <p:nvSpPr>
          <p:cNvPr id="4100" name="Rectangle 26"/>
          <p:cNvSpPr>
            <a:spLocks noGrp="1" noChangeArrowheads="1"/>
          </p:cNvSpPr>
          <p:nvPr>
            <p:ph type="ctrTitle" idx="4294967295"/>
          </p:nvPr>
        </p:nvSpPr>
        <p:spPr>
          <a:xfrm>
            <a:off x="688181" y="114300"/>
            <a:ext cx="7996237" cy="1549400"/>
          </a:xfrm>
          <a:noFill/>
        </p:spPr>
        <p:txBody>
          <a:bodyPr anchor="t"/>
          <a:lstStyle/>
          <a:p>
            <a:r>
              <a:rPr lang="en-US" altLang="ja-JP" sz="2800">
                <a:ea typeface="ＭＳ Ｐゴシック" panose="020B0600070205080204" pitchFamily="34" charset="-128"/>
              </a:rPr>
              <a:t>OMA-DM-LightweightM2M-2018-0062R01-INP</a:t>
            </a:r>
            <a:r>
              <a:rPr lang="en-US" altLang="ja-JP" sz="2800" dirty="0">
                <a:ea typeface="ＭＳ Ｐゴシック" panose="020B0600070205080204" pitchFamily="34" charset="-128"/>
              </a:rPr>
              <a:t>_SwMgmt_v11 </a:t>
            </a:r>
            <a:br>
              <a:rPr lang="en-US" altLang="ja-JP" sz="2800" dirty="0">
                <a:ea typeface="ＭＳ Ｐゴシック" panose="020B0600070205080204" pitchFamily="34" charset="-128"/>
              </a:rPr>
            </a:br>
            <a:br>
              <a:rPr lang="en-US" altLang="ja-JP" sz="2800" dirty="0">
                <a:ea typeface="ＭＳ Ｐゴシック" panose="020B0600070205080204" pitchFamily="34" charset="-128"/>
              </a:rPr>
            </a:br>
            <a:br>
              <a:rPr lang="en-US" altLang="ja-JP" sz="2800" dirty="0">
                <a:ea typeface="ＭＳ Ｐゴシック" panose="020B0600070205080204" pitchFamily="34" charset="-128"/>
              </a:rPr>
            </a:br>
            <a:endParaRPr lang="en-US" altLang="en-US" sz="2800" dirty="0"/>
          </a:p>
        </p:txBody>
      </p:sp>
      <p:sp>
        <p:nvSpPr>
          <p:cNvPr id="4101"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US" altLang="en-US" sz="1800" b="1" dirty="0">
              <a:solidFill>
                <a:srgbClr val="800000"/>
              </a:solidFill>
              <a:latin typeface="Tahoma" panose="020B0604030504040204" pitchFamily="34" charset="0"/>
            </a:endParaRPr>
          </a:p>
        </p:txBody>
      </p:sp>
      <p:sp>
        <p:nvSpPr>
          <p:cNvPr id="4102"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en-US" sz="1800" b="1" dirty="0">
                <a:solidFill>
                  <a:srgbClr val="800000"/>
                </a:solidFill>
                <a:latin typeface="Tahoma" panose="020B0604030504040204" pitchFamily="34" charset="0"/>
              </a:rPr>
              <a:t>X</a:t>
            </a:r>
            <a:endParaRPr lang="en-GB" altLang="en-US" sz="1800" b="1" dirty="0">
              <a:solidFill>
                <a:srgbClr val="800000"/>
              </a:solidFill>
              <a:latin typeface="Tahoma" panose="020B0604030504040204" pitchFamily="34" charset="0"/>
            </a:endParaRPr>
          </a:p>
        </p:txBody>
      </p:sp>
      <p:sp>
        <p:nvSpPr>
          <p:cNvPr id="4103" name="Text Box 57"/>
          <p:cNvSpPr txBox="1">
            <a:spLocks noChangeArrowheads="1"/>
          </p:cNvSpPr>
          <p:nvPr/>
        </p:nvSpPr>
        <p:spPr bwMode="auto">
          <a:xfrm>
            <a:off x="1296988" y="50800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US" altLang="en-US" sz="900" dirty="0">
                <a:cs typeface="Times New Roman" panose="02020603050405020304" pitchFamily="18" charset="0"/>
              </a:rPr>
              <a:t>USE OF THIS DOCUMENT BY NON-OMA MEMBERS IS SUBJECT TO ALL OF THE TERMS AND CONDITIONS OF THE USE AGREEMENT (located at </a:t>
            </a:r>
            <a:r>
              <a:rPr lang="en-US" altLang="en-US" sz="900" dirty="0">
                <a:cs typeface="Times New Roman" panose="02020603050405020304" pitchFamily="18" charset="0"/>
                <a:hlinkClick r:id="rId5"/>
              </a:rPr>
              <a:t>http://www.openmobilealliance.org/UseAgreement.html</a:t>
            </a:r>
            <a:r>
              <a:rPr lang="en-US" altLang="en-US" sz="900" dirty="0">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US" altLang="en-US" sz="900" dirty="0">
                <a:cs typeface="Times New Roman" panose="02020603050405020304" pitchFamily="18" charset="0"/>
              </a:rPr>
              <a:t>THIS DOCUMENT IS PROVIDED ON AN "AS IS" "AS AVAILABLE" AND "WITH ALL FAULTS" BASIS.</a:t>
            </a:r>
            <a:endParaRPr lang="en-US" altLang="en-US" sz="900" dirty="0"/>
          </a:p>
        </p:txBody>
      </p:sp>
      <p:sp>
        <p:nvSpPr>
          <p:cNvPr id="4104"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US" altLang="en-US" sz="900" b="1" dirty="0">
                <a:cs typeface="Times New Roman" panose="02020603050405020304" pitchFamily="18" charset="0"/>
              </a:rPr>
              <a:t>Intellectual Property Rights</a:t>
            </a:r>
          </a:p>
          <a:p>
            <a:pPr>
              <a:spcBef>
                <a:spcPct val="35000"/>
              </a:spcBef>
            </a:pPr>
            <a:r>
              <a:rPr lang="en-US" altLang="en-US" sz="900" dirty="0">
                <a:cs typeface="Times New Roman" panose="02020603050405020304" pitchFamily="18" charset="0"/>
              </a:rPr>
              <a:t>Members and their Affiliates (collectively, "Members") agree to use their reasonable </a:t>
            </a:r>
            <a:r>
              <a:rPr lang="en-US" altLang="en-US" sz="900" dirty="0" err="1">
                <a:cs typeface="Times New Roman" panose="02020603050405020304" pitchFamily="18" charset="0"/>
              </a:rPr>
              <a:t>endeavours</a:t>
            </a:r>
            <a:r>
              <a:rPr lang="en-US" altLang="en-US" sz="900">
                <a:cs typeface="Times New Roman" panose="02020603050405020304" pitchFamily="18"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3">
            <a:extLst>
              <a:ext uri="{FF2B5EF4-FFF2-40B4-BE49-F238E27FC236}">
                <a16:creationId xmlns:a16="http://schemas.microsoft.com/office/drawing/2014/main" id="{0BA6F889-F9FE-4ED3-AFC6-55B8EF638F00}"/>
              </a:ext>
            </a:extLst>
          </p:cNvPr>
          <p:cNvSpPr txBox="1">
            <a:spLocks/>
          </p:cNvSpPr>
          <p:nvPr/>
        </p:nvSpPr>
        <p:spPr>
          <a:xfrm>
            <a:off x="306388" y="233363"/>
            <a:ext cx="8748712" cy="703262"/>
          </a:xfrm>
          <a:prstGeom prst="rect">
            <a:avLst/>
          </a:prstGeom>
        </p:spPr>
        <p:txBody>
          <a:bodyPr/>
          <a:lst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a:lstStyle>
          <a:p>
            <a:r>
              <a:rPr lang="en-US" kern="0" dirty="0"/>
              <a:t>Software Component Updates</a:t>
            </a:r>
            <a:endParaRPr lang="en-IN" kern="0" dirty="0"/>
          </a:p>
        </p:txBody>
      </p:sp>
      <p:sp>
        <p:nvSpPr>
          <p:cNvPr id="13" name="Content Placeholder 12">
            <a:extLst>
              <a:ext uri="{FF2B5EF4-FFF2-40B4-BE49-F238E27FC236}">
                <a16:creationId xmlns:a16="http://schemas.microsoft.com/office/drawing/2014/main" id="{DA11C98A-2C91-4ECB-9C13-B01AD124F7F8}"/>
              </a:ext>
            </a:extLst>
          </p:cNvPr>
          <p:cNvSpPr>
            <a:spLocks noGrp="1"/>
          </p:cNvSpPr>
          <p:nvPr>
            <p:ph idx="1"/>
          </p:nvPr>
        </p:nvSpPr>
        <p:spPr/>
        <p:txBody>
          <a:bodyPr/>
          <a:lstStyle/>
          <a:p>
            <a:r>
              <a:rPr lang="en-US" dirty="0"/>
              <a:t>To add resources in Software Component Object 14</a:t>
            </a:r>
          </a:p>
          <a:p>
            <a:pPr lvl="1"/>
            <a:r>
              <a:rPr lang="en-US" dirty="0">
                <a:solidFill>
                  <a:srgbClr val="FF0000"/>
                </a:solidFill>
              </a:rPr>
              <a:t>Resource 6 </a:t>
            </a:r>
            <a:r>
              <a:rPr lang="en-US" dirty="0"/>
              <a:t>(resource 12 of </a:t>
            </a:r>
            <a:r>
              <a:rPr lang="en-US" dirty="0" err="1"/>
              <a:t>sw</a:t>
            </a:r>
            <a:r>
              <a:rPr lang="en-US" dirty="0"/>
              <a:t> mgmt. 1.0) – Activation State</a:t>
            </a:r>
          </a:p>
          <a:p>
            <a:pPr lvl="2"/>
            <a:r>
              <a:rPr lang="en-US" dirty="0"/>
              <a:t>R, Single, </a:t>
            </a:r>
            <a:r>
              <a:rPr lang="en-US" dirty="0">
                <a:solidFill>
                  <a:srgbClr val="FF0000"/>
                </a:solidFill>
              </a:rPr>
              <a:t>Optional</a:t>
            </a:r>
            <a:r>
              <a:rPr lang="en-US" dirty="0"/>
              <a:t>, Boolean, &lt;blank&gt; , &lt;blank&gt;</a:t>
            </a:r>
          </a:p>
          <a:p>
            <a:pPr lvl="2"/>
            <a:r>
              <a:rPr lang="en-IN" dirty="0"/>
              <a:t>Indicates the current activation state of this software: 0: DISABLED, Activation State is DISABLED if the Software Activation State Machine is in the INACTIVE state or not alive. 1: ENABLED, Activation State is ENABLED only if the Software Activation State Machine is in the ACTIVE state</a:t>
            </a:r>
          </a:p>
          <a:p>
            <a:pPr lvl="1"/>
            <a:r>
              <a:rPr lang="en-US" dirty="0">
                <a:solidFill>
                  <a:srgbClr val="FF0000"/>
                </a:solidFill>
              </a:rPr>
              <a:t>R</a:t>
            </a:r>
            <a:r>
              <a:rPr lang="en-IN" dirty="0" err="1">
                <a:solidFill>
                  <a:srgbClr val="FF0000"/>
                </a:solidFill>
              </a:rPr>
              <a:t>esource</a:t>
            </a:r>
            <a:r>
              <a:rPr lang="en-IN" dirty="0">
                <a:solidFill>
                  <a:srgbClr val="FF0000"/>
                </a:solidFill>
              </a:rPr>
              <a:t> 7 </a:t>
            </a:r>
            <a:r>
              <a:rPr lang="en-IN" dirty="0"/>
              <a:t>(resource 16 of sw. mgmt. 1.0) – Status Reason</a:t>
            </a:r>
          </a:p>
          <a:p>
            <a:pPr lvl="2"/>
            <a:r>
              <a:rPr lang="en-US" dirty="0"/>
              <a:t>R</a:t>
            </a:r>
            <a:r>
              <a:rPr lang="en-IN" dirty="0"/>
              <a:t>, Single, Optional, String, &lt;blank&gt;, &lt;blank&gt;</a:t>
            </a:r>
          </a:p>
          <a:p>
            <a:pPr lvl="2"/>
            <a:r>
              <a:rPr lang="en-IN" dirty="0"/>
              <a:t>Contains the status of the actions done by the client on the SW Component(s) referred by the present SW Update Package. The status is defined in Appendix B.</a:t>
            </a:r>
          </a:p>
          <a:p>
            <a:pPr lvl="1"/>
            <a:endParaRPr lang="en-IN" dirty="0"/>
          </a:p>
          <a:p>
            <a:pPr lvl="2"/>
            <a:endParaRPr lang="en-IN" dirty="0"/>
          </a:p>
        </p:txBody>
      </p:sp>
    </p:spTree>
    <p:extLst>
      <p:ext uri="{BB962C8B-B14F-4D97-AF65-F5344CB8AC3E}">
        <p14:creationId xmlns:p14="http://schemas.microsoft.com/office/powerpoint/2010/main" val="35489501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3">
            <a:extLst>
              <a:ext uri="{FF2B5EF4-FFF2-40B4-BE49-F238E27FC236}">
                <a16:creationId xmlns:a16="http://schemas.microsoft.com/office/drawing/2014/main" id="{0BA6F889-F9FE-4ED3-AFC6-55B8EF638F00}"/>
              </a:ext>
            </a:extLst>
          </p:cNvPr>
          <p:cNvSpPr txBox="1">
            <a:spLocks/>
          </p:cNvSpPr>
          <p:nvPr/>
        </p:nvSpPr>
        <p:spPr>
          <a:xfrm>
            <a:off x="306388" y="233363"/>
            <a:ext cx="8748712" cy="703262"/>
          </a:xfrm>
          <a:prstGeom prst="rect">
            <a:avLst/>
          </a:prstGeom>
        </p:spPr>
        <p:txBody>
          <a:bodyPr/>
          <a:lst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a:lstStyle>
          <a:p>
            <a:r>
              <a:rPr lang="en-US" kern="0" dirty="0"/>
              <a:t>Software </a:t>
            </a:r>
            <a:r>
              <a:rPr lang="en-US" kern="0" dirty="0" err="1"/>
              <a:t>Mgmt</a:t>
            </a:r>
            <a:r>
              <a:rPr lang="en-US" kern="0" dirty="0"/>
              <a:t> 1.1</a:t>
            </a:r>
            <a:endParaRPr lang="en-IN" kern="0" dirty="0"/>
          </a:p>
        </p:txBody>
      </p:sp>
      <p:sp>
        <p:nvSpPr>
          <p:cNvPr id="13" name="Content Placeholder 12">
            <a:extLst>
              <a:ext uri="{FF2B5EF4-FFF2-40B4-BE49-F238E27FC236}">
                <a16:creationId xmlns:a16="http://schemas.microsoft.com/office/drawing/2014/main" id="{DA11C98A-2C91-4ECB-9C13-B01AD124F7F8}"/>
              </a:ext>
            </a:extLst>
          </p:cNvPr>
          <p:cNvSpPr>
            <a:spLocks noGrp="1"/>
          </p:cNvSpPr>
          <p:nvPr>
            <p:ph idx="1"/>
          </p:nvPr>
        </p:nvSpPr>
        <p:spPr/>
        <p:txBody>
          <a:bodyPr/>
          <a:lstStyle/>
          <a:p>
            <a:r>
              <a:rPr lang="en-US" dirty="0" err="1"/>
              <a:t>CoAP</a:t>
            </a:r>
            <a:r>
              <a:rPr lang="en-US" dirty="0"/>
              <a:t> </a:t>
            </a:r>
            <a:r>
              <a:rPr lang="en-US" dirty="0" err="1"/>
              <a:t>blockwise</a:t>
            </a:r>
            <a:r>
              <a:rPr lang="en-US" dirty="0"/>
              <a:t> to be made applicable for both firmware update and </a:t>
            </a:r>
            <a:r>
              <a:rPr lang="en-US" dirty="0" err="1"/>
              <a:t>sw</a:t>
            </a:r>
            <a:r>
              <a:rPr lang="en-US" dirty="0"/>
              <a:t> component objects</a:t>
            </a:r>
          </a:p>
          <a:p>
            <a:r>
              <a:rPr lang="en-US" dirty="0"/>
              <a:t>Firmware Update would continue with existing functionality and if the resource 16 object link present then it would start to work with </a:t>
            </a:r>
            <a:r>
              <a:rPr lang="en-US"/>
              <a:t>the components</a:t>
            </a:r>
          </a:p>
          <a:p>
            <a:pPr marL="0" indent="0">
              <a:buNone/>
            </a:pPr>
            <a:r>
              <a:rPr lang="en-US"/>
              <a:t> </a:t>
            </a:r>
            <a:endParaRPr lang="en-US" dirty="0"/>
          </a:p>
          <a:p>
            <a:endParaRPr lang="en-US" dirty="0"/>
          </a:p>
          <a:p>
            <a:pPr lvl="1"/>
            <a:endParaRPr lang="en-IN" dirty="0"/>
          </a:p>
          <a:p>
            <a:pPr lvl="2"/>
            <a:endParaRPr lang="en-IN" dirty="0"/>
          </a:p>
        </p:txBody>
      </p:sp>
    </p:spTree>
    <p:extLst>
      <p:ext uri="{BB962C8B-B14F-4D97-AF65-F5344CB8AC3E}">
        <p14:creationId xmlns:p14="http://schemas.microsoft.com/office/powerpoint/2010/main" val="1234566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FA97309-8A79-4547-84E9-36D9A44F3AD4}"/>
              </a:ext>
            </a:extLst>
          </p:cNvPr>
          <p:cNvSpPr>
            <a:spLocks noGrp="1"/>
          </p:cNvSpPr>
          <p:nvPr>
            <p:ph type="title"/>
          </p:nvPr>
        </p:nvSpPr>
        <p:spPr/>
        <p:txBody>
          <a:bodyPr/>
          <a:lstStyle/>
          <a:p>
            <a:r>
              <a:rPr lang="en-US" dirty="0"/>
              <a:t>Software Management v1.1</a:t>
            </a:r>
            <a:endParaRPr lang="en-IN" dirty="0"/>
          </a:p>
        </p:txBody>
      </p:sp>
      <p:sp>
        <p:nvSpPr>
          <p:cNvPr id="3" name="Content Placeholder 2">
            <a:extLst>
              <a:ext uri="{FF2B5EF4-FFF2-40B4-BE49-F238E27FC236}">
                <a16:creationId xmlns:a16="http://schemas.microsoft.com/office/drawing/2014/main" id="{66386073-DD5A-4483-9713-9FCF07788683}"/>
              </a:ext>
            </a:extLst>
          </p:cNvPr>
          <p:cNvSpPr>
            <a:spLocks noGrp="1"/>
          </p:cNvSpPr>
          <p:nvPr>
            <p:ph sz="half" idx="1"/>
          </p:nvPr>
        </p:nvSpPr>
        <p:spPr/>
        <p:txBody>
          <a:bodyPr/>
          <a:lstStyle/>
          <a:p>
            <a:r>
              <a:rPr lang="en-US" dirty="0"/>
              <a:t>Software Management 1.1 </a:t>
            </a:r>
          </a:p>
          <a:p>
            <a:pPr lvl="1"/>
            <a:r>
              <a:rPr lang="en-US" dirty="0"/>
              <a:t>To merge firmware update and </a:t>
            </a:r>
            <a:r>
              <a:rPr lang="en-US" dirty="0" err="1"/>
              <a:t>Sw</a:t>
            </a:r>
            <a:r>
              <a:rPr lang="en-US" dirty="0"/>
              <a:t> mgmt. objects</a:t>
            </a:r>
          </a:p>
          <a:p>
            <a:pPr lvl="2"/>
            <a:r>
              <a:rPr lang="en-US" dirty="0"/>
              <a:t>Introduce manifest standardization </a:t>
            </a:r>
          </a:p>
          <a:p>
            <a:pPr lvl="1"/>
            <a:r>
              <a:rPr lang="en-US" dirty="0"/>
              <a:t>Create links to software component from the new combined object</a:t>
            </a:r>
          </a:p>
          <a:p>
            <a:pPr lvl="2"/>
            <a:endParaRPr lang="en-IN" dirty="0"/>
          </a:p>
        </p:txBody>
      </p:sp>
      <p:sp>
        <p:nvSpPr>
          <p:cNvPr id="5" name="Content Placeholder 4">
            <a:extLst>
              <a:ext uri="{FF2B5EF4-FFF2-40B4-BE49-F238E27FC236}">
                <a16:creationId xmlns:a16="http://schemas.microsoft.com/office/drawing/2014/main" id="{9C61CB06-586B-4268-8C3A-B1FE339D5232}"/>
              </a:ext>
            </a:extLst>
          </p:cNvPr>
          <p:cNvSpPr>
            <a:spLocks noGrp="1"/>
          </p:cNvSpPr>
          <p:nvPr>
            <p:ph sz="half" idx="2"/>
          </p:nvPr>
        </p:nvSpPr>
        <p:spPr/>
        <p:txBody>
          <a:bodyPr/>
          <a:lstStyle/>
          <a:p>
            <a:r>
              <a:rPr lang="en-US" dirty="0"/>
              <a:t>Proposal is to update firmware update object to a new version</a:t>
            </a:r>
          </a:p>
          <a:p>
            <a:pPr lvl="1"/>
            <a:r>
              <a:rPr lang="en-US" dirty="0"/>
              <a:t>Add missing resources relevant for component</a:t>
            </a:r>
          </a:p>
          <a:p>
            <a:pPr lvl="1"/>
            <a:r>
              <a:rPr lang="en-US" dirty="0"/>
              <a:t>Introduce manifest (and remove redundancy in software management)</a:t>
            </a:r>
          </a:p>
          <a:p>
            <a:r>
              <a:rPr lang="en-US" dirty="0"/>
              <a:t> Add user input wait resource</a:t>
            </a:r>
          </a:p>
          <a:p>
            <a:r>
              <a:rPr lang="en-US" dirty="0"/>
              <a:t> Add automatic flow for upgrade</a:t>
            </a:r>
          </a:p>
          <a:p>
            <a:pPr marL="0" indent="0">
              <a:buNone/>
            </a:pPr>
            <a:endParaRPr lang="en-IN" dirty="0"/>
          </a:p>
        </p:txBody>
      </p:sp>
    </p:spTree>
    <p:extLst>
      <p:ext uri="{BB962C8B-B14F-4D97-AF65-F5344CB8AC3E}">
        <p14:creationId xmlns:p14="http://schemas.microsoft.com/office/powerpoint/2010/main" val="41668747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FA97309-8A79-4547-84E9-36D9A44F3AD4}"/>
              </a:ext>
            </a:extLst>
          </p:cNvPr>
          <p:cNvSpPr>
            <a:spLocks noGrp="1"/>
          </p:cNvSpPr>
          <p:nvPr>
            <p:ph type="title"/>
          </p:nvPr>
        </p:nvSpPr>
        <p:spPr/>
        <p:txBody>
          <a:bodyPr/>
          <a:lstStyle/>
          <a:p>
            <a:r>
              <a:rPr lang="en-US" dirty="0"/>
              <a:t>Firmware Update updates</a:t>
            </a:r>
            <a:endParaRPr lang="en-IN" dirty="0"/>
          </a:p>
        </p:txBody>
      </p:sp>
      <p:pic>
        <p:nvPicPr>
          <p:cNvPr id="8" name="Picture 7">
            <a:extLst>
              <a:ext uri="{FF2B5EF4-FFF2-40B4-BE49-F238E27FC236}">
                <a16:creationId xmlns:a16="http://schemas.microsoft.com/office/drawing/2014/main" id="{D4CB08A0-4364-4F66-97F2-83C451397382}"/>
              </a:ext>
            </a:extLst>
          </p:cNvPr>
          <p:cNvPicPr>
            <a:picLocks noChangeAspect="1"/>
          </p:cNvPicPr>
          <p:nvPr/>
        </p:nvPicPr>
        <p:blipFill>
          <a:blip r:embed="rId2"/>
          <a:stretch>
            <a:fillRect/>
          </a:stretch>
        </p:blipFill>
        <p:spPr>
          <a:xfrm>
            <a:off x="306388" y="1073150"/>
            <a:ext cx="6554085" cy="3352800"/>
          </a:xfrm>
          <a:prstGeom prst="rect">
            <a:avLst/>
          </a:prstGeom>
        </p:spPr>
      </p:pic>
    </p:spTree>
    <p:extLst>
      <p:ext uri="{BB962C8B-B14F-4D97-AF65-F5344CB8AC3E}">
        <p14:creationId xmlns:p14="http://schemas.microsoft.com/office/powerpoint/2010/main" val="41015530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FA97309-8A79-4547-84E9-36D9A44F3AD4}"/>
              </a:ext>
            </a:extLst>
          </p:cNvPr>
          <p:cNvSpPr>
            <a:spLocks noGrp="1"/>
          </p:cNvSpPr>
          <p:nvPr>
            <p:ph type="title"/>
          </p:nvPr>
        </p:nvSpPr>
        <p:spPr/>
        <p:txBody>
          <a:bodyPr/>
          <a:lstStyle/>
          <a:p>
            <a:r>
              <a:rPr lang="en-US" dirty="0"/>
              <a:t>Firmware Update updates</a:t>
            </a:r>
            <a:endParaRPr lang="en-IN" dirty="0"/>
          </a:p>
        </p:txBody>
      </p:sp>
      <p:pic>
        <p:nvPicPr>
          <p:cNvPr id="2" name="Picture 1">
            <a:extLst>
              <a:ext uri="{FF2B5EF4-FFF2-40B4-BE49-F238E27FC236}">
                <a16:creationId xmlns:a16="http://schemas.microsoft.com/office/drawing/2014/main" id="{BC182A7B-639D-45C1-8EFB-8C281DF4AA2A}"/>
              </a:ext>
            </a:extLst>
          </p:cNvPr>
          <p:cNvPicPr>
            <a:picLocks noChangeAspect="1"/>
          </p:cNvPicPr>
          <p:nvPr/>
        </p:nvPicPr>
        <p:blipFill>
          <a:blip r:embed="rId2"/>
          <a:stretch>
            <a:fillRect/>
          </a:stretch>
        </p:blipFill>
        <p:spPr>
          <a:xfrm>
            <a:off x="306388" y="1222716"/>
            <a:ext cx="4988701" cy="4577667"/>
          </a:xfrm>
          <a:prstGeom prst="rect">
            <a:avLst/>
          </a:prstGeom>
        </p:spPr>
      </p:pic>
    </p:spTree>
    <p:extLst>
      <p:ext uri="{BB962C8B-B14F-4D97-AF65-F5344CB8AC3E}">
        <p14:creationId xmlns:p14="http://schemas.microsoft.com/office/powerpoint/2010/main" val="10708239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FA97309-8A79-4547-84E9-36D9A44F3AD4}"/>
              </a:ext>
            </a:extLst>
          </p:cNvPr>
          <p:cNvSpPr>
            <a:spLocks noGrp="1"/>
          </p:cNvSpPr>
          <p:nvPr>
            <p:ph type="title"/>
          </p:nvPr>
        </p:nvSpPr>
        <p:spPr/>
        <p:txBody>
          <a:bodyPr/>
          <a:lstStyle/>
          <a:p>
            <a:r>
              <a:rPr lang="en-US" dirty="0"/>
              <a:t>Firmware Update updates</a:t>
            </a:r>
            <a:endParaRPr lang="en-IN" dirty="0"/>
          </a:p>
        </p:txBody>
      </p:sp>
      <p:pic>
        <p:nvPicPr>
          <p:cNvPr id="3" name="Picture 2">
            <a:extLst>
              <a:ext uri="{FF2B5EF4-FFF2-40B4-BE49-F238E27FC236}">
                <a16:creationId xmlns:a16="http://schemas.microsoft.com/office/drawing/2014/main" id="{2AE315FA-2451-439F-BCD7-1A02E43D3F17}"/>
              </a:ext>
            </a:extLst>
          </p:cNvPr>
          <p:cNvPicPr>
            <a:picLocks noChangeAspect="1"/>
          </p:cNvPicPr>
          <p:nvPr/>
        </p:nvPicPr>
        <p:blipFill>
          <a:blip r:embed="rId2"/>
          <a:stretch>
            <a:fillRect/>
          </a:stretch>
        </p:blipFill>
        <p:spPr>
          <a:xfrm>
            <a:off x="306388" y="1073150"/>
            <a:ext cx="5071501" cy="2991500"/>
          </a:xfrm>
          <a:prstGeom prst="rect">
            <a:avLst/>
          </a:prstGeom>
        </p:spPr>
      </p:pic>
    </p:spTree>
    <p:extLst>
      <p:ext uri="{BB962C8B-B14F-4D97-AF65-F5344CB8AC3E}">
        <p14:creationId xmlns:p14="http://schemas.microsoft.com/office/powerpoint/2010/main" val="8022895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3">
            <a:extLst>
              <a:ext uri="{FF2B5EF4-FFF2-40B4-BE49-F238E27FC236}">
                <a16:creationId xmlns:a16="http://schemas.microsoft.com/office/drawing/2014/main" id="{0BA6F889-F9FE-4ED3-AFC6-55B8EF638F00}"/>
              </a:ext>
            </a:extLst>
          </p:cNvPr>
          <p:cNvSpPr txBox="1">
            <a:spLocks/>
          </p:cNvSpPr>
          <p:nvPr/>
        </p:nvSpPr>
        <p:spPr>
          <a:xfrm>
            <a:off x="306388" y="233363"/>
            <a:ext cx="8748712" cy="703262"/>
          </a:xfrm>
          <a:prstGeom prst="rect">
            <a:avLst/>
          </a:prstGeom>
        </p:spPr>
        <p:txBody>
          <a:bodyPr/>
          <a:lst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a:lstStyle>
          <a:p>
            <a:r>
              <a:rPr lang="en-US" kern="0" dirty="0"/>
              <a:t>Firmware Update updates</a:t>
            </a:r>
            <a:endParaRPr lang="en-IN" kern="0" dirty="0"/>
          </a:p>
        </p:txBody>
      </p:sp>
      <p:sp>
        <p:nvSpPr>
          <p:cNvPr id="13" name="Content Placeholder 12">
            <a:extLst>
              <a:ext uri="{FF2B5EF4-FFF2-40B4-BE49-F238E27FC236}">
                <a16:creationId xmlns:a16="http://schemas.microsoft.com/office/drawing/2014/main" id="{DA11C98A-2C91-4ECB-9C13-B01AD124F7F8}"/>
              </a:ext>
            </a:extLst>
          </p:cNvPr>
          <p:cNvSpPr>
            <a:spLocks noGrp="1"/>
          </p:cNvSpPr>
          <p:nvPr>
            <p:ph idx="1"/>
          </p:nvPr>
        </p:nvSpPr>
        <p:spPr/>
        <p:txBody>
          <a:bodyPr/>
          <a:lstStyle/>
          <a:p>
            <a:r>
              <a:rPr lang="en-US" dirty="0"/>
              <a:t>To add resources from Software </a:t>
            </a:r>
            <a:r>
              <a:rPr lang="en-US" dirty="0" err="1"/>
              <a:t>Mgmt</a:t>
            </a:r>
            <a:r>
              <a:rPr lang="en-US" dirty="0"/>
              <a:t> Object 9</a:t>
            </a:r>
          </a:p>
          <a:p>
            <a:pPr lvl="1"/>
            <a:r>
              <a:rPr lang="en-US" dirty="0">
                <a:solidFill>
                  <a:srgbClr val="FF0000"/>
                </a:solidFill>
              </a:rPr>
              <a:t>Resource 10 </a:t>
            </a:r>
            <a:r>
              <a:rPr lang="en-US" dirty="0"/>
              <a:t>(resource 5 of </a:t>
            </a:r>
            <a:r>
              <a:rPr lang="en-US" dirty="0" err="1"/>
              <a:t>sw</a:t>
            </a:r>
            <a:r>
              <a:rPr lang="en-US" dirty="0"/>
              <a:t> mgmt. 1.0) - Checkpoint</a:t>
            </a:r>
          </a:p>
          <a:p>
            <a:pPr lvl="2"/>
            <a:r>
              <a:rPr lang="en-US" dirty="0"/>
              <a:t>Read, Single, Optional, </a:t>
            </a:r>
            <a:r>
              <a:rPr lang="en-US" dirty="0" err="1"/>
              <a:t>Objlnk</a:t>
            </a:r>
            <a:r>
              <a:rPr lang="en-US" dirty="0"/>
              <a:t>,&lt;blank&gt;,&lt;blank&gt;</a:t>
            </a:r>
          </a:p>
          <a:p>
            <a:pPr lvl="2"/>
            <a:r>
              <a:rPr lang="en-IN" dirty="0"/>
              <a:t>Description : Link to a Checkpoint“ object which allows to specify conditions/dependencies for a software update. E.g. power connected, sufficient memory, target system.</a:t>
            </a:r>
          </a:p>
          <a:p>
            <a:pPr lvl="1"/>
            <a:r>
              <a:rPr lang="en-US" dirty="0">
                <a:solidFill>
                  <a:srgbClr val="FF0000"/>
                </a:solidFill>
              </a:rPr>
              <a:t>R</a:t>
            </a:r>
            <a:r>
              <a:rPr lang="en-IN" dirty="0" err="1">
                <a:solidFill>
                  <a:srgbClr val="FF0000"/>
                </a:solidFill>
              </a:rPr>
              <a:t>esource</a:t>
            </a:r>
            <a:r>
              <a:rPr lang="en-IN" dirty="0">
                <a:solidFill>
                  <a:srgbClr val="FF0000"/>
                </a:solidFill>
              </a:rPr>
              <a:t> 11 </a:t>
            </a:r>
            <a:r>
              <a:rPr lang="en-IN" dirty="0"/>
              <a:t>(resource 6 of </a:t>
            </a:r>
            <a:r>
              <a:rPr lang="en-IN" dirty="0" err="1"/>
              <a:t>sw</a:t>
            </a:r>
            <a:r>
              <a:rPr lang="en-IN" dirty="0"/>
              <a:t> mgmt. 1.0) - Uninstall</a:t>
            </a:r>
          </a:p>
          <a:p>
            <a:pPr lvl="2"/>
            <a:r>
              <a:rPr lang="en-US" dirty="0" err="1"/>
              <a:t>Execute,Single</a:t>
            </a:r>
            <a:r>
              <a:rPr lang="en-US" dirty="0"/>
              <a:t>, </a:t>
            </a:r>
            <a:r>
              <a:rPr lang="en-US" dirty="0">
                <a:solidFill>
                  <a:srgbClr val="FF0000"/>
                </a:solidFill>
              </a:rPr>
              <a:t>optional</a:t>
            </a:r>
            <a:r>
              <a:rPr lang="en-US" dirty="0"/>
              <a:t>, -, &lt;blank&gt;, &lt;blank&gt;</a:t>
            </a:r>
          </a:p>
          <a:p>
            <a:pPr lvl="2"/>
            <a:r>
              <a:rPr lang="en-US" dirty="0"/>
              <a:t>Description : </a:t>
            </a:r>
            <a:r>
              <a:rPr lang="en-IN" dirty="0"/>
              <a:t>Uninstalls the software package. This executable resource may have one argument. If used with no argument or argument is 0, the Package is removed from the Device. If the argument is 1 (“</a:t>
            </a:r>
            <a:r>
              <a:rPr lang="en-IN" dirty="0" err="1"/>
              <a:t>ForUpdate</a:t>
            </a:r>
            <a:r>
              <a:rPr lang="en-IN" dirty="0"/>
              <a:t>”), the Client MUST prepare itself for receiving a Package used to upgrade the Software already in place. Update State is set back to INITIAL state. </a:t>
            </a:r>
          </a:p>
          <a:p>
            <a:pPr marL="455613" lvl="2" indent="0">
              <a:buNone/>
            </a:pPr>
            <a:endParaRPr lang="en-IN" dirty="0"/>
          </a:p>
        </p:txBody>
      </p:sp>
    </p:spTree>
    <p:extLst>
      <p:ext uri="{BB962C8B-B14F-4D97-AF65-F5344CB8AC3E}">
        <p14:creationId xmlns:p14="http://schemas.microsoft.com/office/powerpoint/2010/main" val="2815110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3">
            <a:extLst>
              <a:ext uri="{FF2B5EF4-FFF2-40B4-BE49-F238E27FC236}">
                <a16:creationId xmlns:a16="http://schemas.microsoft.com/office/drawing/2014/main" id="{0BA6F889-F9FE-4ED3-AFC6-55B8EF638F00}"/>
              </a:ext>
            </a:extLst>
          </p:cNvPr>
          <p:cNvSpPr txBox="1">
            <a:spLocks/>
          </p:cNvSpPr>
          <p:nvPr/>
        </p:nvSpPr>
        <p:spPr>
          <a:xfrm>
            <a:off x="306388" y="233363"/>
            <a:ext cx="8748712" cy="703262"/>
          </a:xfrm>
          <a:prstGeom prst="rect">
            <a:avLst/>
          </a:prstGeom>
        </p:spPr>
        <p:txBody>
          <a:bodyPr/>
          <a:lst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a:lstStyle>
          <a:p>
            <a:r>
              <a:rPr lang="en-US" kern="0" dirty="0"/>
              <a:t>Firmware Update updates</a:t>
            </a:r>
            <a:endParaRPr lang="en-IN" kern="0" dirty="0"/>
          </a:p>
        </p:txBody>
      </p:sp>
      <p:sp>
        <p:nvSpPr>
          <p:cNvPr id="13" name="Content Placeholder 12">
            <a:extLst>
              <a:ext uri="{FF2B5EF4-FFF2-40B4-BE49-F238E27FC236}">
                <a16:creationId xmlns:a16="http://schemas.microsoft.com/office/drawing/2014/main" id="{DA11C98A-2C91-4ECB-9C13-B01AD124F7F8}"/>
              </a:ext>
            </a:extLst>
          </p:cNvPr>
          <p:cNvSpPr>
            <a:spLocks noGrp="1"/>
          </p:cNvSpPr>
          <p:nvPr>
            <p:ph idx="1"/>
          </p:nvPr>
        </p:nvSpPr>
        <p:spPr/>
        <p:txBody>
          <a:bodyPr/>
          <a:lstStyle/>
          <a:p>
            <a:r>
              <a:rPr lang="en-US" dirty="0"/>
              <a:t>To add resources from Software </a:t>
            </a:r>
            <a:r>
              <a:rPr lang="en-US" dirty="0" err="1"/>
              <a:t>Mgmt</a:t>
            </a:r>
            <a:r>
              <a:rPr lang="en-US" dirty="0"/>
              <a:t> Object 9</a:t>
            </a:r>
          </a:p>
          <a:p>
            <a:pPr lvl="1"/>
            <a:r>
              <a:rPr lang="en-US" dirty="0">
                <a:solidFill>
                  <a:srgbClr val="FF0000"/>
                </a:solidFill>
              </a:rPr>
              <a:t>Resource 12 </a:t>
            </a:r>
            <a:r>
              <a:rPr lang="en-US" dirty="0"/>
              <a:t>– </a:t>
            </a:r>
            <a:r>
              <a:rPr lang="en-US" dirty="0">
                <a:solidFill>
                  <a:srgbClr val="FF0000"/>
                </a:solidFill>
              </a:rPr>
              <a:t>Upgrade Wait (New)</a:t>
            </a:r>
          </a:p>
          <a:p>
            <a:pPr lvl="2"/>
            <a:r>
              <a:rPr lang="en-US" dirty="0">
                <a:solidFill>
                  <a:srgbClr val="FF0000"/>
                </a:solidFill>
              </a:rPr>
              <a:t>RW, Single, Optional, </a:t>
            </a:r>
            <a:r>
              <a:rPr lang="en-US" dirty="0" err="1">
                <a:solidFill>
                  <a:srgbClr val="FF0000"/>
                </a:solidFill>
              </a:rPr>
              <a:t>Interger</a:t>
            </a:r>
            <a:r>
              <a:rPr lang="en-US" dirty="0">
                <a:solidFill>
                  <a:srgbClr val="FF0000"/>
                </a:solidFill>
              </a:rPr>
              <a:t>, 0-65535, Seconds</a:t>
            </a:r>
          </a:p>
          <a:p>
            <a:pPr lvl="2"/>
            <a:r>
              <a:rPr lang="en-US" dirty="0">
                <a:solidFill>
                  <a:srgbClr val="FF0000"/>
                </a:solidFill>
              </a:rPr>
              <a:t>Description : wait time in seconds before upgrading the package as defined in this object. Note this resource does not impact the software components and its actions </a:t>
            </a:r>
          </a:p>
          <a:p>
            <a:pPr lvl="1"/>
            <a:r>
              <a:rPr lang="en-US" dirty="0">
                <a:solidFill>
                  <a:srgbClr val="FF0000"/>
                </a:solidFill>
              </a:rPr>
              <a:t>Resource 13 </a:t>
            </a:r>
            <a:r>
              <a:rPr lang="en-US" dirty="0"/>
              <a:t>(resource 13 of </a:t>
            </a:r>
            <a:r>
              <a:rPr lang="en-US" dirty="0" err="1"/>
              <a:t>sw</a:t>
            </a:r>
            <a:r>
              <a:rPr lang="en-US" dirty="0"/>
              <a:t> mgmt. 1.0) – Package Setting</a:t>
            </a:r>
          </a:p>
          <a:p>
            <a:pPr lvl="2"/>
            <a:r>
              <a:rPr lang="en-US" dirty="0"/>
              <a:t>RW, Single, Optional, </a:t>
            </a:r>
            <a:r>
              <a:rPr lang="en-US" dirty="0" err="1"/>
              <a:t>Objlnk</a:t>
            </a:r>
            <a:r>
              <a:rPr lang="en-US" dirty="0"/>
              <a:t>, &lt;blank&gt;, &lt;blank&gt;</a:t>
            </a:r>
          </a:p>
          <a:p>
            <a:pPr lvl="2"/>
            <a:r>
              <a:rPr lang="en-US" dirty="0"/>
              <a:t>Description : </a:t>
            </a:r>
            <a:r>
              <a:rPr lang="en-IN" dirty="0"/>
              <a:t>Link to “Package Settings” object which allows to modify at any time software configuration settings. This is an application specific object. </a:t>
            </a:r>
          </a:p>
          <a:p>
            <a:pPr lvl="2"/>
            <a:r>
              <a:rPr lang="en-IN" dirty="0"/>
              <a:t>Note: OMA might provide a template for a Package Settings object in a future release of this specification.</a:t>
            </a:r>
          </a:p>
        </p:txBody>
      </p:sp>
    </p:spTree>
    <p:extLst>
      <p:ext uri="{BB962C8B-B14F-4D97-AF65-F5344CB8AC3E}">
        <p14:creationId xmlns:p14="http://schemas.microsoft.com/office/powerpoint/2010/main" val="32171513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3">
            <a:extLst>
              <a:ext uri="{FF2B5EF4-FFF2-40B4-BE49-F238E27FC236}">
                <a16:creationId xmlns:a16="http://schemas.microsoft.com/office/drawing/2014/main" id="{0BA6F889-F9FE-4ED3-AFC6-55B8EF638F00}"/>
              </a:ext>
            </a:extLst>
          </p:cNvPr>
          <p:cNvSpPr txBox="1">
            <a:spLocks/>
          </p:cNvSpPr>
          <p:nvPr/>
        </p:nvSpPr>
        <p:spPr>
          <a:xfrm>
            <a:off x="306388" y="233363"/>
            <a:ext cx="8748712" cy="703262"/>
          </a:xfrm>
          <a:prstGeom prst="rect">
            <a:avLst/>
          </a:prstGeom>
        </p:spPr>
        <p:txBody>
          <a:bodyPr/>
          <a:lst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a:lstStyle>
          <a:p>
            <a:r>
              <a:rPr lang="en-US" kern="0" dirty="0"/>
              <a:t>Firmware Update updates</a:t>
            </a:r>
            <a:endParaRPr lang="en-IN" kern="0" dirty="0"/>
          </a:p>
        </p:txBody>
      </p:sp>
      <p:sp>
        <p:nvSpPr>
          <p:cNvPr id="13" name="Content Placeholder 12">
            <a:extLst>
              <a:ext uri="{FF2B5EF4-FFF2-40B4-BE49-F238E27FC236}">
                <a16:creationId xmlns:a16="http://schemas.microsoft.com/office/drawing/2014/main" id="{DA11C98A-2C91-4ECB-9C13-B01AD124F7F8}"/>
              </a:ext>
            </a:extLst>
          </p:cNvPr>
          <p:cNvSpPr>
            <a:spLocks noGrp="1"/>
          </p:cNvSpPr>
          <p:nvPr>
            <p:ph idx="1"/>
          </p:nvPr>
        </p:nvSpPr>
        <p:spPr/>
        <p:txBody>
          <a:bodyPr/>
          <a:lstStyle/>
          <a:p>
            <a:r>
              <a:rPr lang="en-US" dirty="0"/>
              <a:t>To add resources from Software </a:t>
            </a:r>
            <a:r>
              <a:rPr lang="en-US" dirty="0" err="1"/>
              <a:t>Mgmt</a:t>
            </a:r>
            <a:r>
              <a:rPr lang="en-US" dirty="0"/>
              <a:t> Object 9</a:t>
            </a:r>
          </a:p>
          <a:p>
            <a:pPr lvl="1"/>
            <a:r>
              <a:rPr lang="en-US" dirty="0">
                <a:solidFill>
                  <a:srgbClr val="FF0000"/>
                </a:solidFill>
              </a:rPr>
              <a:t>Resource 14 </a:t>
            </a:r>
            <a:r>
              <a:rPr lang="en-US" dirty="0"/>
              <a:t>(resource 14 of </a:t>
            </a:r>
            <a:r>
              <a:rPr lang="en-US" dirty="0" err="1"/>
              <a:t>sw</a:t>
            </a:r>
            <a:r>
              <a:rPr lang="en-US" dirty="0"/>
              <a:t> mgmt. 1.0) – User Name</a:t>
            </a:r>
          </a:p>
          <a:p>
            <a:pPr lvl="2"/>
            <a:r>
              <a:rPr lang="en-US" dirty="0" err="1"/>
              <a:t>W,Single</a:t>
            </a:r>
            <a:r>
              <a:rPr lang="en-US" dirty="0"/>
              <a:t>, Optional, string, 0-255 bytes, &lt;blank&gt;</a:t>
            </a:r>
          </a:p>
          <a:p>
            <a:pPr lvl="2"/>
            <a:r>
              <a:rPr lang="en-IN" dirty="0"/>
              <a:t>Description : User Name for access to SW Update Package in pull mode. Key based mechanism can alternatively use for talking to the component server instead of user name and password combination.</a:t>
            </a:r>
          </a:p>
          <a:p>
            <a:pPr lvl="1"/>
            <a:r>
              <a:rPr lang="en-US" dirty="0">
                <a:solidFill>
                  <a:srgbClr val="FF0000"/>
                </a:solidFill>
              </a:rPr>
              <a:t>Resource 15 </a:t>
            </a:r>
            <a:r>
              <a:rPr lang="en-US" dirty="0"/>
              <a:t>(resource 15 of </a:t>
            </a:r>
            <a:r>
              <a:rPr lang="en-US" dirty="0" err="1"/>
              <a:t>sw</a:t>
            </a:r>
            <a:r>
              <a:rPr lang="en-US" dirty="0"/>
              <a:t> mgmt. 1.0) – Password</a:t>
            </a:r>
          </a:p>
          <a:p>
            <a:pPr lvl="2"/>
            <a:r>
              <a:rPr lang="en-US" dirty="0" err="1"/>
              <a:t>W,Single</a:t>
            </a:r>
            <a:r>
              <a:rPr lang="en-US" dirty="0"/>
              <a:t>, Optional, string, 0-255 bytes , &lt;blank&gt;</a:t>
            </a:r>
          </a:p>
          <a:p>
            <a:pPr lvl="2"/>
            <a:r>
              <a:rPr lang="en-IN" dirty="0"/>
              <a:t>Password for access to SW Update Package in pull mode.</a:t>
            </a:r>
          </a:p>
          <a:p>
            <a:pPr lvl="1"/>
            <a:r>
              <a:rPr lang="en-US" dirty="0">
                <a:solidFill>
                  <a:srgbClr val="FF0000"/>
                </a:solidFill>
              </a:rPr>
              <a:t>R</a:t>
            </a:r>
            <a:r>
              <a:rPr lang="en-IN" dirty="0" err="1">
                <a:solidFill>
                  <a:srgbClr val="FF0000"/>
                </a:solidFill>
              </a:rPr>
              <a:t>esource</a:t>
            </a:r>
            <a:r>
              <a:rPr lang="en-IN" dirty="0">
                <a:solidFill>
                  <a:srgbClr val="FF0000"/>
                </a:solidFill>
              </a:rPr>
              <a:t> 16 </a:t>
            </a:r>
            <a:r>
              <a:rPr lang="en-IN" dirty="0"/>
              <a:t>(resource 17 of </a:t>
            </a:r>
            <a:r>
              <a:rPr lang="en-IN" dirty="0" err="1"/>
              <a:t>sw</a:t>
            </a:r>
            <a:r>
              <a:rPr lang="en-IN" dirty="0"/>
              <a:t> mgmt. 1.0) – Software Component Link</a:t>
            </a:r>
          </a:p>
          <a:p>
            <a:pPr lvl="2"/>
            <a:r>
              <a:rPr lang="en-US" dirty="0"/>
              <a:t>R, Multiple, Optional, </a:t>
            </a:r>
            <a:r>
              <a:rPr lang="en-US" dirty="0" err="1"/>
              <a:t>Objlink</a:t>
            </a:r>
            <a:r>
              <a:rPr lang="en-US" dirty="0"/>
              <a:t>, &lt;blank&gt;, &lt;blank&gt;</a:t>
            </a:r>
          </a:p>
          <a:p>
            <a:pPr lvl="2"/>
            <a:r>
              <a:rPr lang="en-US" dirty="0"/>
              <a:t>Description : </a:t>
            </a:r>
            <a:r>
              <a:rPr lang="en-IN" dirty="0"/>
              <a:t>Reference to SW Components downloaded and installed in scope of the present SW Update Package. Note: When resource 17 </a:t>
            </a:r>
            <a:r>
              <a:rPr lang="en-IN" dirty="0" err="1"/>
              <a:t>objlnk</a:t>
            </a:r>
            <a:r>
              <a:rPr lang="en-IN" dirty="0"/>
              <a:t> exist, resources 2, 3 in this table are ignored.</a:t>
            </a:r>
          </a:p>
        </p:txBody>
      </p:sp>
    </p:spTree>
    <p:extLst>
      <p:ext uri="{BB962C8B-B14F-4D97-AF65-F5344CB8AC3E}">
        <p14:creationId xmlns:p14="http://schemas.microsoft.com/office/powerpoint/2010/main" val="15376901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3">
            <a:extLst>
              <a:ext uri="{FF2B5EF4-FFF2-40B4-BE49-F238E27FC236}">
                <a16:creationId xmlns:a16="http://schemas.microsoft.com/office/drawing/2014/main" id="{0BA6F889-F9FE-4ED3-AFC6-55B8EF638F00}"/>
              </a:ext>
            </a:extLst>
          </p:cNvPr>
          <p:cNvSpPr txBox="1">
            <a:spLocks/>
          </p:cNvSpPr>
          <p:nvPr/>
        </p:nvSpPr>
        <p:spPr>
          <a:xfrm>
            <a:off x="306388" y="233363"/>
            <a:ext cx="8748712" cy="703262"/>
          </a:xfrm>
          <a:prstGeom prst="rect">
            <a:avLst/>
          </a:prstGeom>
        </p:spPr>
        <p:txBody>
          <a:bodyPr/>
          <a:lst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a:lstStyle>
          <a:p>
            <a:r>
              <a:rPr lang="en-US" kern="0" dirty="0"/>
              <a:t>Firmware Update updates</a:t>
            </a:r>
            <a:endParaRPr lang="en-IN" kern="0" dirty="0"/>
          </a:p>
        </p:txBody>
      </p:sp>
      <p:sp>
        <p:nvSpPr>
          <p:cNvPr id="13" name="Content Placeholder 12">
            <a:extLst>
              <a:ext uri="{FF2B5EF4-FFF2-40B4-BE49-F238E27FC236}">
                <a16:creationId xmlns:a16="http://schemas.microsoft.com/office/drawing/2014/main" id="{DA11C98A-2C91-4ECB-9C13-B01AD124F7F8}"/>
              </a:ext>
            </a:extLst>
          </p:cNvPr>
          <p:cNvSpPr>
            <a:spLocks noGrp="1"/>
          </p:cNvSpPr>
          <p:nvPr>
            <p:ph idx="1"/>
          </p:nvPr>
        </p:nvSpPr>
        <p:spPr/>
        <p:txBody>
          <a:bodyPr/>
          <a:lstStyle/>
          <a:p>
            <a:r>
              <a:rPr lang="en-US" dirty="0"/>
              <a:t>To add resources from Software </a:t>
            </a:r>
            <a:r>
              <a:rPr lang="en-US" dirty="0" err="1"/>
              <a:t>Mgmt</a:t>
            </a:r>
            <a:r>
              <a:rPr lang="en-US" dirty="0"/>
              <a:t> Object 9</a:t>
            </a:r>
          </a:p>
          <a:p>
            <a:pPr lvl="1"/>
            <a:r>
              <a:rPr lang="en-US" dirty="0">
                <a:solidFill>
                  <a:srgbClr val="FF0000"/>
                </a:solidFill>
              </a:rPr>
              <a:t>Resource 17 </a:t>
            </a:r>
            <a:r>
              <a:rPr lang="en-US" dirty="0"/>
              <a:t>(resource 18 of </a:t>
            </a:r>
            <a:r>
              <a:rPr lang="en-US" dirty="0" err="1"/>
              <a:t>sw</a:t>
            </a:r>
            <a:r>
              <a:rPr lang="en-US" dirty="0"/>
              <a:t> mgmt. 1.0) – Software component tree length </a:t>
            </a:r>
          </a:p>
          <a:p>
            <a:pPr lvl="2"/>
            <a:r>
              <a:rPr lang="en-US" dirty="0"/>
              <a:t>R, Single, Optional, Integer, 0-255, &lt;blank&gt;</a:t>
            </a:r>
          </a:p>
          <a:p>
            <a:pPr lvl="2"/>
            <a:r>
              <a:rPr lang="en-IN" dirty="0"/>
              <a:t>Description : Software Component tree length indicates the number of instances existing for this software package in the Software Component Object.</a:t>
            </a:r>
          </a:p>
          <a:p>
            <a:pPr lvl="1"/>
            <a:r>
              <a:rPr lang="en-US" dirty="0">
                <a:solidFill>
                  <a:srgbClr val="FF0000"/>
                </a:solidFill>
              </a:rPr>
              <a:t>R</a:t>
            </a:r>
            <a:r>
              <a:rPr lang="en-IN" dirty="0" err="1">
                <a:solidFill>
                  <a:srgbClr val="FF0000"/>
                </a:solidFill>
              </a:rPr>
              <a:t>esource</a:t>
            </a:r>
            <a:r>
              <a:rPr lang="en-IN" dirty="0">
                <a:solidFill>
                  <a:srgbClr val="FF0000"/>
                </a:solidFill>
              </a:rPr>
              <a:t> 18 – Automation (New)</a:t>
            </a:r>
          </a:p>
          <a:p>
            <a:pPr lvl="2"/>
            <a:r>
              <a:rPr lang="en-US" dirty="0">
                <a:solidFill>
                  <a:srgbClr val="FF0000"/>
                </a:solidFill>
              </a:rPr>
              <a:t>R</a:t>
            </a:r>
            <a:r>
              <a:rPr lang="en-IN" dirty="0">
                <a:solidFill>
                  <a:srgbClr val="FF0000"/>
                </a:solidFill>
              </a:rPr>
              <a:t>W, Single, Optional, Boolean, &lt;blank&gt;, &lt;blank&gt;</a:t>
            </a:r>
          </a:p>
          <a:p>
            <a:pPr lvl="2"/>
            <a:r>
              <a:rPr lang="en-US" dirty="0">
                <a:solidFill>
                  <a:srgbClr val="FF0000"/>
                </a:solidFill>
              </a:rPr>
              <a:t>D</a:t>
            </a:r>
            <a:r>
              <a:rPr lang="en-IN" dirty="0" err="1">
                <a:solidFill>
                  <a:srgbClr val="FF0000"/>
                </a:solidFill>
              </a:rPr>
              <a:t>escription</a:t>
            </a:r>
            <a:r>
              <a:rPr lang="en-IN" dirty="0">
                <a:solidFill>
                  <a:srgbClr val="FF0000"/>
                </a:solidFill>
              </a:rPr>
              <a:t> : TRUE indicates, no trigger would happen from the LwM2M server, all actions from download to upgrade should be automatically done at LwM2M Client. FALSE or this resource not present flow is as per state diagram and would follow the ability to intervene at each stage of the state as per LwM2M v1.0/1.1 TS definitions.</a:t>
            </a:r>
          </a:p>
          <a:p>
            <a:pPr lvl="1"/>
            <a:r>
              <a:rPr lang="en-US" dirty="0"/>
              <a:t>(resource 8, 10, 11, 12 of </a:t>
            </a:r>
            <a:r>
              <a:rPr lang="en-US" dirty="0" err="1"/>
              <a:t>sw</a:t>
            </a:r>
            <a:r>
              <a:rPr lang="en-US" dirty="0"/>
              <a:t> mgmt. to be retired)</a:t>
            </a:r>
          </a:p>
          <a:p>
            <a:pPr lvl="1"/>
            <a:endParaRPr lang="en-IN" dirty="0"/>
          </a:p>
          <a:p>
            <a:pPr lvl="2"/>
            <a:endParaRPr lang="en-IN" dirty="0"/>
          </a:p>
        </p:txBody>
      </p:sp>
    </p:spTree>
    <p:extLst>
      <p:ext uri="{BB962C8B-B14F-4D97-AF65-F5344CB8AC3E}">
        <p14:creationId xmlns:p14="http://schemas.microsoft.com/office/powerpoint/2010/main" val="3698759506"/>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73438</TotalTime>
  <Pages>15</Pages>
  <Words>1120</Words>
  <Application>Microsoft Office PowerPoint</Application>
  <PresentationFormat>Custom</PresentationFormat>
  <Paragraphs>75</Paragraphs>
  <Slides>11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MS PGothic</vt:lpstr>
      <vt:lpstr>Arial</vt:lpstr>
      <vt:lpstr>Arial Narrow</vt:lpstr>
      <vt:lpstr>Tahoma</vt:lpstr>
      <vt:lpstr>Times New Roman</vt:lpstr>
      <vt:lpstr>OMA Template</vt:lpstr>
      <vt:lpstr>OMA-DM-LightweightM2M-2018-0062R01-INP_SwMgmt_v11    </vt:lpstr>
      <vt:lpstr>Software Management v1.1</vt:lpstr>
      <vt:lpstr>Firmware Update updates</vt:lpstr>
      <vt:lpstr>Firmware Update updates</vt:lpstr>
      <vt:lpstr>Firmware Update updates</vt:lpstr>
      <vt:lpstr>PowerPoint Presentation</vt:lpstr>
      <vt:lpstr>PowerPoint Presentation</vt:lpstr>
      <vt:lpstr>PowerPoint Presentation</vt:lpstr>
      <vt:lpstr>PowerPoint Presentation</vt:lpstr>
      <vt:lpstr>PowerPoint Presentation</vt:lpstr>
      <vt:lpstr>PowerPoint Presentation</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Subramani, Padmakumar (Nokia - IN/Chennai)</cp:lastModifiedBy>
  <cp:revision>784</cp:revision>
  <cp:lastPrinted>2017-04-03T10:16:28Z</cp:lastPrinted>
  <dcterms:created xsi:type="dcterms:W3CDTF">2002-03-19T14:05:12Z</dcterms:created>
  <dcterms:modified xsi:type="dcterms:W3CDTF">2019-01-08T13:49:44Z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1aa2129-79ec-42c0-bfac-e5b7a0374572_Enabled">
    <vt:lpwstr>True</vt:lpwstr>
  </property>
  <property fmtid="{D5CDD505-2E9C-101B-9397-08002B2CF9AE}" pid="3" name="MSIP_Label_b1aa2129-79ec-42c0-bfac-e5b7a0374572_SiteId">
    <vt:lpwstr>5d471751-9675-428d-917b-70f44f9630b0</vt:lpwstr>
  </property>
  <property fmtid="{D5CDD505-2E9C-101B-9397-08002B2CF9AE}" pid="4" name="MSIP_Label_b1aa2129-79ec-42c0-bfac-e5b7a0374572_Owner">
    <vt:lpwstr>padmakumar.subramani@nokia.com</vt:lpwstr>
  </property>
  <property fmtid="{D5CDD505-2E9C-101B-9397-08002B2CF9AE}" pid="5" name="MSIP_Label_b1aa2129-79ec-42c0-bfac-e5b7a0374572_SetDate">
    <vt:lpwstr>2018-10-08T22:01:20.3014691Z</vt:lpwstr>
  </property>
  <property fmtid="{D5CDD505-2E9C-101B-9397-08002B2CF9AE}" pid="6" name="MSIP_Label_b1aa2129-79ec-42c0-bfac-e5b7a0374572_Name">
    <vt:lpwstr>Public</vt:lpwstr>
  </property>
  <property fmtid="{D5CDD505-2E9C-101B-9397-08002B2CF9AE}" pid="7" name="MSIP_Label_b1aa2129-79ec-42c0-bfac-e5b7a0374572_Application">
    <vt:lpwstr>Microsoft Azure Information Protection</vt:lpwstr>
  </property>
  <property fmtid="{D5CDD505-2E9C-101B-9397-08002B2CF9AE}" pid="8" name="MSIP_Label_b1aa2129-79ec-42c0-bfac-e5b7a0374572_Extended_MSFT_Method">
    <vt:lpwstr>Manual</vt:lpwstr>
  </property>
  <property fmtid="{D5CDD505-2E9C-101B-9397-08002B2CF9AE}" pid="9" name="Sensitivity">
    <vt:lpwstr>Public</vt:lpwstr>
  </property>
</Properties>
</file>