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293" r:id="rId2"/>
    <p:sldId id="318" r:id="rId3"/>
    <p:sldId id="355" r:id="rId4"/>
    <p:sldId id="357" r:id="rId5"/>
    <p:sldId id="358" r:id="rId6"/>
    <p:sldId id="352" r:id="rId7"/>
    <p:sldId id="353" r:id="rId8"/>
    <p:sldId id="347" r:id="rId9"/>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94660"/>
  </p:normalViewPr>
  <p:slideViewPr>
    <p:cSldViewPr>
      <p:cViewPr varScale="1">
        <p:scale>
          <a:sx n="121" d="100"/>
          <a:sy n="121" d="100"/>
        </p:scale>
        <p:origin x="-408"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2013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OMA-LOC-2013-0130</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60CC888E-C167-4CDB-90AB-AA3AAC4B3A63}"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[OMA-Template-SlideDeck-20130101-I]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LOC</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18 </a:t>
            </a:r>
            <a:r>
              <a:rPr lang="en-US" b="1" dirty="0" smtClean="0">
                <a:latin typeface="Tahoma" pitchFamily="34" charset="0"/>
              </a:rPr>
              <a:t>Sep </a:t>
            </a:r>
            <a:r>
              <a:rPr lang="en-US" b="1" dirty="0">
                <a:latin typeface="Tahoma" pitchFamily="34" charset="0"/>
              </a:rPr>
              <a:t>2013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smtClean="0">
                <a:latin typeface="Tahoma" pitchFamily="34" charset="0"/>
              </a:rPr>
              <a:t>Ian Blair, ian.blair@csr.com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CSR</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OMA-LOC-2013-0130-LPPe_2.0_CrowdSourcingAndSupl</a:t>
            </a:r>
            <a:r>
              <a:rPr lang="en-US" sz="2000" dirty="0" smtClean="0"/>
              <a:t/>
            </a:r>
            <a:br>
              <a:rPr lang="en-US" sz="2000" dirty="0" smtClean="0"/>
            </a:br>
            <a:r>
              <a:rPr lang="en-US" sz="1400" dirty="0" smtClean="0"/>
              <a:t/>
            </a:r>
            <a:br>
              <a:rPr lang="en-US" sz="1400" dirty="0" smtClean="0"/>
            </a:br>
            <a:r>
              <a:rPr lang="en-US" dirty="0" err="1" smtClean="0"/>
              <a:t>LPPe</a:t>
            </a:r>
            <a:r>
              <a:rPr lang="en-US" dirty="0" smtClean="0"/>
              <a:t> 2.0 Crowd Sourced Data over SUPL</a:t>
            </a:r>
            <a:endParaRPr lang="en-US" sz="1800"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altLang="ko-KR" dirty="0" smtClean="0">
                <a:ea typeface="굴림" charset="-127"/>
              </a:rPr>
              <a:t>Crowd Sourcing in </a:t>
            </a:r>
            <a:r>
              <a:rPr lang="en-US" altLang="ko-KR" dirty="0" err="1" smtClean="0">
                <a:ea typeface="굴림" charset="-127"/>
              </a:rPr>
              <a:t>LPPe</a:t>
            </a:r>
            <a:r>
              <a:rPr lang="en-US" altLang="ko-KR" dirty="0" smtClean="0">
                <a:ea typeface="굴림" charset="-127"/>
              </a:rPr>
              <a:t> 2.0 </a:t>
            </a:r>
            <a:r>
              <a:rPr lang="en-US" altLang="ko-KR" smtClean="0">
                <a:ea typeface="굴림" charset="-127"/>
              </a:rPr>
              <a:t>over SUPL</a:t>
            </a:r>
            <a:endParaRPr lang="en-GB" dirty="0" smtClean="0"/>
          </a:p>
        </p:txBody>
      </p:sp>
      <p:sp>
        <p:nvSpPr>
          <p:cNvPr id="3075" name="Rectangle 5"/>
          <p:cNvSpPr>
            <a:spLocks noGrp="1" noChangeArrowheads="1"/>
          </p:cNvSpPr>
          <p:nvPr>
            <p:ph type="body" idx="1"/>
          </p:nvPr>
        </p:nvSpPr>
        <p:spPr/>
        <p:txBody>
          <a:bodyPr/>
          <a:lstStyle/>
          <a:p>
            <a:r>
              <a:rPr lang="en-GB" altLang="ko-KR" dirty="0" smtClean="0">
                <a:ea typeface="굴림" charset="-127"/>
              </a:rPr>
              <a:t>Summary</a:t>
            </a:r>
            <a:endParaRPr lang="en-US" altLang="ko-KR" dirty="0" smtClean="0">
              <a:ea typeface="굴림" charset="-127"/>
            </a:endParaRPr>
          </a:p>
          <a:p>
            <a:pPr lvl="1"/>
            <a:r>
              <a:rPr lang="en-US" altLang="ko-KR" dirty="0" err="1" smtClean="0">
                <a:ea typeface="굴림" charset="-127"/>
              </a:rPr>
              <a:t>LPPe</a:t>
            </a:r>
            <a:r>
              <a:rPr lang="en-US" altLang="ko-KR" dirty="0" smtClean="0">
                <a:ea typeface="굴림" charset="-127"/>
              </a:rPr>
              <a:t> 2.0 will support Crowd Sourced data</a:t>
            </a:r>
          </a:p>
          <a:p>
            <a:pPr lvl="1"/>
            <a:r>
              <a:rPr lang="en-GB" altLang="ko-KR" dirty="0" smtClean="0">
                <a:ea typeface="굴림" charset="-127"/>
              </a:rPr>
              <a:t>Following the discussion of OMA-LOC-2013-0088, it was determined that Crowd Sourced data should use Provide Location Information messages to transfer Crowd Sourced data to the Location Server</a:t>
            </a:r>
          </a:p>
          <a:p>
            <a:pPr lvl="1"/>
            <a:r>
              <a:rPr lang="en-GB" altLang="ko-KR" dirty="0" err="1" smtClean="0">
                <a:ea typeface="굴림" charset="-127"/>
              </a:rPr>
              <a:t>LPPe</a:t>
            </a:r>
            <a:r>
              <a:rPr lang="en-GB" altLang="ko-KR" dirty="0" smtClean="0">
                <a:ea typeface="굴림" charset="-127"/>
              </a:rPr>
              <a:t> used for Crowd Sourcing is likely to be seen in the context of SUPL 3.0</a:t>
            </a:r>
            <a:endParaRPr lang="en-US" altLang="ko-KR" dirty="0" smtClean="0">
              <a:ea typeface="굴림" charset="-127"/>
            </a:endParaRPr>
          </a:p>
          <a:p>
            <a:r>
              <a:rPr lang="en-US" altLang="ko-KR" dirty="0" smtClean="0">
                <a:ea typeface="굴림" charset="-127"/>
              </a:rPr>
              <a:t>The purpose of this presentation is to discuss </a:t>
            </a:r>
            <a:r>
              <a:rPr lang="en-US" altLang="ko-KR" dirty="0" smtClean="0">
                <a:ea typeface="굴림" charset="-127"/>
              </a:rPr>
              <a:t>how </a:t>
            </a:r>
            <a:r>
              <a:rPr lang="en-US" altLang="ko-KR" dirty="0" err="1" smtClean="0">
                <a:ea typeface="굴림" charset="-127"/>
              </a:rPr>
              <a:t>LPPe</a:t>
            </a:r>
            <a:r>
              <a:rPr lang="en-US" altLang="ko-KR" dirty="0" smtClean="0">
                <a:ea typeface="굴림" charset="-127"/>
              </a:rPr>
              <a:t> </a:t>
            </a:r>
            <a:r>
              <a:rPr lang="en-US" altLang="ko-KR" dirty="0" smtClean="0">
                <a:ea typeface="굴림" charset="-127"/>
              </a:rPr>
              <a:t>Crowd Sourced </a:t>
            </a:r>
            <a:r>
              <a:rPr lang="en-US" altLang="ko-KR" dirty="0" smtClean="0">
                <a:ea typeface="굴림" charset="-127"/>
              </a:rPr>
              <a:t>may be </a:t>
            </a:r>
            <a:r>
              <a:rPr lang="en-US" altLang="ko-KR" dirty="0" err="1" smtClean="0">
                <a:ea typeface="굴림" charset="-127"/>
              </a:rPr>
              <a:t>signalled</a:t>
            </a:r>
            <a:r>
              <a:rPr lang="en-US" altLang="ko-KR" dirty="0" smtClean="0">
                <a:ea typeface="굴림" charset="-127"/>
              </a:rPr>
              <a:t> through an SLP that implements SUPL</a:t>
            </a:r>
            <a:endParaRPr lang="en-US" altLang="ko-KR" dirty="0" smtClean="0">
              <a:ea typeface="굴림" charset="-127"/>
            </a:endParaRPr>
          </a:p>
          <a:p>
            <a:pPr>
              <a:buFontTx/>
              <a:buNone/>
            </a:pPr>
            <a:endParaRPr lang="en-GB"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Cases</a:t>
            </a:r>
            <a:endParaRPr lang="en-US" dirty="0"/>
          </a:p>
        </p:txBody>
      </p:sp>
      <p:sp>
        <p:nvSpPr>
          <p:cNvPr id="3" name="Content Placeholder 2"/>
          <p:cNvSpPr>
            <a:spLocks noGrp="1"/>
          </p:cNvSpPr>
          <p:nvPr>
            <p:ph idx="1"/>
          </p:nvPr>
        </p:nvSpPr>
        <p:spPr/>
        <p:txBody>
          <a:bodyPr/>
          <a:lstStyle/>
          <a:p>
            <a:r>
              <a:rPr lang="en-GB" sz="2400" dirty="0" smtClean="0"/>
              <a:t>Crowd Sourcing requires the following Use cases:</a:t>
            </a:r>
          </a:p>
          <a:p>
            <a:r>
              <a:rPr lang="en-GB" sz="2400" dirty="0" smtClean="0"/>
              <a:t>Capability exchange</a:t>
            </a:r>
          </a:p>
          <a:p>
            <a:pPr lvl="1"/>
            <a:r>
              <a:rPr lang="en-GB" sz="2000" dirty="0" smtClean="0"/>
              <a:t>An SLP supporting Crowd Sourcing needs to know (implicitly or explicitly) whether a SET supports it</a:t>
            </a:r>
          </a:p>
          <a:p>
            <a:r>
              <a:rPr lang="en-GB" sz="2400" dirty="0" smtClean="0"/>
              <a:t>Configuration</a:t>
            </a:r>
          </a:p>
          <a:p>
            <a:pPr lvl="1"/>
            <a:r>
              <a:rPr lang="en-GB" sz="2000" dirty="0" smtClean="0"/>
              <a:t>When an SLP determines (through capability exchange) that a SET is available that supports Crowd Sourcing it may configure a SET to generate crowd sourced data reports.</a:t>
            </a:r>
          </a:p>
          <a:p>
            <a:r>
              <a:rPr lang="en-GB" sz="2400" dirty="0" smtClean="0"/>
              <a:t>Data transfer</a:t>
            </a:r>
          </a:p>
          <a:p>
            <a:pPr lvl="1"/>
            <a:r>
              <a:rPr lang="en-GB" sz="2000" dirty="0" smtClean="0"/>
              <a:t>A SET that is configured for Crowd Sourced data reporting may then make periodic or data driven reports to the </a:t>
            </a:r>
            <a:r>
              <a:rPr lang="en-GB" sz="2000" dirty="0" smtClean="0"/>
              <a:t>SLP</a:t>
            </a:r>
          </a:p>
          <a:p>
            <a:r>
              <a:rPr lang="en-GB" sz="2400" dirty="0" smtClean="0"/>
              <a:t>The above may be accommodated by means of one or more Generic SUPL Sessions.</a:t>
            </a:r>
          </a:p>
          <a:p>
            <a:endParaRPr lang="en-GB" sz="2400" dirty="0" smtClean="0"/>
          </a:p>
          <a:p>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Generic SUPL Session</a:t>
            </a:r>
            <a:endParaRPr lang="en-US" dirty="0"/>
          </a:p>
        </p:txBody>
      </p:sp>
      <p:sp>
        <p:nvSpPr>
          <p:cNvPr id="3" name="Content Placeholder 2"/>
          <p:cNvSpPr>
            <a:spLocks noGrp="1"/>
          </p:cNvSpPr>
          <p:nvPr>
            <p:ph idx="1"/>
          </p:nvPr>
        </p:nvSpPr>
        <p:spPr/>
        <p:txBody>
          <a:bodyPr/>
          <a:lstStyle/>
          <a:p>
            <a:r>
              <a:rPr lang="en-US" sz="2800" dirty="0" smtClean="0"/>
              <a:t>The </a:t>
            </a:r>
            <a:r>
              <a:rPr lang="en-US" sz="2800" dirty="0" smtClean="0"/>
              <a:t>concept of </a:t>
            </a:r>
            <a:r>
              <a:rPr lang="en-US" sz="2800" dirty="0" smtClean="0"/>
              <a:t>a GSS </a:t>
            </a:r>
            <a:r>
              <a:rPr lang="en-US" sz="2800" dirty="0" smtClean="0"/>
              <a:t>allows positioning activities initiated by either the SET or the SLP to take place at any time during the lifetime of a GSS session as long as the positioning activities are initiated by the same SUPL Agent which initiated the GSS </a:t>
            </a:r>
            <a:r>
              <a:rPr lang="en-US" sz="2800" dirty="0" smtClean="0"/>
              <a:t>session</a:t>
            </a:r>
          </a:p>
          <a:p>
            <a:r>
              <a:rPr lang="en-GB" sz="2800" dirty="0" smtClean="0"/>
              <a:t>Crowd Sourced data collection is effectively independent of normal positioning data collection – a GSS provides a way to do this</a:t>
            </a:r>
            <a:endParaRPr lang="en-GB" sz="2800"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GSS Suitability</a:t>
            </a:r>
            <a:endParaRPr lang="en-US" dirty="0"/>
          </a:p>
        </p:txBody>
      </p:sp>
      <p:sp>
        <p:nvSpPr>
          <p:cNvPr id="3" name="Content Placeholder 2"/>
          <p:cNvSpPr>
            <a:spLocks noGrp="1"/>
          </p:cNvSpPr>
          <p:nvPr>
            <p:ph idx="1"/>
          </p:nvPr>
        </p:nvSpPr>
        <p:spPr>
          <a:xfrm>
            <a:off x="292100" y="1169988"/>
            <a:ext cx="8504237" cy="5008562"/>
          </a:xfrm>
        </p:spPr>
        <p:txBody>
          <a:bodyPr/>
          <a:lstStyle/>
          <a:p>
            <a:pPr marL="227013" indent="-227013" eaLnBrk="1" hangingPunct="1"/>
            <a:r>
              <a:rPr lang="en-US" sz="1800" dirty="0" smtClean="0"/>
              <a:t>A Generic SUPL Session (GSS) is defined as an “empty” SUPL session to be “filled” by Positioning Activities (e.g., assistance data delivery, positioning determination) related to the SUPL Agent which initiated the </a:t>
            </a:r>
            <a:r>
              <a:rPr lang="en-US" sz="1800" dirty="0" smtClean="0"/>
              <a:t>GSS </a:t>
            </a:r>
            <a:r>
              <a:rPr lang="en-US" sz="1800" dirty="0" smtClean="0">
                <a:solidFill>
                  <a:srgbClr val="FF0000"/>
                </a:solidFill>
              </a:rPr>
              <a:t>– also of course, Crowd sourcing</a:t>
            </a:r>
            <a:endParaRPr lang="en-US" sz="1800" dirty="0" smtClean="0">
              <a:solidFill>
                <a:srgbClr val="FF0000"/>
              </a:solidFill>
            </a:endParaRPr>
          </a:p>
          <a:p>
            <a:pPr marL="227013" indent="-227013" eaLnBrk="1" hangingPunct="1"/>
            <a:r>
              <a:rPr lang="en-US" sz="1800" dirty="0" smtClean="0"/>
              <a:t>A GSS is always associated with one single SUPL Agent </a:t>
            </a:r>
            <a:r>
              <a:rPr lang="en-US" sz="1800" dirty="0" smtClean="0"/>
              <a:t>only </a:t>
            </a:r>
            <a:r>
              <a:rPr lang="en-US" sz="1800" dirty="0" smtClean="0">
                <a:solidFill>
                  <a:srgbClr val="FF0000"/>
                </a:solidFill>
              </a:rPr>
              <a:t>– </a:t>
            </a:r>
            <a:r>
              <a:rPr lang="en-US" sz="1800" dirty="0" smtClean="0">
                <a:solidFill>
                  <a:srgbClr val="FF0000"/>
                </a:solidFill>
              </a:rPr>
              <a:t>we can treat the Crowd sourcing network entity similarly to a SUPL Agent.</a:t>
            </a:r>
            <a:endParaRPr lang="en-US" sz="1800" dirty="0" smtClean="0"/>
          </a:p>
          <a:p>
            <a:pPr marL="227013" indent="-227013" eaLnBrk="1" hangingPunct="1"/>
            <a:r>
              <a:rPr lang="en-US" sz="1800" dirty="0" smtClean="0"/>
              <a:t>A GSS provides a SUPL Session Framework (authentication, security, etc.) within which Positioning Activities may take </a:t>
            </a:r>
            <a:r>
              <a:rPr lang="en-US" sz="1800" dirty="0" smtClean="0"/>
              <a:t>place</a:t>
            </a:r>
            <a:endParaRPr lang="en-US" sz="1800" dirty="0" smtClean="0"/>
          </a:p>
          <a:p>
            <a:pPr marL="227013" indent="-227013" eaLnBrk="1" hangingPunct="1"/>
            <a:r>
              <a:rPr lang="en-US" sz="1800" dirty="0" smtClean="0"/>
              <a:t>Administrative functions like authentication, secure session establishment, etc. are performed only once during GSS establishment. Positioning Activities taking place in the course of a GSS need not invoke these functions again</a:t>
            </a:r>
            <a:r>
              <a:rPr lang="en-US" sz="1600" dirty="0" smtClean="0"/>
              <a:t>. </a:t>
            </a:r>
            <a:r>
              <a:rPr lang="en-US" sz="1800" dirty="0" smtClean="0">
                <a:solidFill>
                  <a:srgbClr val="FF0000"/>
                </a:solidFill>
              </a:rPr>
              <a:t>– </a:t>
            </a:r>
            <a:r>
              <a:rPr lang="en-US" sz="1800" dirty="0" smtClean="0">
                <a:solidFill>
                  <a:srgbClr val="FF0000"/>
                </a:solidFill>
              </a:rPr>
              <a:t>ideal for Crowd </a:t>
            </a:r>
            <a:r>
              <a:rPr lang="en-US" sz="1800" dirty="0" smtClean="0">
                <a:solidFill>
                  <a:srgbClr val="FF0000"/>
                </a:solidFill>
              </a:rPr>
              <a:t>sourcing </a:t>
            </a:r>
            <a:r>
              <a:rPr lang="en-US" sz="1800" dirty="0" smtClean="0">
                <a:solidFill>
                  <a:srgbClr val="FF0000"/>
                </a:solidFill>
              </a:rPr>
              <a:t>data, which may be collected over a protracted period</a:t>
            </a:r>
            <a:endParaRPr lang="en-US" sz="1800" dirty="0" smtClean="0"/>
          </a:p>
          <a:p>
            <a:pPr marL="227013" indent="-227013" eaLnBrk="1" hangingPunct="1"/>
            <a:r>
              <a:rPr lang="en-US" sz="1800" dirty="0" smtClean="0"/>
              <a:t>Positioning Activities may only be initiated by the SUPL Agent which initiated the GSS.</a:t>
            </a:r>
          </a:p>
          <a:p>
            <a:pPr marL="227013" indent="-227013" eaLnBrk="1" hangingPunct="1"/>
            <a:r>
              <a:rPr lang="en-US" sz="1800" dirty="0" smtClean="0"/>
              <a:t>Positioning Activities may be executed at any time during the lifetime of a GSS. </a:t>
            </a:r>
          </a:p>
          <a:p>
            <a:pPr marL="227013" indent="-227013" eaLnBrk="1" hangingPunct="1"/>
            <a:r>
              <a:rPr lang="en-US" sz="1800" dirty="0" smtClean="0"/>
              <a:t>GSS is supported in Network Initiated and SET Initiated mode. </a:t>
            </a:r>
          </a:p>
          <a:p>
            <a:pPr marL="227013" indent="-227013" eaLnBrk="1" hangingPunct="1"/>
            <a:r>
              <a:rPr lang="en-US" sz="1800" dirty="0" smtClean="0"/>
              <a:t>A GSS can co-exist with other SUPL sessions and other </a:t>
            </a:r>
            <a:r>
              <a:rPr lang="en-US" sz="1800" dirty="0" smtClean="0"/>
              <a:t>GSSs </a:t>
            </a:r>
            <a:r>
              <a:rPr lang="en-US" sz="1800" dirty="0" smtClean="0">
                <a:solidFill>
                  <a:srgbClr val="FF0000"/>
                </a:solidFill>
              </a:rPr>
              <a:t>– </a:t>
            </a:r>
            <a:r>
              <a:rPr lang="en-US" sz="1800" dirty="0" err="1" smtClean="0">
                <a:solidFill>
                  <a:srgbClr val="FF0000"/>
                </a:solidFill>
              </a:rPr>
              <a:t>minimises</a:t>
            </a:r>
            <a:r>
              <a:rPr lang="en-US" sz="1800" dirty="0" smtClean="0">
                <a:solidFill>
                  <a:srgbClr val="FF0000"/>
                </a:solidFill>
              </a:rPr>
              <a:t> interaction between crowd source data transfers and SUPL exchanges used for normal positioning</a:t>
            </a:r>
            <a:r>
              <a:rPr lang="en-US" sz="1800" dirty="0" smtClean="0"/>
              <a:t>.</a:t>
            </a:r>
            <a:endParaRPr lang="en-US" sz="1800" dirty="0" smtClean="0"/>
          </a:p>
          <a:p>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Network Initiated </a:t>
            </a:r>
            <a:r>
              <a:rPr lang="en-GB" dirty="0" smtClean="0"/>
              <a:t>GSS for Crowd Sourcing</a:t>
            </a:r>
            <a:endParaRPr lang="en-US" dirty="0"/>
          </a:p>
        </p:txBody>
      </p:sp>
      <p:sp>
        <p:nvSpPr>
          <p:cNvPr id="1026"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p:cNvGraphicFramePr>
            <a:graphicFrameLocks noChangeAspect="1"/>
          </p:cNvGraphicFramePr>
          <p:nvPr/>
        </p:nvGraphicFramePr>
        <p:xfrm>
          <a:off x="1938337" y="1149350"/>
          <a:ext cx="4114800" cy="4914172"/>
        </p:xfrm>
        <a:graphic>
          <a:graphicData uri="http://schemas.openxmlformats.org/presentationml/2006/ole">
            <p:oleObj spid="_x0000_s1025" name="Visio" r:id="rId3" imgW="7013002" imgH="8381131"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SET Initiated </a:t>
            </a:r>
            <a:r>
              <a:rPr lang="en-GB" dirty="0" smtClean="0"/>
              <a:t>GSS for Crowd Sourcing</a:t>
            </a:r>
            <a:endParaRPr lang="en-US" dirty="0"/>
          </a:p>
        </p:txBody>
      </p:sp>
      <p:sp>
        <p:nvSpPr>
          <p:cNvPr id="26626"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6625" name="Object 1"/>
          <p:cNvGraphicFramePr>
            <a:graphicFrameLocks noChangeAspect="1"/>
          </p:cNvGraphicFramePr>
          <p:nvPr/>
        </p:nvGraphicFramePr>
        <p:xfrm>
          <a:off x="2090737" y="1301750"/>
          <a:ext cx="4905375" cy="4772025"/>
        </p:xfrm>
        <a:graphic>
          <a:graphicData uri="http://schemas.openxmlformats.org/presentationml/2006/ole">
            <p:oleObj spid="_x0000_s26625" name="Visio" r:id="rId3" imgW="5451460" imgH="5304711" progId="Visio.Drawing.11">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 and conclusion</a:t>
            </a:r>
            <a:endParaRPr lang="en-US" dirty="0"/>
          </a:p>
        </p:txBody>
      </p:sp>
      <p:sp>
        <p:nvSpPr>
          <p:cNvPr id="3" name="Content Placeholder 2"/>
          <p:cNvSpPr>
            <a:spLocks noGrp="1"/>
          </p:cNvSpPr>
          <p:nvPr>
            <p:ph idx="1"/>
          </p:nvPr>
        </p:nvSpPr>
        <p:spPr/>
        <p:txBody>
          <a:bodyPr/>
          <a:lstStyle/>
          <a:p>
            <a:r>
              <a:rPr lang="en-GB" dirty="0" smtClean="0"/>
              <a:t>Transfer of Crowd Sourced data, and related activities such as capability and configuration may be performed via GSS procedures</a:t>
            </a:r>
          </a:p>
          <a:p>
            <a:r>
              <a:rPr lang="en-GB" dirty="0" smtClean="0"/>
              <a:t>Network Initiated GSS procedures are appropriate for Network driven capability exchanges and configuration </a:t>
            </a:r>
            <a:r>
              <a:rPr lang="en-GB" dirty="0" smtClean="0"/>
              <a:t>setting, together with data reporting from a SET in the same GSS session.</a:t>
            </a:r>
            <a:endParaRPr lang="en-GB" dirty="0" smtClean="0"/>
          </a:p>
          <a:p>
            <a:r>
              <a:rPr lang="en-GB" dirty="0" smtClean="0"/>
              <a:t>SET Initiated GSS procedures are appropriate for Crowd Sourced Data </a:t>
            </a:r>
            <a:r>
              <a:rPr lang="en-GB" dirty="0" smtClean="0"/>
              <a:t>reporting triggered from the SET.</a:t>
            </a:r>
            <a:endParaRPr lang="en-GB" dirty="0" smtClean="0"/>
          </a:p>
          <a:p>
            <a:endParaRPr lang="en-US"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6960</TotalTime>
  <Pages>15</Pages>
  <Words>741</Words>
  <Application>Microsoft Office PowerPoint</Application>
  <PresentationFormat>Custom</PresentationFormat>
  <Paragraphs>44</Paragraphs>
  <Slides>8</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8</vt:i4>
      </vt:variant>
    </vt:vector>
  </HeadingPairs>
  <TitlesOfParts>
    <vt:vector size="11" baseType="lpstr">
      <vt:lpstr>OMA Template</vt:lpstr>
      <vt:lpstr>Microsoft Office Visio Drawing</vt:lpstr>
      <vt:lpstr>Visio</vt:lpstr>
      <vt:lpstr>OMA-LOC-2013-0130-LPPe_2.0_CrowdSourcingAndSupl  LPPe 2.0 Crowd Sourced Data over SUPL</vt:lpstr>
      <vt:lpstr>Crowd Sourcing in LPPe 2.0 over SUPL</vt:lpstr>
      <vt:lpstr>Use Cases</vt:lpstr>
      <vt:lpstr>Generic SUPL Session</vt:lpstr>
      <vt:lpstr>GSS Suitability</vt:lpstr>
      <vt:lpstr>Network Initiated GSS for Crowd Sourcing</vt:lpstr>
      <vt:lpstr>SET Initiated GSS for Crowd Sourcing</vt:lpstr>
      <vt:lpstr>Summary and conclusion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Ian Blair</cp:lastModifiedBy>
  <cp:revision>427</cp:revision>
  <cp:lastPrinted>1999-04-27T06:51:51Z</cp:lastPrinted>
  <dcterms:created xsi:type="dcterms:W3CDTF">2002-03-19T14:05:12Z</dcterms:created>
  <dcterms:modified xsi:type="dcterms:W3CDTF">2013-09-18T15:19:00Z</dcterms:modified>
</cp:coreProperties>
</file>