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13"/>
  </p:notesMasterIdLst>
  <p:handoutMasterIdLst>
    <p:handoutMasterId r:id="rId14"/>
  </p:handoutMasterIdLst>
  <p:sldIdLst>
    <p:sldId id="293" r:id="rId2"/>
    <p:sldId id="348" r:id="rId3"/>
    <p:sldId id="349" r:id="rId4"/>
    <p:sldId id="350" r:id="rId5"/>
    <p:sldId id="351" r:id="rId6"/>
    <p:sldId id="352" r:id="rId7"/>
    <p:sldId id="356" r:id="rId8"/>
    <p:sldId id="357" r:id="rId9"/>
    <p:sldId id="353" r:id="rId10"/>
    <p:sldId id="354" r:id="rId11"/>
    <p:sldId id="355" r:id="rId12"/>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FFFF99"/>
    <a:srgbClr val="99FFCC"/>
    <a:srgbClr val="FFCCCC"/>
    <a:srgbClr val="FEEDCE"/>
    <a:srgbClr val="330066"/>
    <a:srgbClr val="543800"/>
    <a:srgbClr val="009900"/>
  </p:clrMru>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556" autoAdjust="0"/>
    <p:restoredTop sz="94672" autoAdjust="0"/>
  </p:normalViewPr>
  <p:slideViewPr>
    <p:cSldViewPr>
      <p:cViewPr varScale="1">
        <p:scale>
          <a:sx n="70" d="100"/>
          <a:sy n="70" d="100"/>
        </p:scale>
        <p:origin x="-1038" y="-9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ChangeArrowheads="1" noTextEdit="1"/>
          </p:cNvSpPr>
          <p:nvPr>
            <p:ph type="sldImg"/>
          </p:nvPr>
        </p:nvSpPr>
        <p:spPr>
          <a:ln/>
        </p:spPr>
      </p:sp>
      <p:sp>
        <p:nvSpPr>
          <p:cNvPr id="16386"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lIns="90488" tIns="44450" rIns="90488" bIns="4445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lIns="91434" tIns="45718" rIns="91434" bIns="45718"/>
          <a:lstStyle/>
          <a:p>
            <a:pPr defTabSz="912813" eaLnBrk="0" hangingPunct="0">
              <a:lnSpc>
                <a:spcPct val="90000"/>
              </a:lnSpc>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dirty="0"/>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p:spPr>
        <p:txBody>
          <a:bodyPr wrap="none" lIns="91434" tIns="45718" rIns="91434" bIns="45718" anchor="ctr"/>
          <a:lstStyle/>
          <a:p>
            <a:pPr defTabSz="912813" eaLnBrk="0" hangingPunct="0">
              <a:lnSpc>
                <a:spcPct val="90000"/>
              </a:lnSpc>
              <a:defRPr/>
            </a:pPr>
            <a:endParaRPr lang="en-GB"/>
          </a:p>
        </p:txBody>
      </p:sp>
      <p:sp>
        <p:nvSpPr>
          <p:cNvPr id="186385" name="Rectangle 17"/>
          <p:cNvSpPr>
            <a:spLocks noChangeArrowheads="1"/>
          </p:cNvSpPr>
          <p:nvPr userDrawn="1"/>
        </p:nvSpPr>
        <p:spPr bwMode="auto">
          <a:xfrm>
            <a:off x="0" y="6629400"/>
            <a:ext cx="4800600" cy="347663"/>
          </a:xfrm>
          <a:prstGeom prst="rect">
            <a:avLst/>
          </a:prstGeom>
          <a:noFill/>
          <a:ln w="12700">
            <a:noFill/>
            <a:miter lim="800000"/>
            <a:headEnd/>
            <a:tailEnd/>
          </a:ln>
        </p:spPr>
        <p:txBody>
          <a:bodyPr lIns="90483" tIns="44447" rIns="90483" bIns="44447">
            <a:spAutoFit/>
          </a:bodyPr>
          <a:lstStyle/>
          <a:p>
            <a:pPr defTabSz="403225" eaLnBrk="0" hangingPunct="0">
              <a:lnSpc>
                <a:spcPct val="90000"/>
              </a:lnSpc>
              <a:tabLst>
                <a:tab pos="5372100" algn="ctr"/>
                <a:tab pos="9182100" algn="r"/>
              </a:tabLst>
              <a:defRPr/>
            </a:pPr>
            <a:r>
              <a:rPr lang="en-GB" sz="1000" b="1" dirty="0">
                <a:cs typeface="Times New Roman" pitchFamily="18" charset="0"/>
              </a:rPr>
              <a:t>© 2011 Open Mobile Alliance Ltd.  All Rights Reserved.</a:t>
            </a:r>
            <a:endParaRPr lang="en-US" sz="1000" b="1" dirty="0"/>
          </a:p>
          <a:p>
            <a:pPr defTabSz="403225" eaLnBrk="0" hangingPunct="0">
              <a:lnSpc>
                <a:spcPct val="90000"/>
              </a:lnSpc>
              <a:tabLst>
                <a:tab pos="5372100" algn="ctr"/>
                <a:tab pos="9182100" algn="r"/>
              </a:tabLst>
              <a:defRPr/>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2319338" y="6629400"/>
            <a:ext cx="6019800" cy="336550"/>
          </a:xfrm>
          <a:prstGeom prst="rect">
            <a:avLst/>
          </a:prstGeom>
          <a:noFill/>
          <a:ln w="12700">
            <a:noFill/>
            <a:miter lim="800000"/>
            <a:headEnd/>
            <a:tailEnd/>
          </a:ln>
        </p:spPr>
        <p:txBody>
          <a:bodyPr lIns="90483" tIns="44447" rIns="90483" bIns="44447">
            <a:spAutoFit/>
          </a:bodyPr>
          <a:lstStyle/>
          <a:p>
            <a:pPr algn="r" defTabSz="403225" eaLnBrk="0" hangingPunct="0">
              <a:lnSpc>
                <a:spcPct val="90000"/>
              </a:lnSpc>
              <a:tabLst>
                <a:tab pos="5372100" algn="ctr"/>
                <a:tab pos="9182100" algn="r"/>
              </a:tabLst>
            </a:pPr>
            <a:r>
              <a:rPr lang="en-US" sz="1800" b="1">
                <a:latin typeface="Arial Narrow" pitchFamily="34" charset="0"/>
              </a:rPr>
              <a:t>OMA-REL-2011-0091</a:t>
            </a:r>
          </a:p>
        </p:txBody>
      </p:sp>
      <p:sp>
        <p:nvSpPr>
          <p:cNvPr id="186387" name="Rectangle 19"/>
          <p:cNvSpPr>
            <a:spLocks noChangeArrowheads="1"/>
          </p:cNvSpPr>
          <p:nvPr userDrawn="1"/>
        </p:nvSpPr>
        <p:spPr bwMode="auto">
          <a:xfrm>
            <a:off x="7653338" y="6629400"/>
            <a:ext cx="1709737" cy="404813"/>
          </a:xfrm>
          <a:prstGeom prst="rect">
            <a:avLst/>
          </a:prstGeom>
          <a:noFill/>
          <a:ln w="12700">
            <a:noFill/>
            <a:miter lim="800000"/>
            <a:headEnd/>
            <a:tailEnd/>
          </a:ln>
        </p:spPr>
        <p:txBody>
          <a:bodyPr lIns="90483" tIns="44447" rIns="90483" bIns="44447">
            <a:spAutoFit/>
          </a:bodyPr>
          <a:lstStyle/>
          <a:p>
            <a:pPr algn="r" defTabSz="403225" eaLnBrk="0" hangingPunct="0">
              <a:lnSpc>
                <a:spcPct val="90000"/>
              </a:lnSpc>
              <a:tabLst>
                <a:tab pos="5372100" algn="ctr"/>
                <a:tab pos="9182100" algn="r"/>
              </a:tabLst>
              <a:defRPr/>
            </a:pPr>
            <a:r>
              <a:rPr lang="en-US" sz="1800" b="1" dirty="0">
                <a:latin typeface="Arial Narrow" pitchFamily="34" charset="0"/>
              </a:rPr>
              <a:t>Slide #</a:t>
            </a:r>
            <a:fld id="{AAF5F4D3-12AF-4797-B082-83D69F5AFB7B}" type="slidenum">
              <a:rPr lang="en-US" sz="1800" b="1">
                <a:latin typeface="Arial Narrow" pitchFamily="34" charset="0"/>
              </a:rPr>
              <a:pPr algn="r" defTabSz="403225" eaLnBrk="0" hangingPunct="0">
                <a:lnSpc>
                  <a:spcPct val="90000"/>
                </a:lnSpc>
                <a:tabLst>
                  <a:tab pos="5372100" algn="ctr"/>
                  <a:tab pos="9182100" algn="r"/>
                </a:tabLst>
                <a:defRPr/>
              </a:pPr>
              <a:t>‹#›</a:t>
            </a:fld>
            <a:r>
              <a:rPr lang="en-US" sz="1800" b="1" dirty="0">
                <a:latin typeface="Arial Narrow" pitchFamily="34" charset="0"/>
              </a:rPr>
              <a:t/>
            </a:r>
            <a:br>
              <a:rPr lang="en-US" sz="1800" b="1" dirty="0">
                <a:latin typeface="Arial Narrow" pitchFamily="34" charset="0"/>
              </a:rPr>
            </a:br>
            <a:r>
              <a:rPr lang="en-US" sz="500" dirty="0">
                <a:solidFill>
                  <a:srgbClr val="999999"/>
                </a:solidFill>
              </a:rPr>
              <a:t>[OMA-Template-WIDpresentation-20110101-I]</a:t>
            </a:r>
            <a:endParaRPr lang="en-US" sz="1800" b="1" dirty="0">
              <a:latin typeface="Arial Narrow"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3" tIns="44447" rIns="90483" bIns="44447" numCol="1" anchor="ctr" anchorCtr="0" compatLnSpc="1">
            <a:prstTxWarp prst="textNoShape">
              <a:avLst/>
            </a:prstTxWarp>
          </a:bodyPr>
          <a:lstStyle/>
          <a:p>
            <a:pPr lvl="0"/>
            <a:endParaRPr lang="fr-FR"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3" tIns="44447" rIns="90483" bIns="44447"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
        <p:nvSpPr>
          <p:cNvPr id="17" name="txtFooterRight"/>
          <p:cNvSpPr txBox="1"/>
          <p:nvPr userDrawn="1"/>
        </p:nvSpPr>
        <p:spPr>
          <a:xfrm>
            <a:off x="6019800" y="6508750"/>
            <a:ext cx="2879725" cy="215900"/>
          </a:xfrm>
          <a:prstGeom prst="rect">
            <a:avLst/>
          </a:prstGeom>
          <a:noFill/>
        </p:spPr>
        <p:txBody>
          <a:bodyPr lIns="0" tIns="0" rIns="0" bIns="0">
            <a:spAutoFit/>
          </a:bodyPr>
          <a:lstStyle/>
          <a:p>
            <a:pPr algn="r" defTabSz="912813">
              <a:lnSpc>
                <a:spcPts val="1700"/>
              </a:lnSpc>
              <a:defRPr/>
            </a:pPr>
            <a:endParaRPr lang="it-IT" sz="1200">
              <a:solidFill>
                <a:srgbClr val="000000"/>
              </a:solidFill>
            </a:endParaRPr>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p:hf sldNum="0" hdr="0" ft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sz="2000">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hyperlink" Target="http://member.openmobilealliance.org/ftp/Public_documents/REL/2011/OMA-REL-2011-0014-INP_Preliminary_Analysis_Fast_Track.zip" TargetMode="Externa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member.openmobilealliance.org/ftp/Public_documents/REL/2009/OMA-REL-2009-0180R04-INP_CombinedTemplate_SingleDocument_RD_AD_TS.zip" TargetMode="External"/><Relationship Id="rId2" Type="http://schemas.openxmlformats.org/officeDocument/2006/relationships/hyperlink" Target="http://member.openmobilealliance.org/ftp/Public_documents/REL/Permanent_documents/OMA-TEMPLATE-CombinedRelease-20110101-I.zip"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51" descr="oma bg_v3_strong_2"/>
          <p:cNvPicPr>
            <a:picLocks noChangeAspect="1" noChangeArrowheads="1"/>
          </p:cNvPicPr>
          <p:nvPr/>
        </p:nvPicPr>
        <p:blipFill>
          <a:blip r:embed="rId3"/>
          <a:srcRect b="6691"/>
          <a:stretch>
            <a:fillRect/>
          </a:stretch>
        </p:blipFill>
        <p:spPr bwMode="auto">
          <a:xfrm>
            <a:off x="0" y="0"/>
            <a:ext cx="9363075" cy="6553200"/>
          </a:xfrm>
          <a:prstGeom prst="rect">
            <a:avLst/>
          </a:prstGeom>
          <a:noFill/>
          <a:ln w="9525">
            <a:noFill/>
            <a:miter lim="800000"/>
            <a:headEnd/>
            <a:tailEnd/>
          </a:ln>
        </p:spPr>
      </p:pic>
      <p:sp>
        <p:nvSpPr>
          <p:cNvPr id="15362" name="Rectangle 26"/>
          <p:cNvSpPr>
            <a:spLocks noGrp="1" noChangeArrowheads="1"/>
          </p:cNvSpPr>
          <p:nvPr>
            <p:ph type="ctrTitle" idx="4294967295"/>
          </p:nvPr>
        </p:nvSpPr>
        <p:spPr>
          <a:xfrm>
            <a:off x="684213" y="228600"/>
            <a:ext cx="7996237" cy="1652588"/>
          </a:xfrm>
        </p:spPr>
        <p:txBody>
          <a:bodyPr anchor="t"/>
          <a:lstStyle/>
          <a:p>
            <a:r>
              <a:rPr lang="fr-FR" sz="1600" smtClean="0"/>
              <a:t>OMA-REL-2011-0091-INP_Process_updates_and_fast_track_experience</a:t>
            </a:r>
            <a:r>
              <a:rPr lang="en-US" sz="2400" smtClean="0"/>
              <a:t/>
            </a:r>
            <a:br>
              <a:rPr lang="en-US" sz="2400" smtClean="0"/>
            </a:br>
            <a:r>
              <a:rPr lang="en-US" sz="1600" smtClean="0"/>
              <a:t/>
            </a:r>
            <a:br>
              <a:rPr lang="en-US" sz="1600" smtClean="0"/>
            </a:br>
            <a:r>
              <a:rPr lang="en-US" sz="3600" smtClean="0"/>
              <a:t> </a:t>
            </a:r>
            <a:r>
              <a:rPr lang="en-US" smtClean="0"/>
              <a:t>Process updates and fast track experience </a:t>
            </a:r>
          </a:p>
        </p:txBody>
      </p:sp>
      <p:sp>
        <p:nvSpPr>
          <p:cNvPr id="1536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r>
              <a:rPr lang="en-US" sz="1800" b="1">
                <a:solidFill>
                  <a:srgbClr val="800000"/>
                </a:solidFill>
                <a:latin typeface="Tahoma" pitchFamily="34" charset="0"/>
              </a:rPr>
              <a:t>X</a:t>
            </a:r>
          </a:p>
        </p:txBody>
      </p:sp>
      <p:sp>
        <p:nvSpPr>
          <p:cNvPr id="1536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endParaRPr lang="en-GB" sz="1800" b="1">
              <a:solidFill>
                <a:srgbClr val="800000"/>
              </a:solidFill>
              <a:latin typeface="Tahoma" pitchFamily="34" charset="0"/>
            </a:endParaRPr>
          </a:p>
        </p:txBody>
      </p:sp>
      <p:sp>
        <p:nvSpPr>
          <p:cNvPr id="15365" name="Text Box 57"/>
          <p:cNvSpPr txBox="1">
            <a:spLocks noChangeArrowheads="1"/>
          </p:cNvSpPr>
          <p:nvPr/>
        </p:nvSpPr>
        <p:spPr bwMode="auto">
          <a:xfrm>
            <a:off x="1295400" y="5003800"/>
            <a:ext cx="6781800" cy="633413"/>
          </a:xfrm>
          <a:prstGeom prst="rect">
            <a:avLst/>
          </a:prstGeom>
          <a:solidFill>
            <a:srgbClr val="EAEAEA"/>
          </a:solidFill>
          <a:ln w="6350">
            <a:solidFill>
              <a:schemeClr val="tx1"/>
            </a:solidFill>
            <a:miter lim="800000"/>
            <a:headEnd/>
            <a:tailEnd/>
          </a:ln>
        </p:spPr>
        <p:txBody>
          <a:bodyPr lIns="91434" tIns="45718" rIns="91434" bIns="45718">
            <a:spAutoFit/>
          </a:bodyPr>
          <a:lstStyle/>
          <a:p>
            <a:pPr defTabSz="762000" eaLnBrk="0" hangingPunct="0">
              <a:lnSpc>
                <a:spcPct val="90000"/>
              </a:lnSpc>
              <a:spcBef>
                <a:spcPct val="35000"/>
              </a:spcBef>
            </a:pPr>
            <a:r>
              <a:rPr lang="en-GB" sz="900">
                <a:cs typeface="Times New Roman" pitchFamily="18" charset="0"/>
              </a:rPr>
              <a:t>USE OF THIS DOCUMENT BY NON-OMA MEMBERS IS SUBJECT TO ALL OF THE TERMS AND CONDITIONS OF THE USE AGREEMENT (located at </a:t>
            </a:r>
            <a:r>
              <a:rPr lang="en-GB" sz="900">
                <a:cs typeface="Times New Roman" pitchFamily="18" charset="0"/>
                <a:hlinkClick r:id="rId4"/>
              </a:rPr>
              <a:t>http://www.openmobilealliance.org/UseAgreement.html</a:t>
            </a:r>
            <a:r>
              <a:rPr lang="en-GB" sz="900">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GB" sz="900">
                <a:cs typeface="Times New Roman" pitchFamily="18" charset="0"/>
              </a:rPr>
              <a:t>THIS DOCUMENT IS PROVIDED ON AN "AS IS" "AS AVAILABLE" AND "WITH ALL FAULTS" BASIS.</a:t>
            </a:r>
            <a:endParaRPr lang="en-GB" sz="900"/>
          </a:p>
        </p:txBody>
      </p:sp>
      <p:sp>
        <p:nvSpPr>
          <p:cNvPr id="1536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lIns="91434" tIns="45718" rIns="91434" bIns="45718">
            <a:spAutoFit/>
          </a:bodyPr>
          <a:lstStyle/>
          <a:p>
            <a:pPr algn="ctr" defTabSz="762000" eaLnBrk="0" hangingPunct="0">
              <a:lnSpc>
                <a:spcPct val="90000"/>
              </a:lnSpc>
              <a:spcBef>
                <a:spcPct val="35000"/>
              </a:spcBef>
            </a:pPr>
            <a:r>
              <a:rPr lang="en-GB" sz="900" b="1">
                <a:cs typeface="Times New Roman" pitchFamily="18" charset="0"/>
              </a:rPr>
              <a:t>Intellectual Property Rights</a:t>
            </a:r>
          </a:p>
          <a:p>
            <a:pPr defTabSz="762000" eaLnBrk="0" hangingPunct="0">
              <a:lnSpc>
                <a:spcPct val="90000"/>
              </a:lnSpc>
              <a:spcBef>
                <a:spcPct val="35000"/>
              </a:spcBef>
            </a:pPr>
            <a:r>
              <a:rPr lang="en-GB"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15367"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3" tIns="44447" rIns="90483" bIns="44447"/>
          <a:lstStyle/>
          <a:p>
            <a:pPr defTabSz="762000" eaLnBrk="0" hangingPunct="0">
              <a:lnSpc>
                <a:spcPct val="95000"/>
              </a:lnSpc>
              <a:spcAft>
                <a:spcPct val="35000"/>
              </a:spcAft>
              <a:tabLst>
                <a:tab pos="1827213" algn="r"/>
                <a:tab pos="1939925" algn="l"/>
              </a:tabLst>
            </a:pPr>
            <a:r>
              <a:rPr lang="en-US" altLang="zh-CN" b="1">
                <a:latin typeface="Tahoma" pitchFamily="34" charset="0"/>
                <a:ea typeface="宋体" charset="-122"/>
              </a:rPr>
              <a:t>	Submitted To:	OMA REL</a:t>
            </a:r>
          </a:p>
          <a:p>
            <a:pPr defTabSz="762000" eaLnBrk="0" hangingPunct="0">
              <a:lnSpc>
                <a:spcPct val="95000"/>
              </a:lnSpc>
              <a:spcAft>
                <a:spcPct val="35000"/>
              </a:spcAft>
              <a:tabLst>
                <a:tab pos="1827213" algn="r"/>
                <a:tab pos="1939925" algn="l"/>
              </a:tabLst>
            </a:pPr>
            <a:r>
              <a:rPr lang="en-US" altLang="zh-CN" b="1">
                <a:latin typeface="Tahoma" pitchFamily="34" charset="0"/>
                <a:ea typeface="宋体" charset="-122"/>
              </a:rPr>
              <a:t>	Date:	30 June 2011	</a:t>
            </a:r>
          </a:p>
          <a:p>
            <a:pPr defTabSz="762000" eaLnBrk="0" hangingPunct="0">
              <a:lnSpc>
                <a:spcPct val="95000"/>
              </a:lnSpc>
              <a:spcAft>
                <a:spcPct val="35000"/>
              </a:spcAft>
              <a:tabLst>
                <a:tab pos="1827213" algn="r"/>
                <a:tab pos="1939925" algn="l"/>
              </a:tabLst>
            </a:pPr>
            <a:r>
              <a:rPr lang="en-US" altLang="zh-CN" b="1">
                <a:latin typeface="Tahoma" pitchFamily="34" charset="0"/>
                <a:ea typeface="宋体" charset="-122"/>
              </a:rPr>
              <a:t>	Availability:	      Public            OMA Confidential</a:t>
            </a:r>
          </a:p>
          <a:p>
            <a:pPr defTabSz="762000" eaLnBrk="0" hangingPunct="0">
              <a:lnSpc>
                <a:spcPct val="95000"/>
              </a:lnSpc>
              <a:spcAft>
                <a:spcPct val="35000"/>
              </a:spcAft>
              <a:tabLst>
                <a:tab pos="1827213" algn="r"/>
                <a:tab pos="1939925" algn="l"/>
              </a:tabLst>
            </a:pPr>
            <a:r>
              <a:rPr lang="en-US" altLang="zh-CN" b="1">
                <a:latin typeface="Tahoma" pitchFamily="34" charset="0"/>
                <a:ea typeface="宋体" charset="-122"/>
              </a:rPr>
              <a:t>	Contact:	Francesco Vadalà, </a:t>
            </a:r>
            <a:r>
              <a:rPr lang="en-US" altLang="zh-CN" sz="1400" b="1">
                <a:latin typeface="Tahoma" pitchFamily="34" charset="0"/>
                <a:ea typeface="宋体" charset="-122"/>
              </a:rPr>
              <a:t>francesco.vadala@telecomitalia.it</a:t>
            </a:r>
          </a:p>
          <a:p>
            <a:pPr defTabSz="762000" eaLnBrk="0" hangingPunct="0">
              <a:lnSpc>
                <a:spcPct val="95000"/>
              </a:lnSpc>
              <a:spcAft>
                <a:spcPct val="35000"/>
              </a:spcAft>
              <a:tabLst>
                <a:tab pos="1827213" algn="r"/>
                <a:tab pos="1939925" algn="l"/>
              </a:tabLst>
            </a:pPr>
            <a:r>
              <a:rPr lang="en-US" altLang="zh-CN" b="1">
                <a:latin typeface="Tahoma" pitchFamily="34" charset="0"/>
                <a:ea typeface="宋体" charset="-122"/>
              </a:rPr>
              <a:t>	Source:	Telecom Italia</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ChangeArrowheads="1"/>
          </p:cNvSpPr>
          <p:nvPr>
            <p:ph type="title"/>
          </p:nvPr>
        </p:nvSpPr>
        <p:spPr/>
        <p:txBody>
          <a:bodyPr/>
          <a:lstStyle/>
          <a:p>
            <a:r>
              <a:rPr lang="en-US" smtClean="0"/>
              <a:t>Additional considerations</a:t>
            </a:r>
          </a:p>
        </p:txBody>
      </p:sp>
      <p:sp>
        <p:nvSpPr>
          <p:cNvPr id="23555" name="Rectangle 3"/>
          <p:cNvSpPr>
            <a:spLocks noGrp="1" noChangeArrowheads="1"/>
          </p:cNvSpPr>
          <p:nvPr>
            <p:ph type="body" idx="4294967295"/>
          </p:nvPr>
        </p:nvSpPr>
        <p:spPr>
          <a:xfrm>
            <a:off x="292100" y="1169988"/>
            <a:ext cx="8778875" cy="4779962"/>
          </a:xfrm>
        </p:spPr>
        <p:txBody>
          <a:bodyPr/>
          <a:lstStyle/>
          <a:p>
            <a:r>
              <a:rPr lang="en-US" smtClean="0"/>
              <a:t>WI supporters usually want to be fast!</a:t>
            </a:r>
          </a:p>
          <a:p>
            <a:pPr lvl="1"/>
            <a:r>
              <a:rPr lang="en-US" smtClean="0"/>
              <a:t>In [1], presented in Honolulu, a first analysis has shown that out of the 18 WIDs approved since the introduction of the FastTrack process, </a:t>
            </a:r>
          </a:p>
          <a:p>
            <a:pPr lvl="1"/>
            <a:r>
              <a:rPr lang="en-US" smtClean="0"/>
              <a:t>14 have chosen the FastTrack option = 78%</a:t>
            </a:r>
          </a:p>
          <a:p>
            <a:pPr lvl="1"/>
            <a:r>
              <a:rPr lang="en-US" smtClean="0"/>
              <a:t>4 have chosen the traditional option = 22%</a:t>
            </a:r>
          </a:p>
          <a:p>
            <a:r>
              <a:rPr lang="en-US" smtClean="0"/>
              <a:t>So the request for Fast Track (i.e. Lightweight Development Procedures) is considered the default choice.</a:t>
            </a:r>
          </a:p>
          <a:p>
            <a:endParaRPr lang="en-US" smtClean="0"/>
          </a:p>
        </p:txBody>
      </p:sp>
      <p:sp>
        <p:nvSpPr>
          <p:cNvPr id="23556" name="Text Box 4"/>
          <p:cNvSpPr txBox="1">
            <a:spLocks noChangeArrowheads="1"/>
          </p:cNvSpPr>
          <p:nvPr/>
        </p:nvSpPr>
        <p:spPr bwMode="auto">
          <a:xfrm>
            <a:off x="-41275" y="6211888"/>
            <a:ext cx="9371013" cy="274637"/>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r>
              <a:rPr lang="it-IT" sz="1200">
                <a:hlinkClick r:id="rId2"/>
              </a:rPr>
              <a:t>http://member.openmobilealliance.org/ftp/Public_documents/REL/2011/OMA-REL-2011-0014-INP_Preliminary_Analysis_Fast_Track.zip</a:t>
            </a:r>
            <a:r>
              <a:rPr lang="it-IT" sz="1200"/>
              <a:t>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ChangeArrowheads="1"/>
          </p:cNvSpPr>
          <p:nvPr>
            <p:ph type="title"/>
          </p:nvPr>
        </p:nvSpPr>
        <p:spPr/>
        <p:txBody>
          <a:bodyPr/>
          <a:lstStyle/>
          <a:p>
            <a:r>
              <a:rPr lang="en-US" smtClean="0"/>
              <a:t>Conclusion</a:t>
            </a:r>
          </a:p>
        </p:txBody>
      </p:sp>
      <p:sp>
        <p:nvSpPr>
          <p:cNvPr id="24578" name="Rectangle 3"/>
          <p:cNvSpPr>
            <a:spLocks noGrp="1" noChangeArrowheads="1"/>
          </p:cNvSpPr>
          <p:nvPr>
            <p:ph type="body" idx="1"/>
          </p:nvPr>
        </p:nvSpPr>
        <p:spPr/>
        <p:txBody>
          <a:bodyPr/>
          <a:lstStyle/>
          <a:p>
            <a:r>
              <a:rPr lang="en-US" smtClean="0"/>
              <a:t>This document collect a set of considerations on the recent (and not) changes of the OMA process</a:t>
            </a:r>
          </a:p>
          <a:p>
            <a:r>
              <a:rPr lang="en-US" smtClean="0"/>
              <a:t>Additional changes seem to be needed (e.g. WISPR).</a:t>
            </a:r>
          </a:p>
          <a:p>
            <a:r>
              <a:rPr lang="en-US" smtClean="0"/>
              <a:t>Discussion is encouraged and CRs may follow this discussion.</a:t>
            </a:r>
          </a:p>
          <a:p>
            <a:endParaRPr lang="en-US" smtClean="0"/>
          </a:p>
          <a:p>
            <a:endParaRPr lang="en-US"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title"/>
          </p:nvPr>
        </p:nvSpPr>
        <p:spPr/>
        <p:txBody>
          <a:bodyPr/>
          <a:lstStyle/>
          <a:p>
            <a:r>
              <a:rPr lang="it-IT" smtClean="0"/>
              <a:t>Scope</a:t>
            </a:r>
          </a:p>
        </p:txBody>
      </p:sp>
      <p:sp>
        <p:nvSpPr>
          <p:cNvPr id="17410" name="Rectangle 3"/>
          <p:cNvSpPr>
            <a:spLocks noGrp="1" noChangeArrowheads="1"/>
          </p:cNvSpPr>
          <p:nvPr>
            <p:ph type="body" idx="1"/>
          </p:nvPr>
        </p:nvSpPr>
        <p:spPr/>
        <p:txBody>
          <a:bodyPr/>
          <a:lstStyle/>
          <a:p>
            <a:r>
              <a:rPr lang="en-US" altLang="ja-JP" smtClean="0">
                <a:ea typeface="ＭＳ Ｐゴシック" charset="-128"/>
              </a:rPr>
              <a:t>Scope of this document is to provide some items to facilitate the discussion and assessment of the recent process changes, such as fast track, use of Combined template and type of reviews for newly approved Work Items …</a:t>
            </a:r>
            <a:endParaRPr lang="en-US"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ChangeArrowheads="1"/>
          </p:cNvSpPr>
          <p:nvPr>
            <p:ph type="title"/>
          </p:nvPr>
        </p:nvSpPr>
        <p:spPr/>
        <p:txBody>
          <a:bodyPr/>
          <a:lstStyle/>
          <a:p>
            <a:r>
              <a:rPr lang="en-US" smtClean="0"/>
              <a:t>Fast Track: the process says …</a:t>
            </a:r>
          </a:p>
        </p:txBody>
      </p:sp>
      <p:sp>
        <p:nvSpPr>
          <p:cNvPr id="18434" name="Rectangle 3"/>
          <p:cNvSpPr>
            <a:spLocks noGrp="1" noChangeArrowheads="1"/>
          </p:cNvSpPr>
          <p:nvPr>
            <p:ph type="body" idx="1"/>
          </p:nvPr>
        </p:nvSpPr>
        <p:spPr>
          <a:xfrm>
            <a:off x="184150" y="1298575"/>
            <a:ext cx="8994775" cy="4651375"/>
          </a:xfrm>
        </p:spPr>
        <p:txBody>
          <a:bodyPr/>
          <a:lstStyle/>
          <a:p>
            <a:pPr marL="0" indent="0" defTabSz="914400">
              <a:lnSpc>
                <a:spcPct val="80000"/>
              </a:lnSpc>
              <a:buFontTx/>
              <a:buNone/>
            </a:pPr>
            <a:r>
              <a:rPr lang="en-US" sz="1900" b="1" smtClean="0"/>
              <a:t>12.4 Lightweight Development Procedures</a:t>
            </a:r>
          </a:p>
          <a:p>
            <a:pPr marL="0" indent="0" defTabSz="914400">
              <a:lnSpc>
                <a:spcPct val="80000"/>
              </a:lnSpc>
              <a:buFontTx/>
              <a:buNone/>
            </a:pPr>
            <a:r>
              <a:rPr lang="en-US" sz="1900" smtClean="0"/>
              <a:t>Not all products require all of the steps defined in the Work Flow. A lightweight development procedure (removing unneeded steps from the work flow that do not add value or quality) MAY be used. Such procedures </a:t>
            </a:r>
            <a:r>
              <a:rPr lang="en-US" sz="1900" b="1" smtClean="0"/>
              <a:t>are normally associated with Enabler Releases with limited scope or Reference Releases</a:t>
            </a:r>
            <a:r>
              <a:rPr lang="en-US" sz="1900" smtClean="0"/>
              <a:t> (stand-alone White Papers and Data Definition Specifications) </a:t>
            </a:r>
            <a:r>
              <a:rPr lang="en-US" sz="1900" b="1" smtClean="0"/>
              <a:t>which do not require validation activities</a:t>
            </a:r>
            <a:r>
              <a:rPr lang="en-US" sz="1900" smtClean="0"/>
              <a:t>. Whether a release qualifies for lightweight procedures SHALL be determined </a:t>
            </a:r>
            <a:r>
              <a:rPr lang="en-US" sz="1900" b="1" smtClean="0"/>
              <a:t>in conjunction with REL prior to TP approval of the WI</a:t>
            </a:r>
            <a:r>
              <a:rPr lang="en-US" sz="1900" smtClean="0"/>
              <a:t>. An example of lightweight development procedures for a Enabler Release with limited scope is as follows:</a:t>
            </a:r>
          </a:p>
          <a:p>
            <a:pPr marL="742950" lvl="1" indent="-285750" defTabSz="914400">
              <a:lnSpc>
                <a:spcPct val="80000"/>
              </a:lnSpc>
              <a:buFontTx/>
              <a:buAutoNum type="arabicPeriod"/>
            </a:pPr>
            <a:r>
              <a:rPr lang="en-US" sz="1700" smtClean="0"/>
              <a:t>Work Item Definition phase, as defined in section 12.1.1</a:t>
            </a:r>
          </a:p>
          <a:p>
            <a:pPr marL="742950" lvl="1" indent="-285750" defTabSz="914400">
              <a:lnSpc>
                <a:spcPct val="80000"/>
              </a:lnSpc>
              <a:buFontTx/>
              <a:buAutoNum type="arabicPeriod"/>
            </a:pPr>
            <a:r>
              <a:rPr lang="en-US" sz="1700" smtClean="0"/>
              <a:t>Assignment to WG phase, as defined in section 12.1.2</a:t>
            </a:r>
          </a:p>
          <a:p>
            <a:pPr marL="742950" lvl="1" indent="-285750" defTabSz="914400">
              <a:lnSpc>
                <a:spcPct val="80000"/>
              </a:lnSpc>
              <a:buFontTx/>
              <a:buAutoNum type="arabicPeriod"/>
            </a:pPr>
            <a:r>
              <a:rPr lang="en-US" sz="1700" smtClean="0"/>
              <a:t>The product is produced by the assigned group, which will decide when they think the release package is complete. Informal reviews are used to socialize work with ARC and REQ, </a:t>
            </a:r>
            <a:r>
              <a:rPr lang="en-US" sz="1700" b="1" smtClean="0"/>
              <a:t>no formal reviews are required</a:t>
            </a:r>
            <a:r>
              <a:rPr lang="en-US" sz="1700" smtClean="0"/>
              <a:t>.</a:t>
            </a:r>
          </a:p>
          <a:p>
            <a:pPr marL="742950" lvl="1" indent="-285750" defTabSz="914400">
              <a:lnSpc>
                <a:spcPct val="80000"/>
              </a:lnSpc>
              <a:buFontTx/>
              <a:buAutoNum type="arabicPeriod"/>
            </a:pPr>
            <a:r>
              <a:rPr lang="en-US" sz="1700" smtClean="0"/>
              <a:t>The draft release package will </a:t>
            </a:r>
            <a:r>
              <a:rPr lang="en-US" sz="1700" b="1" smtClean="0"/>
              <a:t>undergo a Closure Review</a:t>
            </a:r>
            <a:r>
              <a:rPr lang="en-US" sz="1700" smtClean="0"/>
              <a:t>.</a:t>
            </a:r>
          </a:p>
          <a:p>
            <a:pPr marL="742950" lvl="1" indent="-285750" defTabSz="914400">
              <a:lnSpc>
                <a:spcPct val="80000"/>
              </a:lnSpc>
              <a:buFontTx/>
              <a:buAutoNum type="arabicPeriod"/>
            </a:pPr>
            <a:r>
              <a:rPr lang="en-US" sz="1700" smtClean="0"/>
              <a:t>Following completion of the review, the release package is submitted to TP for Candidate approval. Following TP approval, the release package is submitted for BoD ratification as a Candidate release item</a:t>
            </a:r>
          </a:p>
          <a:p>
            <a:pPr marL="742950" lvl="1" indent="-285750" defTabSz="914400">
              <a:lnSpc>
                <a:spcPct val="80000"/>
              </a:lnSpc>
              <a:buFontTx/>
              <a:buAutoNum type="arabicPeriod"/>
            </a:pPr>
            <a:r>
              <a:rPr lang="en-US" sz="1700" smtClean="0"/>
              <a:t>Work then progresses as for other Enabler Releases with Candidate validation activities, as defined in section 12.1.4 and onwards.</a:t>
            </a:r>
          </a:p>
        </p:txBody>
      </p:sp>
      <p:sp>
        <p:nvSpPr>
          <p:cNvPr id="18435" name="Text Box 4"/>
          <p:cNvSpPr txBox="1">
            <a:spLocks noChangeArrowheads="1"/>
          </p:cNvSpPr>
          <p:nvPr/>
        </p:nvSpPr>
        <p:spPr bwMode="auto">
          <a:xfrm>
            <a:off x="338138" y="6162675"/>
            <a:ext cx="7580312" cy="244475"/>
          </a:xfrm>
          <a:prstGeom prst="rect">
            <a:avLst/>
          </a:prstGeom>
          <a:noFill/>
          <a:ln w="9525">
            <a:noFill/>
            <a:miter lim="800000"/>
            <a:headEnd/>
            <a:tailEnd/>
          </a:ln>
        </p:spPr>
        <p:txBody>
          <a:bodyPr wrap="none" lIns="93635" tIns="46817" rIns="93635" bIns="46817">
            <a:spAutoFit/>
          </a:bodyPr>
          <a:lstStyle/>
          <a:p>
            <a:pPr defTabSz="936625"/>
            <a:r>
              <a:rPr lang="it-IT" sz="1000"/>
              <a:t>http://member.openmobilealliance.org/ftp/Public_documents/REL/Permanent_documents/OMA-ORG-Process-V1_9-20101124-A.zip</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title"/>
          </p:nvPr>
        </p:nvSpPr>
        <p:spPr/>
        <p:txBody>
          <a:bodyPr/>
          <a:lstStyle/>
          <a:p>
            <a:r>
              <a:rPr lang="en-US" sz="2400" smtClean="0"/>
              <a:t>Combined template: the request from BoD was …</a:t>
            </a:r>
          </a:p>
        </p:txBody>
      </p:sp>
      <p:sp>
        <p:nvSpPr>
          <p:cNvPr id="19458" name="Rectangle 3"/>
          <p:cNvSpPr>
            <a:spLocks noGrp="1" noChangeArrowheads="1"/>
          </p:cNvSpPr>
          <p:nvPr>
            <p:ph type="body" idx="1"/>
          </p:nvPr>
        </p:nvSpPr>
        <p:spPr>
          <a:xfrm>
            <a:off x="292100" y="1169988"/>
            <a:ext cx="8778875" cy="4779962"/>
          </a:xfrm>
        </p:spPr>
        <p:txBody>
          <a:bodyPr/>
          <a:lstStyle/>
          <a:p>
            <a:r>
              <a:rPr lang="en-US" smtClean="0"/>
              <a:t>One of the BoD requirements on process improvements is to allow for one single document for development of the RD, AD and TS. There is nothing in the current process that would prevent this from be done, but there is no template available for such a combined document </a:t>
            </a:r>
          </a:p>
          <a:p>
            <a:r>
              <a:rPr lang="en-US" smtClean="0"/>
              <a:t>It is expected that work would be done using this template as the starting point and going through the development steps that are applicable for the release in question. After completion of an applicable development step and its corresponding review (RD, AD or TS phase) the document would be approved by the TP and published </a:t>
            </a:r>
          </a:p>
          <a:p>
            <a:r>
              <a:rPr lang="en-US" smtClean="0"/>
              <a:t>thinking that the combined document may give more room for reducing or simplifying aspects of an enabler (e.g. requirements or architecture)</a:t>
            </a:r>
          </a:p>
        </p:txBody>
      </p:sp>
      <p:sp>
        <p:nvSpPr>
          <p:cNvPr id="19459" name="Text Box 4"/>
          <p:cNvSpPr txBox="1">
            <a:spLocks noChangeArrowheads="1"/>
          </p:cNvSpPr>
          <p:nvPr/>
        </p:nvSpPr>
        <p:spPr bwMode="auto">
          <a:xfrm>
            <a:off x="0" y="6165850"/>
            <a:ext cx="9363075" cy="406400"/>
          </a:xfrm>
          <a:prstGeom prst="rect">
            <a:avLst/>
          </a:prstGeom>
          <a:noFill/>
          <a:ln w="9525">
            <a:noFill/>
            <a:miter lim="800000"/>
            <a:headEnd/>
            <a:tailEnd/>
          </a:ln>
        </p:spPr>
        <p:txBody>
          <a:bodyPr lIns="93635" tIns="46817" rIns="93635" bIns="46817">
            <a:spAutoFit/>
          </a:bodyPr>
          <a:lstStyle/>
          <a:p>
            <a:pPr defTabSz="936625"/>
            <a:r>
              <a:rPr lang="it-IT" sz="1000">
                <a:hlinkClick r:id="rId2"/>
              </a:rPr>
              <a:t>http://member.openmobilealliance.org/ftp/Public_documents/REL/Permanent_documents/OMA-TEMPLATE-CombinedRelease-20110101-I.zip</a:t>
            </a:r>
            <a:endParaRPr lang="it-IT" sz="1000"/>
          </a:p>
          <a:p>
            <a:pPr defTabSz="936625"/>
            <a:r>
              <a:rPr lang="it-IT" sz="1000">
                <a:hlinkClick r:id="rId3"/>
              </a:rPr>
              <a:t>http://member.openmobilealliance.org/ftp/Public_documents/REL/2009/OMA-REL-2009-0180R04-INP_CombinedTemplate_SingleDocument_RD_AD_TS.zip</a:t>
            </a:r>
            <a:endParaRPr lang="it-IT" sz="1000"/>
          </a:p>
        </p:txBody>
      </p:sp>
      <p:sp>
        <p:nvSpPr>
          <p:cNvPr id="19460" name="Rectangle 5"/>
          <p:cNvSpPr>
            <a:spLocks noChangeArrowheads="1"/>
          </p:cNvSpPr>
          <p:nvPr/>
        </p:nvSpPr>
        <p:spPr bwMode="auto">
          <a:xfrm>
            <a:off x="0" y="0"/>
            <a:ext cx="9363075" cy="0"/>
          </a:xfrm>
          <a:prstGeom prst="rect">
            <a:avLst/>
          </a:prstGeom>
          <a:noFill/>
          <a:ln w="9525">
            <a:noFill/>
            <a:miter lim="800000"/>
            <a:headEnd/>
            <a:tailEnd/>
          </a:ln>
        </p:spPr>
        <p:txBody>
          <a:bodyPr wrap="none" lIns="93635" tIns="46817" rIns="93635" bIns="46817" anchor="ctr">
            <a:spAutoFit/>
          </a:bodyPr>
          <a:lstStyle/>
          <a:p>
            <a:pPr defTabSz="936625"/>
            <a:endParaRPr lang="it-IT" sz="18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ChangeArrowheads="1"/>
          </p:cNvSpPr>
          <p:nvPr>
            <p:ph type="title"/>
          </p:nvPr>
        </p:nvSpPr>
        <p:spPr/>
        <p:txBody>
          <a:bodyPr/>
          <a:lstStyle/>
          <a:p>
            <a:r>
              <a:rPr lang="en-US" smtClean="0"/>
              <a:t>The new WID template has … </a:t>
            </a:r>
            <a:r>
              <a:rPr lang="en-US" sz="1200" smtClean="0"/>
              <a:t>(1/2)</a:t>
            </a:r>
          </a:p>
        </p:txBody>
      </p:sp>
      <p:pic>
        <p:nvPicPr>
          <p:cNvPr id="20482" name="Picture 3"/>
          <p:cNvPicPr>
            <a:picLocks noChangeAspect="1" noChangeArrowheads="1"/>
          </p:cNvPicPr>
          <p:nvPr/>
        </p:nvPicPr>
        <p:blipFill>
          <a:blip r:embed="rId2"/>
          <a:srcRect/>
          <a:stretch>
            <a:fillRect/>
          </a:stretch>
        </p:blipFill>
        <p:spPr bwMode="auto">
          <a:xfrm>
            <a:off x="566738" y="1149350"/>
            <a:ext cx="8515350" cy="5562600"/>
          </a:xfrm>
          <a:prstGeom prst="rect">
            <a:avLst/>
          </a:prstGeom>
          <a:noFill/>
          <a:ln w="9525">
            <a:noFill/>
            <a:miter lim="800000"/>
            <a:headEnd/>
            <a:tailEnd/>
          </a:ln>
        </p:spPr>
      </p:pic>
      <p:sp>
        <p:nvSpPr>
          <p:cNvPr id="20483" name="Text Box 4"/>
          <p:cNvSpPr txBox="1">
            <a:spLocks noChangeArrowheads="1"/>
          </p:cNvSpPr>
          <p:nvPr/>
        </p:nvSpPr>
        <p:spPr bwMode="auto">
          <a:xfrm>
            <a:off x="161925" y="6756400"/>
            <a:ext cx="9029700" cy="280988"/>
          </a:xfrm>
          <a:prstGeom prst="rect">
            <a:avLst/>
          </a:prstGeom>
          <a:solidFill>
            <a:schemeClr val="bg1"/>
          </a:solidFill>
          <a:ln w="9525">
            <a:noFill/>
            <a:miter lim="800000"/>
            <a:headEnd/>
            <a:tailEnd/>
          </a:ln>
        </p:spPr>
        <p:txBody>
          <a:bodyPr wrap="none" lIns="93635" tIns="46817" rIns="93635" bIns="46817">
            <a:spAutoFit/>
          </a:bodyPr>
          <a:lstStyle/>
          <a:p>
            <a:pPr defTabSz="936625"/>
            <a:r>
              <a:rPr lang="it-IT" sz="1200"/>
              <a:t>http://member.openmobilealliance.org/ftp/Public_documents/REL/Permanent_documents/OMA-TEMPLATE-WID-20110513-I.zip</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3"/>
          <p:cNvPicPr>
            <a:picLocks noChangeAspect="1" noChangeArrowheads="1"/>
          </p:cNvPicPr>
          <p:nvPr/>
        </p:nvPicPr>
        <p:blipFill>
          <a:blip r:embed="rId2"/>
          <a:srcRect/>
          <a:stretch>
            <a:fillRect/>
          </a:stretch>
        </p:blipFill>
        <p:spPr bwMode="auto">
          <a:xfrm>
            <a:off x="261938" y="1301750"/>
            <a:ext cx="9363075" cy="5199063"/>
          </a:xfrm>
          <a:prstGeom prst="rect">
            <a:avLst/>
          </a:prstGeom>
          <a:noFill/>
          <a:ln w="9525">
            <a:noFill/>
            <a:miter lim="800000"/>
            <a:headEnd/>
            <a:tailEnd/>
          </a:ln>
        </p:spPr>
      </p:pic>
      <p:sp>
        <p:nvSpPr>
          <p:cNvPr id="21506" name="Rectangle 5"/>
          <p:cNvSpPr>
            <a:spLocks noGrp="1" noChangeArrowheads="1"/>
          </p:cNvSpPr>
          <p:nvPr>
            <p:ph type="title"/>
          </p:nvPr>
        </p:nvSpPr>
        <p:spPr/>
        <p:txBody>
          <a:bodyPr/>
          <a:lstStyle/>
          <a:p>
            <a:r>
              <a:rPr lang="en-US" smtClean="0"/>
              <a:t>The new WID template has … </a:t>
            </a:r>
            <a:r>
              <a:rPr lang="en-US" sz="1200" smtClean="0"/>
              <a:t>(2/2)</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smtClean="0"/>
              <a:t>The WID presentation template has …</a:t>
            </a:r>
          </a:p>
        </p:txBody>
      </p:sp>
      <p:pic>
        <p:nvPicPr>
          <p:cNvPr id="25691" name="Picture 91"/>
          <p:cNvPicPr>
            <a:picLocks noChangeAspect="1" noChangeArrowheads="1"/>
          </p:cNvPicPr>
          <p:nvPr/>
        </p:nvPicPr>
        <p:blipFill>
          <a:blip r:embed="rId2"/>
          <a:srcRect/>
          <a:stretch>
            <a:fillRect/>
          </a:stretch>
        </p:blipFill>
        <p:spPr bwMode="auto">
          <a:xfrm>
            <a:off x="871538" y="1073150"/>
            <a:ext cx="6705600" cy="5010150"/>
          </a:xfrm>
          <a:prstGeom prst="rect">
            <a:avLst/>
          </a:prstGeom>
          <a:noFill/>
          <a:ln w="12700">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it-IT" smtClean="0"/>
              <a:t>The dates in the WISPR on the portal …</a:t>
            </a:r>
          </a:p>
        </p:txBody>
      </p:sp>
      <p:pic>
        <p:nvPicPr>
          <p:cNvPr id="27705" name="Picture 57"/>
          <p:cNvPicPr>
            <a:picLocks noChangeAspect="1" noChangeArrowheads="1"/>
          </p:cNvPicPr>
          <p:nvPr/>
        </p:nvPicPr>
        <p:blipFill>
          <a:blip r:embed="rId2"/>
          <a:srcRect/>
          <a:stretch>
            <a:fillRect/>
          </a:stretch>
        </p:blipFill>
        <p:spPr bwMode="auto">
          <a:xfrm>
            <a:off x="1252538" y="1225550"/>
            <a:ext cx="7010400" cy="5327650"/>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p:txBody>
          <a:bodyPr/>
          <a:lstStyle/>
          <a:p>
            <a:r>
              <a:rPr lang="en-US" smtClean="0"/>
              <a:t>Item for discussion</a:t>
            </a:r>
          </a:p>
        </p:txBody>
      </p:sp>
      <p:sp>
        <p:nvSpPr>
          <p:cNvPr id="22530" name="Rectangle 3"/>
          <p:cNvSpPr>
            <a:spLocks noGrp="1" noChangeArrowheads="1"/>
          </p:cNvSpPr>
          <p:nvPr>
            <p:ph type="body" idx="1"/>
          </p:nvPr>
        </p:nvSpPr>
        <p:spPr>
          <a:xfrm>
            <a:off x="261938" y="996950"/>
            <a:ext cx="8778875" cy="5383213"/>
          </a:xfrm>
        </p:spPr>
        <p:txBody>
          <a:bodyPr/>
          <a:lstStyle/>
          <a:p>
            <a:r>
              <a:rPr lang="en-US" sz="2500" smtClean="0"/>
              <a:t>Which are the criteria?</a:t>
            </a:r>
          </a:p>
          <a:p>
            <a:pPr lvl="1"/>
            <a:r>
              <a:rPr lang="en-US" sz="2100" smtClean="0"/>
              <a:t>From OMA Process document </a:t>
            </a:r>
          </a:p>
          <a:p>
            <a:pPr marL="1143000" lvl="2" indent="-228600"/>
            <a:r>
              <a:rPr lang="en-US" sz="1900" i="1" smtClean="0"/>
              <a:t>Not all products require all of the steps defined in the Work Flow. A lightweight development procedure (removing unneeded steps from the work flow that do not add value or quality) MAY be used. Such procedures are normally associated with Enabler Releases with limited scope or Reference Releases (stand-alone White Papers and Data Definition Specifications) which do not require validation activities. </a:t>
            </a:r>
          </a:p>
          <a:p>
            <a:r>
              <a:rPr lang="en-US" sz="2500" smtClean="0"/>
              <a:t>Examples: </a:t>
            </a:r>
          </a:p>
          <a:p>
            <a:pPr lvl="1"/>
            <a:r>
              <a:rPr lang="en-US" sz="2100" smtClean="0"/>
              <a:t>Doing a requirements review may be helpful if it is really a new Enabler with its own requirements even though it's based on an existing one.</a:t>
            </a:r>
          </a:p>
          <a:p>
            <a:pPr lvl="1"/>
            <a:r>
              <a:rPr lang="en-US" sz="2100" smtClean="0"/>
              <a:t>In case of new enabler, doing a combined ER document with only a closure review in the end, might not be appropriate, and it might be better to do at least the regular requirements phase. </a:t>
            </a:r>
          </a:p>
          <a:p>
            <a:pPr marL="1143000" lvl="2" indent="-228600"/>
            <a:r>
              <a:rPr lang="en-US" sz="1900" smtClean="0"/>
              <a:t>doing an RD with a closure review and then a combined AD/TS with a full consistency review at the end.</a:t>
            </a:r>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25743</TotalTime>
  <Pages>15</Pages>
  <Words>871</Words>
  <Application>Microsoft Office PowerPoint</Application>
  <PresentationFormat>Custom</PresentationFormat>
  <Paragraphs>53</Paragraphs>
  <Slides>11</Slides>
  <Notes>1</Notes>
  <HiddenSlides>0</HiddenSlides>
  <MMClips>0</MMClips>
  <ScaleCrop>false</ScaleCrop>
  <HeadingPairs>
    <vt:vector size="6" baseType="variant">
      <vt:variant>
        <vt:lpstr>Fonts Used</vt:lpstr>
      </vt:variant>
      <vt:variant>
        <vt:i4>6</vt:i4>
      </vt:variant>
      <vt:variant>
        <vt:lpstr>Design Template</vt:lpstr>
      </vt:variant>
      <vt:variant>
        <vt:i4>1</vt:i4>
      </vt:variant>
      <vt:variant>
        <vt:lpstr>Slide Titles</vt:lpstr>
      </vt:variant>
      <vt:variant>
        <vt:i4>11</vt:i4>
      </vt:variant>
    </vt:vector>
  </HeadingPairs>
  <TitlesOfParts>
    <vt:vector size="18" baseType="lpstr">
      <vt:lpstr>Arial</vt:lpstr>
      <vt:lpstr>Tahoma</vt:lpstr>
      <vt:lpstr>Arial Narrow</vt:lpstr>
      <vt:lpstr>Times New Roman</vt:lpstr>
      <vt:lpstr>宋体</vt:lpstr>
      <vt:lpstr>ＭＳ Ｐゴシック</vt:lpstr>
      <vt:lpstr>OMA Template</vt:lpstr>
      <vt:lpstr>OMA-REL-2011-0091-INP_Process_updates_and_fast_track_experience   Process updates and fast track experience </vt:lpstr>
      <vt:lpstr>Scope</vt:lpstr>
      <vt:lpstr>Fast Track: the process says …</vt:lpstr>
      <vt:lpstr>Combined template: the request from BoD was …</vt:lpstr>
      <vt:lpstr>The new WID template has … (1/2)</vt:lpstr>
      <vt:lpstr>The new WID template has … (2/2)</vt:lpstr>
      <vt:lpstr>The WID presentation template has …</vt:lpstr>
      <vt:lpstr>The dates in the WISPR on the portal …</vt:lpstr>
      <vt:lpstr>Item for discussion</vt:lpstr>
      <vt:lpstr>Additional considerations</vt:lpstr>
      <vt:lpstr>Conclusion</vt:lpstr>
    </vt:vector>
  </TitlesOfParts>
  <Manager/>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
  <dc:creator/>
  <cp:keywords/>
  <dc:description>_x000d_Rev PA1</dc:description>
  <cp:lastModifiedBy>20110628</cp:lastModifiedBy>
  <cp:revision>435</cp:revision>
  <cp:lastPrinted>1999-04-27T06:51:51Z</cp:lastPrinted>
  <dcterms:created xsi:type="dcterms:W3CDTF">2002-03-19T14:05:12Z</dcterms:created>
  <dcterms:modified xsi:type="dcterms:W3CDTF">2011-06-30T09:34:49Z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
    <vt:lpwstr>1</vt:lpwstr>
  </property>
  <property fmtid="{D5CDD505-2E9C-101B-9397-08002B2CF9AE}" pid="3" name="SecurityClass">
    <vt:lpwstr>Confidential</vt:lpwstr>
  </property>
  <property fmtid="{D5CDD505-2E9C-101B-9397-08002B2CF9AE}" pid="4" name="Prepared">
    <vt:lpwstr/>
  </property>
  <property fmtid="{D5CDD505-2E9C-101B-9397-08002B2CF9AE}" pid="5" name="Checked">
    <vt:lpwstr/>
  </property>
  <property fmtid="{D5CDD505-2E9C-101B-9397-08002B2CF9AE}" pid="6" name="Date">
    <vt:lpwstr>2011-02-09</vt:lpwstr>
  </property>
  <property fmtid="{D5CDD505-2E9C-101B-9397-08002B2CF9AE}" pid="7" name="Revision">
    <vt:lpwstr>PA1</vt:lpwstr>
  </property>
  <property fmtid="{D5CDD505-2E9C-101B-9397-08002B2CF9AE}" pid="8" name="Title">
    <vt:lpwstr/>
  </property>
  <property fmtid="{D5CDD505-2E9C-101B-9397-08002B2CF9AE}" pid="9" name="DocName">
    <vt:lpwstr/>
  </property>
  <property fmtid="{D5CDD505-2E9C-101B-9397-08002B2CF9AE}" pid="10" name="DocNo">
    <vt:lpwstr> </vt:lpwstr>
  </property>
  <property fmtid="{D5CDD505-2E9C-101B-9397-08002B2CF9AE}" pid="11" name="ApprovedBy">
    <vt:lpwstr/>
  </property>
  <property fmtid="{D5CDD505-2E9C-101B-9397-08002B2CF9AE}" pid="12" name="Reference">
    <vt:lpwstr/>
  </property>
  <property fmtid="{D5CDD505-2E9C-101B-9397-08002B2CF9AE}" pid="13" name="Keyword">
    <vt:lpwstr/>
  </property>
  <property fmtid="{D5CDD505-2E9C-101B-9397-08002B2CF9AE}" pid="14" name="LeftFooterField">
    <vt:lpwstr>DocNo</vt:lpwstr>
  </property>
  <property fmtid="{D5CDD505-2E9C-101B-9397-08002B2CF9AE}" pid="15" name="RightFooterField">
    <vt:lpwstr/>
  </property>
  <property fmtid="{D5CDD505-2E9C-101B-9397-08002B2CF9AE}" pid="16" name="MiddleFooterField">
    <vt:lpwstr>Date</vt:lpwstr>
  </property>
  <property fmtid="{D5CDD505-2E9C-101B-9397-08002B2CF9AE}" pid="17" name="SecClassViewType">
    <vt:lpwstr>False</vt:lpwstr>
  </property>
  <property fmtid="{D5CDD505-2E9C-101B-9397-08002B2CF9AE}" pid="18" name="FooterType">
    <vt:lpwstr>CVL</vt:lpwstr>
  </property>
  <property fmtid="{D5CDD505-2E9C-101B-9397-08002B2CF9AE}" pid="19" name="DocumentType">
    <vt:lpwstr>EnOHLogoNew2001</vt:lpwstr>
  </property>
  <property fmtid="{D5CDD505-2E9C-101B-9397-08002B2CF9AE}" pid="20" name="TemplateName">
    <vt:lpwstr>EN/FAD 109 0015/8</vt:lpwstr>
  </property>
  <property fmtid="{D5CDD505-2E9C-101B-9397-08002B2CF9AE}" pid="21" name="TemplateVersion">
    <vt:lpwstr>R1A</vt:lpwstr>
  </property>
  <property fmtid="{D5CDD505-2E9C-101B-9397-08002B2CF9AE}" pid="22" name="TotalNumb">
    <vt:lpwstr> </vt:lpwstr>
  </property>
</Properties>
</file>