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
  </p:notesMasterIdLst>
  <p:handoutMasterIdLst>
    <p:handoutMasterId r:id="rId7"/>
  </p:handoutMasterIdLst>
  <p:sldIdLst>
    <p:sldId id="293" r:id="rId2"/>
    <p:sldId id="318" r:id="rId3"/>
    <p:sldId id="330" r:id="rId4"/>
    <p:sldId id="331" r:id="rId5"/>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20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20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20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2000" kern="1200">
        <a:solidFill>
          <a:schemeClr val="tx1"/>
        </a:solidFill>
        <a:latin typeface="Arial" pitchFamily="34" charset="0"/>
        <a:ea typeface="+mn-ea"/>
        <a:cs typeface="Arial" pitchFamily="34" charset="0"/>
      </a:defRPr>
    </a:lvl5pPr>
    <a:lvl6pPr marL="2286000" algn="l" defTabSz="914400" rtl="0" eaLnBrk="1" latinLnBrk="0" hangingPunct="1">
      <a:defRPr sz="2000" kern="1200">
        <a:solidFill>
          <a:schemeClr val="tx1"/>
        </a:solidFill>
        <a:latin typeface="Arial" pitchFamily="34" charset="0"/>
        <a:ea typeface="+mn-ea"/>
        <a:cs typeface="Arial" pitchFamily="34" charset="0"/>
      </a:defRPr>
    </a:lvl6pPr>
    <a:lvl7pPr marL="2743200" algn="l" defTabSz="914400" rtl="0" eaLnBrk="1" latinLnBrk="0" hangingPunct="1">
      <a:defRPr sz="2000" kern="1200">
        <a:solidFill>
          <a:schemeClr val="tx1"/>
        </a:solidFill>
        <a:latin typeface="Arial" pitchFamily="34" charset="0"/>
        <a:ea typeface="+mn-ea"/>
        <a:cs typeface="Arial" pitchFamily="34" charset="0"/>
      </a:defRPr>
    </a:lvl7pPr>
    <a:lvl8pPr marL="3200400" algn="l" defTabSz="914400" rtl="0" eaLnBrk="1" latinLnBrk="0" hangingPunct="1">
      <a:defRPr sz="2000" kern="1200">
        <a:solidFill>
          <a:schemeClr val="tx1"/>
        </a:solidFill>
        <a:latin typeface="Arial" pitchFamily="34" charset="0"/>
        <a:ea typeface="+mn-ea"/>
        <a:cs typeface="Arial" pitchFamily="34" charset="0"/>
      </a:defRPr>
    </a:lvl8pPr>
    <a:lvl9pPr marL="3657600" algn="l" defTabSz="914400" rtl="0" eaLnBrk="1" latinLnBrk="0" hangingPunct="1">
      <a:defRPr sz="20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543800"/>
    <a:srgbClr val="FDB5C3"/>
    <a:srgbClr val="99FFCC"/>
    <a:srgbClr val="FFCCCC"/>
    <a:srgbClr val="FEEDCE"/>
    <a:srgbClr val="330066"/>
    <a:srgbClr val="EAEAEA"/>
    <a:srgbClr val="DDDDDD"/>
  </p:clrMru>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p:cViewPr>
        <p:scale>
          <a:sx n="70" d="100"/>
          <a:sy n="70" d="100"/>
        </p:scale>
        <p:origin x="-1032" y="-7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544" y="-96"/>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lienbildplatzhalter 1"/>
          <p:cNvSpPr>
            <a:spLocks noGrp="1" noRot="1" noChangeAspect="1" noTextEdit="1"/>
          </p:cNvSpPr>
          <p:nvPr>
            <p:ph type="sldImg"/>
          </p:nvPr>
        </p:nvSpPr>
        <p:spPr>
          <a:ln/>
        </p:spPr>
      </p:sp>
      <p:sp>
        <p:nvSpPr>
          <p:cNvPr id="7171" name="Notizenplatzhalter 2"/>
          <p:cNvSpPr>
            <a:spLocks noGrp="1"/>
          </p:cNvSpPr>
          <p:nvPr>
            <p:ph type="body" idx="1"/>
          </p:nvPr>
        </p:nvSpPr>
        <p:spPr>
          <a:noFill/>
          <a:ln w="9525"/>
        </p:spPr>
        <p:txBody>
          <a:bodyPr/>
          <a:lstStyle/>
          <a:p>
            <a:endParaRPr lang="de-AT"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lienbildplatzhalter 1"/>
          <p:cNvSpPr>
            <a:spLocks noGrp="1" noRot="1" noChangeAspect="1" noTextEdit="1"/>
          </p:cNvSpPr>
          <p:nvPr>
            <p:ph type="sldImg"/>
          </p:nvPr>
        </p:nvSpPr>
        <p:spPr>
          <a:ln/>
        </p:spPr>
      </p:sp>
      <p:sp>
        <p:nvSpPr>
          <p:cNvPr id="8195" name="Notizenplatzhalter 2"/>
          <p:cNvSpPr>
            <a:spLocks noGrp="1"/>
          </p:cNvSpPr>
          <p:nvPr>
            <p:ph type="body" idx="1"/>
          </p:nvPr>
        </p:nvSpPr>
        <p:spPr>
          <a:noFill/>
          <a:ln w="9525"/>
        </p:spPr>
        <p:txBody>
          <a:bodyPr/>
          <a:lstStyle/>
          <a:p>
            <a:endParaRPr lang="de-AT"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dirty="0" smtClean="0"/>
              <a:t>Click to edit Master title style</a:t>
            </a:r>
            <a:endParaRPr lang="en-GB" dirty="0"/>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027" name="Rectangle 3"/>
          <p:cNvSpPr>
            <a:spLocks noChangeArrowheads="1"/>
          </p:cNvSpPr>
          <p:nvPr/>
        </p:nvSpPr>
        <p:spPr bwMode="auto">
          <a:xfrm>
            <a:off x="6129338" y="6330950"/>
            <a:ext cx="1628775" cy="488950"/>
          </a:xfrm>
          <a:prstGeom prst="rect">
            <a:avLst/>
          </a:prstGeom>
          <a:noFill/>
          <a:ln w="9525">
            <a:noFill/>
            <a:miter lim="800000"/>
            <a:headEnd/>
            <a:tailEnd/>
          </a:ln>
        </p:spPr>
        <p:txBody>
          <a:bodyPr/>
          <a:lstStyle/>
          <a:p>
            <a:pPr eaLnBrk="0" hangingPunct="0">
              <a:lnSpc>
                <a:spcPct val="90000"/>
              </a:lnSpc>
              <a:defRPr/>
            </a:pPr>
            <a:endParaRPr lang="en-GB">
              <a:cs typeface="+mn-cs"/>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eaLnBrk="0" hangingPunct="0">
              <a:lnSpc>
                <a:spcPct val="90000"/>
              </a:lnSpc>
              <a:defRPr/>
            </a:pPr>
            <a:endParaRPr lang="de-AT">
              <a:cs typeface="+mn-cs"/>
            </a:endParaRPr>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anchor="ctr"/>
          <a:lstStyle/>
          <a:p>
            <a:pPr eaLnBrk="0" hangingPunct="0">
              <a:lnSpc>
                <a:spcPct val="90000"/>
              </a:lnSpc>
              <a:defRPr/>
            </a:pPr>
            <a:endParaRPr lang="en-GB">
              <a:cs typeface="+mn-cs"/>
            </a:endParaRPr>
          </a:p>
        </p:txBody>
      </p:sp>
      <p:sp>
        <p:nvSpPr>
          <p:cNvPr id="1030" name="Rectangle 17"/>
          <p:cNvSpPr>
            <a:spLocks noChangeArrowheads="1"/>
          </p:cNvSpPr>
          <p:nvPr userDrawn="1"/>
        </p:nvSpPr>
        <p:spPr bwMode="auto">
          <a:xfrm>
            <a:off x="0" y="6629400"/>
            <a:ext cx="4800600" cy="352425"/>
          </a:xfrm>
          <a:prstGeom prst="rect">
            <a:avLst/>
          </a:prstGeom>
          <a:noFill/>
          <a:ln w="12700">
            <a:noFill/>
            <a:miter lim="800000"/>
            <a:headEnd/>
            <a:tailEnd/>
          </a:ln>
        </p:spPr>
        <p:txBody>
          <a:bodyPr lIns="90488" tIns="44450" rIns="90488" bIns="44450">
            <a:spAutoFit/>
          </a:bodyPr>
          <a:lstStyle/>
          <a:p>
            <a:pPr defTabSz="403225" eaLnBrk="0" hangingPunct="0">
              <a:lnSpc>
                <a:spcPct val="90000"/>
              </a:lnSpc>
              <a:tabLst>
                <a:tab pos="5372100" algn="ctr"/>
                <a:tab pos="9182100" algn="r"/>
              </a:tabLst>
              <a:defRPr/>
            </a:pPr>
            <a:r>
              <a:rPr lang="en-GB" sz="1000" b="1" dirty="0">
                <a:cs typeface="Times New Roman" pitchFamily="18" charset="0"/>
              </a:rPr>
              <a:t>© 2013 Open Mobile Alliance Ltd.  All Rights Reserved.</a:t>
            </a:r>
            <a:endParaRPr lang="en-US" sz="1000" b="1" dirty="0">
              <a:cs typeface="+mn-cs"/>
            </a:endParaRPr>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cs typeface="+mn-cs"/>
            </a:endParaRPr>
          </a:p>
        </p:txBody>
      </p:sp>
      <p:sp>
        <p:nvSpPr>
          <p:cNvPr id="1031" name="Rectangle 18"/>
          <p:cNvSpPr>
            <a:spLocks noChangeArrowheads="1"/>
          </p:cNvSpPr>
          <p:nvPr userDrawn="1"/>
        </p:nvSpPr>
        <p:spPr bwMode="auto">
          <a:xfrm>
            <a:off x="4724400" y="6629400"/>
            <a:ext cx="3352800" cy="336550"/>
          </a:xfrm>
          <a:prstGeom prst="rect">
            <a:avLst/>
          </a:prstGeom>
          <a:noFill/>
          <a:ln w="12700">
            <a:noFill/>
            <a:miter lim="800000"/>
            <a:headEnd/>
            <a:tailEnd/>
          </a:ln>
        </p:spPr>
        <p:txBody>
          <a:bodyPr lIns="90488" tIns="44450" rIns="90488" bIns="44450">
            <a:spAutoFit/>
          </a:bodyPr>
          <a:lstStyle/>
          <a:p>
            <a:pPr algn="ctr" defTabSz="403225" eaLnBrk="0" hangingPunct="0">
              <a:lnSpc>
                <a:spcPct val="90000"/>
              </a:lnSpc>
              <a:tabLst>
                <a:tab pos="5372100" algn="ctr"/>
                <a:tab pos="9182100" algn="r"/>
              </a:tabLst>
              <a:defRPr/>
            </a:pPr>
            <a:r>
              <a:rPr lang="en-US" sz="1800" b="1" dirty="0">
                <a:latin typeface="Arial Narrow" pitchFamily="34" charset="0"/>
                <a:cs typeface="+mn-cs"/>
              </a:rPr>
              <a:t>OMA-REL-2013-0044</a:t>
            </a: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p>
            <a:pPr algn="r" defTabSz="403225" eaLnBrk="0" hangingPunct="0">
              <a:lnSpc>
                <a:spcPct val="90000"/>
              </a:lnSpc>
              <a:tabLst>
                <a:tab pos="5372100" algn="ctr"/>
                <a:tab pos="9182100" algn="r"/>
              </a:tabLst>
              <a:defRPr/>
            </a:pPr>
            <a:r>
              <a:rPr lang="en-US" sz="1800" b="1">
                <a:latin typeface="Arial Narrow" pitchFamily="34" charset="0"/>
                <a:cs typeface="+mn-cs"/>
              </a:rPr>
              <a:t>Slide #</a:t>
            </a:r>
            <a:fld id="{ED048102-BBF5-4184-AA25-09312F941E27}" type="slidenum">
              <a:rPr lang="en-US" sz="1800" b="1">
                <a:latin typeface="Arial Narrow" pitchFamily="34" charset="0"/>
                <a:cs typeface="+mn-cs"/>
              </a:rPr>
              <a:pPr algn="r" defTabSz="403225" eaLnBrk="0" hangingPunct="0">
                <a:lnSpc>
                  <a:spcPct val="90000"/>
                </a:lnSpc>
                <a:tabLst>
                  <a:tab pos="5372100" algn="ctr"/>
                  <a:tab pos="9182100" algn="r"/>
                </a:tabLst>
                <a:defRPr/>
              </a:pPr>
              <a:t>‹Nr.›</a:t>
            </a:fld>
            <a:r>
              <a:rPr lang="en-US" sz="1800" b="1">
                <a:latin typeface="Arial Narrow" pitchFamily="34" charset="0"/>
                <a:cs typeface="+mn-cs"/>
              </a:rPr>
              <a:t/>
            </a:r>
            <a:br>
              <a:rPr lang="en-US" sz="1800" b="1">
                <a:latin typeface="Arial Narrow" pitchFamily="34" charset="0"/>
                <a:cs typeface="+mn-cs"/>
              </a:rPr>
            </a:br>
            <a:r>
              <a:rPr lang="en-US" sz="500">
                <a:solidFill>
                  <a:srgbClr val="999999"/>
                </a:solidFill>
                <a:cs typeface="+mn-cs"/>
              </a:rPr>
              <a:t>[OMA-Template-SlideDeck-20120101-I]</a:t>
            </a:r>
            <a:endParaRPr lang="en-US" sz="1800" b="1">
              <a:latin typeface="Arial Narrow" pitchFamily="34" charset="0"/>
              <a:cs typeface="+mn-cs"/>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en-US" b="1">
                <a:latin typeface="Tahoma" pitchFamily="34" charset="0"/>
              </a:rPr>
              <a:t>	Submitted To:	REL</a:t>
            </a:r>
          </a:p>
          <a:p>
            <a:pPr defTabSz="762000" eaLnBrk="0" hangingPunct="0">
              <a:lnSpc>
                <a:spcPct val="95000"/>
              </a:lnSpc>
              <a:spcAft>
                <a:spcPct val="35000"/>
              </a:spcAft>
              <a:tabLst>
                <a:tab pos="1827213" algn="r"/>
                <a:tab pos="1939925" algn="l"/>
              </a:tabLst>
            </a:pPr>
            <a:r>
              <a:rPr lang="en-US" b="1">
                <a:latin typeface="Tahoma" pitchFamily="34" charset="0"/>
              </a:rPr>
              <a:t>	Date:	29 May 2013	</a:t>
            </a:r>
          </a:p>
          <a:p>
            <a:pPr defTabSz="762000" eaLnBrk="0" hangingPunct="0">
              <a:lnSpc>
                <a:spcPct val="95000"/>
              </a:lnSpc>
              <a:spcAft>
                <a:spcPct val="35000"/>
              </a:spcAft>
              <a:tabLst>
                <a:tab pos="1827213" algn="r"/>
                <a:tab pos="1939925" algn="l"/>
              </a:tabLst>
            </a:pPr>
            <a:r>
              <a:rPr lang="en-US" b="1">
                <a:latin typeface="Tahoma" pitchFamily="34" charset="0"/>
              </a:rPr>
              <a:t>	Availability:	      Public            OMA Confidential</a:t>
            </a:r>
          </a:p>
          <a:p>
            <a:pPr defTabSz="762000" eaLnBrk="0" hangingPunct="0">
              <a:lnSpc>
                <a:spcPct val="95000"/>
              </a:lnSpc>
              <a:spcAft>
                <a:spcPct val="35000"/>
              </a:spcAft>
              <a:tabLst>
                <a:tab pos="1827213" algn="r"/>
                <a:tab pos="1939925" algn="l"/>
              </a:tabLst>
            </a:pPr>
            <a:r>
              <a:rPr lang="en-US" b="1">
                <a:latin typeface="Tahoma" pitchFamily="34" charset="0"/>
              </a:rPr>
              <a:t>	Contact:	Dieter Gludovacz,  	                                </a:t>
            </a:r>
          </a:p>
          <a:p>
            <a:pPr defTabSz="762000" eaLnBrk="0" hangingPunct="0">
              <a:lnSpc>
                <a:spcPct val="95000"/>
              </a:lnSpc>
              <a:spcAft>
                <a:spcPct val="35000"/>
              </a:spcAft>
              <a:tabLst>
                <a:tab pos="1827213" algn="r"/>
                <a:tab pos="1939925" algn="l"/>
              </a:tabLst>
            </a:pPr>
            <a:r>
              <a:rPr lang="en-US" b="1">
                <a:latin typeface="Tahoma" pitchFamily="34" charset="0"/>
              </a:rPr>
              <a:t>                          dieter.gludovacz@t-mobile.at</a:t>
            </a:r>
          </a:p>
          <a:p>
            <a:pPr defTabSz="762000" eaLnBrk="0" hangingPunct="0">
              <a:lnSpc>
                <a:spcPct val="95000"/>
              </a:lnSpc>
              <a:spcAft>
                <a:spcPct val="35000"/>
              </a:spcAft>
              <a:tabLst>
                <a:tab pos="1827213" algn="r"/>
                <a:tab pos="1939925" algn="l"/>
              </a:tabLst>
            </a:pPr>
            <a:r>
              <a:rPr lang="en-US" b="1">
                <a:latin typeface="Tahoma" pitchFamily="34" charset="0"/>
              </a:rPr>
              <a:t>	Source:	 Deutsche Telekom AG, TMO </a:t>
            </a:r>
          </a:p>
        </p:txBody>
      </p:sp>
      <p:sp>
        <p:nvSpPr>
          <p:cNvPr id="2052" name="Rectangle 26"/>
          <p:cNvSpPr>
            <a:spLocks noGrp="1" noChangeArrowheads="1"/>
          </p:cNvSpPr>
          <p:nvPr>
            <p:ph type="ctrTitle"/>
          </p:nvPr>
        </p:nvSpPr>
        <p:spPr>
          <a:xfrm>
            <a:off x="684213" y="228600"/>
            <a:ext cx="7996237" cy="1652588"/>
          </a:xfrm>
        </p:spPr>
        <p:txBody>
          <a:bodyPr anchor="t"/>
          <a:lstStyle/>
          <a:p>
            <a:r>
              <a:rPr lang="ca-ES" sz="2000" smtClean="0"/>
              <a:t>OMA-REL-2013-0044-INP_Make_RD_phase_mandatory</a:t>
            </a:r>
            <a:r>
              <a:rPr lang="en-US" sz="1400" smtClean="0"/>
              <a:t/>
            </a:r>
            <a:br>
              <a:rPr lang="en-US" sz="1400" smtClean="0"/>
            </a:br>
            <a:r>
              <a:rPr lang="en-US" smtClean="0"/>
              <a:t>Make RD phase mandatory</a:t>
            </a:r>
            <a:endParaRPr lang="en-US" sz="1800" smtClean="0"/>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4"/>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sz="900">
                <a:cs typeface="Times New Roman" pitchFamily="18" charset="0"/>
              </a:rPr>
              <a:t>THIS DOCUMENT IS PROVIDED ON AN "AS IS" "AS AVAILABLE" AND "WITH ALL FAULTS" BASIS.</a:t>
            </a:r>
            <a:endParaRPr lang="en-US" sz="900"/>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sz="900" b="1">
                <a:cs typeface="Times New Roman" pitchFamily="18" charset="0"/>
              </a:rPr>
              <a:t>Intellectual Property Rights</a:t>
            </a:r>
          </a:p>
          <a:p>
            <a:pPr defTabSz="762000" eaLnBrk="0" hangingPunct="0">
              <a:lnSpc>
                <a:spcPct val="90000"/>
              </a:lnSpc>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smtClean="0"/>
              <a:t>Introduction</a:t>
            </a:r>
          </a:p>
        </p:txBody>
      </p:sp>
      <p:sp>
        <p:nvSpPr>
          <p:cNvPr id="3075" name="Rectangle 5"/>
          <p:cNvSpPr>
            <a:spLocks noGrp="1" noChangeArrowheads="1"/>
          </p:cNvSpPr>
          <p:nvPr>
            <p:ph type="body" idx="1"/>
          </p:nvPr>
        </p:nvSpPr>
        <p:spPr>
          <a:xfrm>
            <a:off x="261938" y="920750"/>
            <a:ext cx="8778875" cy="5257800"/>
          </a:xfrm>
        </p:spPr>
        <p:txBody>
          <a:bodyPr/>
          <a:lstStyle/>
          <a:p>
            <a:r>
              <a:rPr lang="en-GB" smtClean="0"/>
              <a:t>There were many discussions on how to ensure that WIDs are becoming relevant for the market, e.g.</a:t>
            </a:r>
          </a:p>
          <a:p>
            <a:pPr lvl="1"/>
            <a:r>
              <a:rPr lang="en-GB" smtClean="0"/>
              <a:t>more than 4 WID supporters be required</a:t>
            </a:r>
          </a:p>
          <a:p>
            <a:pPr lvl="1"/>
            <a:r>
              <a:rPr lang="en-GB" smtClean="0"/>
              <a:t>Resource commitments by supporting companies </a:t>
            </a:r>
          </a:p>
          <a:p>
            <a:pPr lvl="1"/>
            <a:r>
              <a:rPr lang="en-GB" smtClean="0"/>
              <a:t>More thorough WID reviews</a:t>
            </a:r>
          </a:p>
          <a:p>
            <a:pPr lvl="1"/>
            <a:r>
              <a:rPr lang="en-GB" smtClean="0"/>
              <a:t>Etc.</a:t>
            </a:r>
          </a:p>
          <a:p>
            <a:pPr>
              <a:buFontTx/>
              <a:buNone/>
            </a:pPr>
            <a:r>
              <a:rPr lang="en-GB" smtClean="0">
                <a:sym typeface="Wingdings" pitchFamily="2" charset="2"/>
              </a:rPr>
              <a:t> all of these proposals would make starting a work item in OMA  more difficult</a:t>
            </a:r>
          </a:p>
          <a:p>
            <a:pPr lvl="1"/>
            <a:r>
              <a:rPr lang="en-GB" smtClean="0">
                <a:sym typeface="Wingdings" pitchFamily="2" charset="2"/>
              </a:rPr>
              <a:t>Isn’t OMA in its current situation rather happy if new work is brought here?</a:t>
            </a:r>
          </a:p>
          <a:p>
            <a:pPr lvl="1"/>
            <a:r>
              <a:rPr lang="en-GB" smtClean="0">
                <a:sym typeface="Wingdings" pitchFamily="2" charset="2"/>
              </a:rPr>
              <a:t>Higher “entry barriers” for work seem not to be the right approach </a:t>
            </a:r>
          </a:p>
          <a:p>
            <a:r>
              <a:rPr lang="en-GB" smtClean="0"/>
              <a:t>This document proposes an alternative way to ensure a certain level of quality and market relevance of WIDs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Título"/>
          <p:cNvSpPr>
            <a:spLocks noGrp="1"/>
          </p:cNvSpPr>
          <p:nvPr>
            <p:ph type="title"/>
          </p:nvPr>
        </p:nvSpPr>
        <p:spPr/>
        <p:txBody>
          <a:bodyPr/>
          <a:lstStyle/>
          <a:p>
            <a:r>
              <a:rPr lang="en-GB" smtClean="0"/>
              <a:t>Proposal </a:t>
            </a:r>
          </a:p>
        </p:txBody>
      </p:sp>
      <p:sp>
        <p:nvSpPr>
          <p:cNvPr id="4099" name="2 Marcador de contenido"/>
          <p:cNvSpPr>
            <a:spLocks noGrp="1"/>
          </p:cNvSpPr>
          <p:nvPr>
            <p:ph idx="1"/>
          </p:nvPr>
        </p:nvSpPr>
        <p:spPr>
          <a:xfrm>
            <a:off x="292100" y="1169988"/>
            <a:ext cx="8778875" cy="5084762"/>
          </a:xfrm>
        </p:spPr>
        <p:txBody>
          <a:bodyPr/>
          <a:lstStyle/>
          <a:p>
            <a:r>
              <a:rPr lang="es-ES" dirty="0" err="1" smtClean="0"/>
              <a:t>Approve</a:t>
            </a:r>
            <a:r>
              <a:rPr lang="es-ES" dirty="0" smtClean="0"/>
              <a:t> </a:t>
            </a:r>
            <a:r>
              <a:rPr lang="es-ES" dirty="0" err="1" smtClean="0"/>
              <a:t>any</a:t>
            </a:r>
            <a:r>
              <a:rPr lang="es-ES" dirty="0" smtClean="0"/>
              <a:t> </a:t>
            </a:r>
            <a:r>
              <a:rPr lang="es-ES" dirty="0" err="1" smtClean="0"/>
              <a:t>work</a:t>
            </a:r>
            <a:r>
              <a:rPr lang="es-ES" dirty="0" smtClean="0"/>
              <a:t> </a:t>
            </a:r>
            <a:r>
              <a:rPr lang="es-ES" dirty="0" err="1" smtClean="0"/>
              <a:t>item</a:t>
            </a:r>
            <a:r>
              <a:rPr lang="es-ES" dirty="0" smtClean="0"/>
              <a:t> </a:t>
            </a:r>
            <a:r>
              <a:rPr lang="es-ES" dirty="0" err="1" smtClean="0"/>
              <a:t>supported</a:t>
            </a:r>
            <a:r>
              <a:rPr lang="es-ES" dirty="0" smtClean="0"/>
              <a:t> </a:t>
            </a:r>
            <a:r>
              <a:rPr lang="es-ES" dirty="0" err="1" smtClean="0"/>
              <a:t>by</a:t>
            </a:r>
            <a:r>
              <a:rPr lang="es-ES" dirty="0" smtClean="0"/>
              <a:t> 4 </a:t>
            </a:r>
            <a:r>
              <a:rPr lang="es-ES" dirty="0" err="1" smtClean="0"/>
              <a:t>members</a:t>
            </a:r>
            <a:r>
              <a:rPr lang="es-ES" dirty="0" smtClean="0"/>
              <a:t> </a:t>
            </a:r>
            <a:r>
              <a:rPr lang="es-ES" dirty="0" err="1" smtClean="0"/>
              <a:t>without</a:t>
            </a:r>
            <a:r>
              <a:rPr lang="es-ES" dirty="0" smtClean="0"/>
              <a:t> WID </a:t>
            </a:r>
            <a:r>
              <a:rPr lang="es-ES" dirty="0" err="1" smtClean="0"/>
              <a:t>review</a:t>
            </a:r>
            <a:r>
              <a:rPr lang="es-ES" dirty="0" smtClean="0"/>
              <a:t> </a:t>
            </a:r>
            <a:r>
              <a:rPr lang="es-ES" smtClean="0"/>
              <a:t>and e-vote</a:t>
            </a:r>
            <a:endParaRPr lang="es-ES" dirty="0" smtClean="0"/>
          </a:p>
          <a:p>
            <a:pPr lvl="1"/>
            <a:r>
              <a:rPr lang="es-ES" dirty="0" err="1" smtClean="0"/>
              <a:t>Simplfies</a:t>
            </a:r>
            <a:r>
              <a:rPr lang="es-ES" dirty="0" smtClean="0"/>
              <a:t> </a:t>
            </a:r>
            <a:r>
              <a:rPr lang="es-ES" dirty="0" err="1" smtClean="0"/>
              <a:t>bringing</a:t>
            </a:r>
            <a:r>
              <a:rPr lang="es-ES" dirty="0" smtClean="0"/>
              <a:t> </a:t>
            </a:r>
            <a:r>
              <a:rPr lang="es-ES" dirty="0" err="1" smtClean="0"/>
              <a:t>work</a:t>
            </a:r>
            <a:r>
              <a:rPr lang="es-ES" dirty="0" smtClean="0"/>
              <a:t> </a:t>
            </a:r>
            <a:r>
              <a:rPr lang="es-ES" dirty="0" err="1" smtClean="0"/>
              <a:t>to</a:t>
            </a:r>
            <a:r>
              <a:rPr lang="es-ES" dirty="0" smtClean="0"/>
              <a:t> OMA</a:t>
            </a:r>
          </a:p>
          <a:p>
            <a:r>
              <a:rPr lang="es-ES" dirty="0" err="1" smtClean="0"/>
              <a:t>Discuss</a:t>
            </a:r>
            <a:r>
              <a:rPr lang="es-ES" dirty="0" smtClean="0"/>
              <a:t> and </a:t>
            </a:r>
            <a:r>
              <a:rPr lang="es-ES" dirty="0" err="1" smtClean="0"/>
              <a:t>clarify</a:t>
            </a:r>
            <a:r>
              <a:rPr lang="es-ES" dirty="0" smtClean="0"/>
              <a:t> </a:t>
            </a:r>
            <a:r>
              <a:rPr lang="es-ES" dirty="0" err="1" smtClean="0"/>
              <a:t>the</a:t>
            </a:r>
            <a:r>
              <a:rPr lang="es-ES" dirty="0" smtClean="0"/>
              <a:t> </a:t>
            </a:r>
            <a:r>
              <a:rPr lang="es-ES" dirty="0" err="1" smtClean="0"/>
              <a:t>enabler</a:t>
            </a:r>
            <a:r>
              <a:rPr lang="es-ES" dirty="0" smtClean="0"/>
              <a:t> </a:t>
            </a:r>
            <a:r>
              <a:rPr lang="es-ES" dirty="0" err="1" smtClean="0"/>
              <a:t>scope</a:t>
            </a:r>
            <a:r>
              <a:rPr lang="es-ES" dirty="0" smtClean="0"/>
              <a:t> and </a:t>
            </a:r>
            <a:r>
              <a:rPr lang="es-ES" dirty="0" err="1" smtClean="0"/>
              <a:t>market</a:t>
            </a:r>
            <a:r>
              <a:rPr lang="es-ES" dirty="0" smtClean="0"/>
              <a:t> </a:t>
            </a:r>
            <a:r>
              <a:rPr lang="es-ES" dirty="0" err="1" smtClean="0"/>
              <a:t>relevance</a:t>
            </a:r>
            <a:r>
              <a:rPr lang="es-ES" dirty="0" smtClean="0"/>
              <a:t> </a:t>
            </a:r>
            <a:r>
              <a:rPr lang="es-ES" dirty="0" err="1" smtClean="0"/>
              <a:t>within</a:t>
            </a:r>
            <a:r>
              <a:rPr lang="es-ES" dirty="0" smtClean="0"/>
              <a:t> </a:t>
            </a:r>
            <a:r>
              <a:rPr lang="es-ES" dirty="0" err="1" smtClean="0"/>
              <a:t>the</a:t>
            </a:r>
            <a:r>
              <a:rPr lang="es-ES" dirty="0" smtClean="0"/>
              <a:t> </a:t>
            </a:r>
            <a:r>
              <a:rPr lang="es-ES" dirty="0" err="1" smtClean="0"/>
              <a:t>early</a:t>
            </a:r>
            <a:r>
              <a:rPr lang="es-ES" dirty="0" smtClean="0"/>
              <a:t> RD </a:t>
            </a:r>
            <a:r>
              <a:rPr lang="es-ES" dirty="0" err="1" smtClean="0"/>
              <a:t>phase</a:t>
            </a:r>
            <a:endParaRPr lang="es-ES" dirty="0" smtClean="0"/>
          </a:p>
          <a:p>
            <a:pPr lvl="1"/>
            <a:r>
              <a:rPr lang="es-ES" dirty="0" err="1" smtClean="0"/>
              <a:t>Opportunity</a:t>
            </a:r>
            <a:r>
              <a:rPr lang="es-ES" dirty="0" smtClean="0"/>
              <a:t> </a:t>
            </a:r>
            <a:r>
              <a:rPr lang="es-ES" dirty="0" err="1" smtClean="0"/>
              <a:t>to</a:t>
            </a:r>
            <a:r>
              <a:rPr lang="es-ES" dirty="0" smtClean="0"/>
              <a:t> </a:t>
            </a:r>
            <a:r>
              <a:rPr lang="es-ES" dirty="0" err="1" smtClean="0"/>
              <a:t>fix</a:t>
            </a:r>
            <a:r>
              <a:rPr lang="es-ES" dirty="0" smtClean="0"/>
              <a:t> </a:t>
            </a:r>
            <a:r>
              <a:rPr lang="es-ES" dirty="0" err="1" smtClean="0"/>
              <a:t>the</a:t>
            </a:r>
            <a:r>
              <a:rPr lang="es-ES" dirty="0" smtClean="0"/>
              <a:t> </a:t>
            </a:r>
            <a:r>
              <a:rPr lang="es-ES" dirty="0" err="1" smtClean="0"/>
              <a:t>scope</a:t>
            </a:r>
            <a:r>
              <a:rPr lang="es-ES" dirty="0" smtClean="0"/>
              <a:t> </a:t>
            </a:r>
          </a:p>
          <a:p>
            <a:pPr lvl="1"/>
            <a:r>
              <a:rPr lang="es-ES" dirty="0" smtClean="0"/>
              <a:t>TP </a:t>
            </a:r>
            <a:r>
              <a:rPr lang="es-ES" dirty="0" err="1" smtClean="0"/>
              <a:t>Monday</a:t>
            </a:r>
            <a:r>
              <a:rPr lang="es-ES" dirty="0" smtClean="0"/>
              <a:t> </a:t>
            </a:r>
            <a:r>
              <a:rPr lang="es-ES" dirty="0" err="1" smtClean="0"/>
              <a:t>mornging</a:t>
            </a:r>
            <a:r>
              <a:rPr lang="es-ES" dirty="0" smtClean="0"/>
              <a:t> </a:t>
            </a:r>
            <a:r>
              <a:rPr lang="es-ES" dirty="0" err="1" smtClean="0"/>
              <a:t>session</a:t>
            </a:r>
            <a:r>
              <a:rPr lang="es-ES" dirty="0" smtClean="0"/>
              <a:t> at F2F </a:t>
            </a:r>
            <a:r>
              <a:rPr lang="es-ES" dirty="0" err="1" smtClean="0"/>
              <a:t>meetings</a:t>
            </a:r>
            <a:r>
              <a:rPr lang="es-ES" dirty="0" smtClean="0"/>
              <a:t> </a:t>
            </a:r>
            <a:r>
              <a:rPr lang="es-ES" dirty="0" err="1" smtClean="0"/>
              <a:t>probably</a:t>
            </a:r>
            <a:r>
              <a:rPr lang="es-ES" dirty="0" smtClean="0"/>
              <a:t> </a:t>
            </a:r>
            <a:r>
              <a:rPr lang="es-ES" dirty="0" err="1" smtClean="0"/>
              <a:t>best</a:t>
            </a:r>
            <a:r>
              <a:rPr lang="es-ES" dirty="0" smtClean="0"/>
              <a:t> place</a:t>
            </a:r>
          </a:p>
          <a:p>
            <a:pPr lvl="2"/>
            <a:r>
              <a:rPr lang="es-ES" dirty="0" err="1" smtClean="0"/>
              <a:t>Alternatively</a:t>
            </a:r>
            <a:r>
              <a:rPr lang="es-ES" dirty="0" smtClean="0"/>
              <a:t> REQ </a:t>
            </a:r>
            <a:r>
              <a:rPr lang="es-ES" dirty="0" err="1" smtClean="0"/>
              <a:t>group</a:t>
            </a:r>
            <a:r>
              <a:rPr lang="es-ES" dirty="0" smtClean="0"/>
              <a:t> </a:t>
            </a:r>
            <a:r>
              <a:rPr lang="es-ES" dirty="0" err="1" smtClean="0"/>
              <a:t>or</a:t>
            </a:r>
            <a:r>
              <a:rPr lang="es-ES" dirty="0" smtClean="0"/>
              <a:t> </a:t>
            </a:r>
            <a:r>
              <a:rPr lang="es-ES" dirty="0" err="1" smtClean="0"/>
              <a:t>joint</a:t>
            </a:r>
            <a:r>
              <a:rPr lang="es-ES" dirty="0" smtClean="0"/>
              <a:t> REQ/WG </a:t>
            </a:r>
            <a:r>
              <a:rPr lang="es-ES" dirty="0" err="1" smtClean="0"/>
              <a:t>meetings</a:t>
            </a:r>
            <a:endParaRPr lang="es-ES" dirty="0" smtClean="0"/>
          </a:p>
          <a:p>
            <a:pPr>
              <a:buFontTx/>
              <a:buNone/>
            </a:pPr>
            <a:r>
              <a:rPr lang="es-ES" dirty="0" smtClean="0">
                <a:sym typeface="Wingdings" pitchFamily="2" charset="2"/>
              </a:rPr>
              <a:t> </a:t>
            </a:r>
            <a:r>
              <a:rPr lang="es-ES" dirty="0" err="1" smtClean="0">
                <a:sym typeface="Wingdings" pitchFamily="2" charset="2"/>
              </a:rPr>
              <a:t>consequently</a:t>
            </a:r>
            <a:r>
              <a:rPr lang="es-ES" dirty="0" smtClean="0">
                <a:sym typeface="Wingdings" pitchFamily="2" charset="2"/>
              </a:rPr>
              <a:t> </a:t>
            </a:r>
            <a:r>
              <a:rPr lang="es-ES" dirty="0" smtClean="0"/>
              <a:t>RD </a:t>
            </a:r>
            <a:r>
              <a:rPr lang="es-ES" dirty="0" err="1" smtClean="0"/>
              <a:t>phase</a:t>
            </a:r>
            <a:r>
              <a:rPr lang="es-ES" dirty="0" smtClean="0"/>
              <a:t> </a:t>
            </a:r>
            <a:r>
              <a:rPr lang="es-ES" dirty="0" err="1" smtClean="0"/>
              <a:t>needs</a:t>
            </a:r>
            <a:r>
              <a:rPr lang="es-ES" dirty="0" smtClean="0"/>
              <a:t> </a:t>
            </a:r>
            <a:r>
              <a:rPr lang="es-ES" dirty="0" err="1" smtClean="0"/>
              <a:t>to</a:t>
            </a:r>
            <a:r>
              <a:rPr lang="es-ES" dirty="0" smtClean="0"/>
              <a:t> </a:t>
            </a:r>
            <a:r>
              <a:rPr lang="es-ES" dirty="0" err="1" smtClean="0"/>
              <a:t>be</a:t>
            </a:r>
            <a:r>
              <a:rPr lang="es-ES" dirty="0" smtClean="0"/>
              <a:t> </a:t>
            </a:r>
            <a:r>
              <a:rPr lang="es-ES" dirty="0" err="1" smtClean="0"/>
              <a:t>mandatory</a:t>
            </a:r>
            <a:r>
              <a:rPr lang="es-ES" dirty="0" smtClean="0"/>
              <a:t> </a:t>
            </a:r>
            <a:r>
              <a:rPr lang="es-ES" dirty="0" err="1" smtClean="0"/>
              <a:t>for</a:t>
            </a:r>
            <a:r>
              <a:rPr lang="es-ES" dirty="0" smtClean="0"/>
              <a:t> </a:t>
            </a:r>
            <a:r>
              <a:rPr lang="es-ES" dirty="0" err="1" smtClean="0"/>
              <a:t>all</a:t>
            </a:r>
            <a:r>
              <a:rPr lang="es-ES" dirty="0" smtClean="0"/>
              <a:t> </a:t>
            </a:r>
            <a:r>
              <a:rPr lang="es-ES" dirty="0" err="1" smtClean="0"/>
              <a:t>Releases</a:t>
            </a:r>
            <a:endParaRPr lang="es-ES" dirty="0" smtClean="0"/>
          </a:p>
          <a:p>
            <a:pPr lvl="1"/>
            <a:r>
              <a:rPr lang="es-ES" dirty="0" err="1" smtClean="0"/>
              <a:t>RDs</a:t>
            </a:r>
            <a:r>
              <a:rPr lang="es-ES" dirty="0" smtClean="0"/>
              <a:t> </a:t>
            </a:r>
            <a:r>
              <a:rPr lang="es-ES" dirty="0" err="1" smtClean="0"/>
              <a:t>include</a:t>
            </a:r>
            <a:r>
              <a:rPr lang="es-ES" dirty="0" smtClean="0"/>
              <a:t> </a:t>
            </a:r>
            <a:r>
              <a:rPr lang="es-ES" dirty="0" err="1" smtClean="0"/>
              <a:t>the</a:t>
            </a:r>
            <a:r>
              <a:rPr lang="es-ES" dirty="0" smtClean="0"/>
              <a:t> </a:t>
            </a:r>
            <a:r>
              <a:rPr lang="es-ES" dirty="0" err="1" smtClean="0"/>
              <a:t>fixed</a:t>
            </a:r>
            <a:r>
              <a:rPr lang="es-ES" dirty="0" smtClean="0"/>
              <a:t> </a:t>
            </a:r>
            <a:r>
              <a:rPr lang="es-ES" dirty="0" err="1" smtClean="0"/>
              <a:t>scope</a:t>
            </a:r>
            <a:endParaRPr lang="es-ES" dirty="0" smtClean="0"/>
          </a:p>
          <a:p>
            <a:pPr lvl="1"/>
            <a:r>
              <a:rPr lang="es-ES" dirty="0" err="1" smtClean="0"/>
              <a:t>RDs</a:t>
            </a:r>
            <a:r>
              <a:rPr lang="es-ES" dirty="0" smtClean="0"/>
              <a:t> </a:t>
            </a:r>
            <a:r>
              <a:rPr lang="es-ES" dirty="0" err="1" smtClean="0"/>
              <a:t>should</a:t>
            </a:r>
            <a:r>
              <a:rPr lang="es-ES" dirty="0" smtClean="0"/>
              <a:t> at </a:t>
            </a:r>
            <a:r>
              <a:rPr lang="es-ES" dirty="0" err="1" smtClean="0"/>
              <a:t>least</a:t>
            </a:r>
            <a:r>
              <a:rPr lang="es-ES" dirty="0" smtClean="0"/>
              <a:t> </a:t>
            </a:r>
            <a:r>
              <a:rPr lang="es-ES" dirty="0" err="1" smtClean="0"/>
              <a:t>include</a:t>
            </a:r>
            <a:r>
              <a:rPr lang="es-ES" dirty="0" smtClean="0"/>
              <a:t> </a:t>
            </a:r>
            <a:r>
              <a:rPr lang="es-ES" dirty="0" err="1" smtClean="0"/>
              <a:t>one</a:t>
            </a:r>
            <a:r>
              <a:rPr lang="es-ES" dirty="0" smtClean="0"/>
              <a:t> use case </a:t>
            </a:r>
          </a:p>
          <a:p>
            <a:pPr lvl="2"/>
            <a:r>
              <a:rPr lang="es-ES" dirty="0" err="1" smtClean="0"/>
              <a:t>even</a:t>
            </a:r>
            <a:r>
              <a:rPr lang="es-ES" dirty="0" smtClean="0"/>
              <a:t> </a:t>
            </a:r>
            <a:r>
              <a:rPr lang="es-ES" dirty="0" err="1" smtClean="0"/>
              <a:t>though</a:t>
            </a:r>
            <a:r>
              <a:rPr lang="es-ES" dirty="0" smtClean="0"/>
              <a:t> </a:t>
            </a:r>
            <a:r>
              <a:rPr lang="es-ES" dirty="0" err="1" smtClean="0"/>
              <a:t>this</a:t>
            </a:r>
            <a:r>
              <a:rPr lang="es-ES" dirty="0" smtClean="0"/>
              <a:t> </a:t>
            </a:r>
            <a:r>
              <a:rPr lang="es-ES" dirty="0" err="1" smtClean="0"/>
              <a:t>section</a:t>
            </a:r>
            <a:r>
              <a:rPr lang="es-ES" dirty="0" smtClean="0"/>
              <a:t> </a:t>
            </a:r>
            <a:r>
              <a:rPr lang="es-ES" dirty="0" err="1" smtClean="0"/>
              <a:t>is</a:t>
            </a:r>
            <a:r>
              <a:rPr lang="es-ES" dirty="0" smtClean="0"/>
              <a:t> </a:t>
            </a:r>
            <a:r>
              <a:rPr lang="es-ES" dirty="0" err="1" smtClean="0"/>
              <a:t>informative</a:t>
            </a:r>
            <a:endParaRPr lang="es-E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p:cNvSpPr>
            <a:spLocks noGrp="1"/>
          </p:cNvSpPr>
          <p:nvPr>
            <p:ph type="title"/>
          </p:nvPr>
        </p:nvSpPr>
        <p:spPr/>
        <p:txBody>
          <a:bodyPr/>
          <a:lstStyle/>
          <a:p>
            <a:r>
              <a:rPr lang="en-GB" smtClean="0"/>
              <a:t>Recommendation</a:t>
            </a:r>
          </a:p>
        </p:txBody>
      </p:sp>
      <p:sp>
        <p:nvSpPr>
          <p:cNvPr id="5123" name="Inhaltsplatzhalter 2"/>
          <p:cNvSpPr>
            <a:spLocks noGrp="1"/>
          </p:cNvSpPr>
          <p:nvPr>
            <p:ph idx="1"/>
          </p:nvPr>
        </p:nvSpPr>
        <p:spPr>
          <a:xfrm>
            <a:off x="292100" y="1169988"/>
            <a:ext cx="8778875" cy="4779962"/>
          </a:xfrm>
        </p:spPr>
        <p:txBody>
          <a:bodyPr/>
          <a:lstStyle/>
          <a:p>
            <a:endParaRPr lang="de-AT" smtClean="0"/>
          </a:p>
          <a:p>
            <a:r>
              <a:rPr lang="de-AT" smtClean="0"/>
              <a:t>Discuss and agree the proposal to be added via CR to the OMA process document</a:t>
            </a:r>
          </a:p>
          <a:p>
            <a:endParaRPr lang="de-AT" smtClean="0"/>
          </a:p>
          <a:p>
            <a:endParaRPr lang="en-GB"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0</TotalTime>
  <Pages>15</Pages>
  <Words>395</Words>
  <Application>Microsoft Office PowerPoint</Application>
  <PresentationFormat>Benutzerdefiniert</PresentationFormat>
  <Paragraphs>36</Paragraphs>
  <Slides>4</Slides>
  <Notes>2</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4</vt:i4>
      </vt:variant>
    </vt:vector>
  </HeadingPairs>
  <TitlesOfParts>
    <vt:vector size="10" baseType="lpstr">
      <vt:lpstr>Arial</vt:lpstr>
      <vt:lpstr>Tahoma</vt:lpstr>
      <vt:lpstr>Arial Narrow</vt:lpstr>
      <vt:lpstr>Times New Roman</vt:lpstr>
      <vt:lpstr>Wingdings</vt:lpstr>
      <vt:lpstr>OMA Template</vt:lpstr>
      <vt:lpstr>OMA-REL-2013-0044-INP_Make_RD_phase_mandatory Make RD phase mandatory</vt:lpstr>
      <vt:lpstr>Introduction</vt:lpstr>
      <vt:lpstr>Proposal </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gludovacz</cp:lastModifiedBy>
  <cp:revision>332</cp:revision>
  <cp:lastPrinted>1999-04-27T06:51:51Z</cp:lastPrinted>
  <dcterms:created xsi:type="dcterms:W3CDTF">2002-03-19T14:05:12Z</dcterms:created>
  <dcterms:modified xsi:type="dcterms:W3CDTF">2013-06-06T15:28:01Z</dcterms:modified>
</cp:coreProperties>
</file>