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33" r:id="rId3"/>
    <p:sldId id="319" r:id="rId4"/>
    <p:sldId id="320" r:id="rId5"/>
    <p:sldId id="323" r:id="rId6"/>
    <p:sldId id="335" r:id="rId7"/>
    <p:sldId id="329" r:id="rId8"/>
    <p:sldId id="330" r:id="rId9"/>
    <p:sldId id="325" r:id="rId10"/>
    <p:sldId id="327" r:id="rId11"/>
    <p:sldId id="331"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27" autoAdjust="0"/>
    <p:restoredTop sz="94745" autoAdjust="0"/>
  </p:normalViewPr>
  <p:slideViewPr>
    <p:cSldViewPr>
      <p:cViewPr varScale="1">
        <p:scale>
          <a:sx n="67" d="100"/>
          <a:sy n="67" d="100"/>
        </p:scale>
        <p:origin x="-1452"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Double click on the embedded Excel sheet and enter the dates for the proposed WI schedule in the table in sheet2. The dates need to be set for UK style YYYY-MM-DD. Filling instructions are in the file.</a:t>
            </a:r>
          </a:p>
          <a:p>
            <a:r>
              <a:rPr lang="en-US" altLang="zh-CN" smtClean="0"/>
              <a:t>The Excel file will calculate durations and creates the graph. Copy/paste the table and graph from Excel into slide.</a:t>
            </a:r>
          </a:p>
          <a:p>
            <a:endParaRPr lang="en-US" altLang="zh-CN" smtClean="0"/>
          </a:p>
          <a:p>
            <a:pPr>
              <a:spcBef>
                <a:spcPct val="0"/>
              </a:spcBef>
            </a:pPr>
            <a:r>
              <a:rPr lang="en-US" altLang="zh-CN" smtClean="0"/>
              <a:t>Please note that the 'AD start' date should be aligned with the ‘New reqs deadline’. It is not necessary to provide any milestones beyond Candidate status (e.g. for IOP testing, public review or Approved status).</a:t>
            </a:r>
            <a:endParaRPr lang="en-GB"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a:t>
            </a:r>
            <a:r>
              <a:rPr lang="en-GB" altLang="en-US" sz="1000" b="1" dirty="0" smtClean="0">
                <a:cs typeface="Times New Roman" pitchFamily="18" charset="0"/>
              </a:rPr>
              <a:t>2018 </a:t>
            </a:r>
            <a:r>
              <a:rPr lang="en-GB" altLang="en-US" sz="1000" b="1" dirty="0">
                <a:cs typeface="Times New Roman" pitchFamily="18" charset="0"/>
              </a:rPr>
              <a:t>Open Mobile Alliance All Rights Reserved.</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smtClean="0">
                <a:latin typeface="Arial Narrow" pitchFamily="34" charset="0"/>
                <a:ea typeface="宋体" charset="-122"/>
              </a:rPr>
              <a:t>OMA-WID-&lt;Num&gt;-&lt;Name&gt;</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fld id="{7A65F865-50CE-471F-B0DE-B445A65AEBD0}" type="slidenum">
              <a:rPr lang="en-US" altLang="zh-CN" sz="1800" b="1">
                <a:latin typeface="Arial Narrow" pitchFamily="34" charset="0"/>
                <a:ea typeface="SimSun" pitchFamily="2" charset="-122"/>
              </a:rPr>
              <a:pPr algn="r"/>
              <a:t>‹#›</a:t>
            </a:fld>
            <a:r>
              <a:rPr lang="en-US" altLang="zh-CN" sz="1800" b="1" dirty="0">
                <a:latin typeface="Arial Narrow" pitchFamily="34" charset="0"/>
                <a:ea typeface="SimSun" pitchFamily="2" charset="-122"/>
              </a:rPr>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a:t>
            </a:r>
            <a:r>
              <a:rPr lang="en-US" altLang="zh-CN" sz="500" dirty="0" smtClean="0">
                <a:solidFill>
                  <a:srgbClr val="999999"/>
                </a:solidFill>
                <a:ea typeface="SimSun" pitchFamily="2" charset="-122"/>
              </a:rPr>
              <a:t>OMA-Template-WIDpresentation-20180101-I</a:t>
            </a:r>
            <a:r>
              <a:rPr lang="en-US" altLang="zh-CN" sz="500" dirty="0">
                <a:solidFill>
                  <a:srgbClr val="999999"/>
                </a:solidFill>
                <a:ea typeface="SimSun" pitchFamily="2" charset="-122"/>
              </a:rPr>
              <a:t>]</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4.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0"/>
            <a:ext cx="8534400" cy="1652588"/>
          </a:xfrm>
          <a:noFill/>
        </p:spPr>
        <p:txBody>
          <a:bodyPr anchor="t"/>
          <a:lstStyle/>
          <a:p>
            <a:r>
              <a:rPr lang="en-US" altLang="zh-CN" sz="2400" dirty="0" smtClean="0">
                <a:ea typeface="SimSun" pitchFamily="2" charset="-122"/>
              </a:rPr>
              <a:t>OMA-WID-&lt;</a:t>
            </a:r>
            <a:r>
              <a:rPr lang="en-US" altLang="zh-CN" sz="2400" dirty="0" err="1" smtClean="0">
                <a:ea typeface="SimSun" pitchFamily="2" charset="-122"/>
              </a:rPr>
              <a:t>Num</a:t>
            </a:r>
            <a:r>
              <a:rPr lang="en-US" altLang="zh-CN" sz="2400" dirty="0" smtClean="0">
                <a:ea typeface="SimSun" pitchFamily="2" charset="-122"/>
              </a:rPr>
              <a:t>&gt;-&lt;Name</a:t>
            </a:r>
            <a:r>
              <a:rPr lang="en-US" altLang="zh-CN" sz="2400" dirty="0" smtClean="0">
                <a:ea typeface="SimSun" pitchFamily="2" charset="-122"/>
              </a:rPr>
              <a:t>&gt;-2018mmdd-D</a:t>
            </a:r>
            <a:r>
              <a:rPr lang="en-US" altLang="zh-CN" sz="2400" dirty="0" smtClean="0">
                <a:ea typeface="SimSun" pitchFamily="2" charset="-122"/>
              </a:rPr>
              <a:t/>
            </a:r>
            <a:br>
              <a:rPr lang="en-US" altLang="zh-CN" sz="2400" dirty="0" smtClean="0">
                <a:ea typeface="SimSun" pitchFamily="2" charset="-122"/>
              </a:rPr>
            </a:br>
            <a:r>
              <a:rPr lang="en-US" altLang="zh-CN" sz="1600" dirty="0" smtClean="0">
                <a:ea typeface="SimSun" pitchFamily="2" charset="-122"/>
              </a:rPr>
              <a:t/>
            </a:r>
            <a:br>
              <a:rPr lang="en-US" altLang="zh-CN" sz="1600" dirty="0" smtClean="0">
                <a:ea typeface="SimSun" pitchFamily="2" charset="-122"/>
              </a:rPr>
            </a:br>
            <a:r>
              <a:rPr lang="en-US" altLang="zh-CN" sz="3600" dirty="0" smtClean="0">
                <a:ea typeface="SimSun" pitchFamily="2" charset="-122"/>
              </a:rPr>
              <a:t> </a:t>
            </a:r>
            <a:r>
              <a:rPr lang="en-US" altLang="zh-CN" sz="2800" dirty="0" smtClean="0">
                <a:ea typeface="SimSun" pitchFamily="2" charset="-122"/>
              </a:rPr>
              <a:t>Work Item Document</a:t>
            </a:r>
            <a:r>
              <a:rPr lang="en-US" altLang="zh-CN" sz="3600" dirty="0" smtClean="0">
                <a:ea typeface="SimSun" pitchFamily="2" charset="-122"/>
              </a:rPr>
              <a:t/>
            </a:r>
            <a:br>
              <a:rPr lang="en-US" altLang="zh-CN" sz="3600" dirty="0" smtClean="0">
                <a:ea typeface="SimSun" pitchFamily="2" charset="-122"/>
              </a:rPr>
            </a:br>
            <a:r>
              <a:rPr lang="en-US" altLang="zh-CN" sz="3600" dirty="0" smtClean="0">
                <a:ea typeface="SimSun" pitchFamily="2" charset="-122"/>
              </a:rPr>
              <a:t>WI #### - &lt;WI Name&gt;</a:t>
            </a: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SimSun" pitchFamily="2" charset="-122"/>
                <a:cs typeface="Times New Roman" pitchFamily="18" charset="0"/>
              </a:rPr>
              <a:t>USE OF THIS DOCUMENT BY NON-OMA MEMBERS IS SUBJECT TO ALL OF THE TERMS AND CONDITIONS OF THE USE AGREEMENT (located at </a:t>
            </a:r>
            <a:r>
              <a:rPr lang="en-GB" altLang="zh-CN" sz="900">
                <a:ea typeface="SimSun" pitchFamily="2" charset="-122"/>
                <a:cs typeface="Times New Roman" pitchFamily="18" charset="0"/>
                <a:hlinkClick r:id="rId4"/>
              </a:rPr>
              <a:t>http://www.openmobilealliance.org/UseAgreement.html</a:t>
            </a:r>
            <a:r>
              <a:rPr lang="en-GB"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SimSun" pitchFamily="2"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SimSun" pitchFamily="2" charset="-122"/>
                <a:cs typeface="Times New Roman" pitchFamily="18" charset="0"/>
              </a:rPr>
              <a:t>Intellectual Property Rights</a:t>
            </a:r>
          </a:p>
          <a:p>
            <a:pPr>
              <a:spcBef>
                <a:spcPct val="35000"/>
              </a:spcBef>
            </a:pPr>
            <a:r>
              <a:rPr lang="en-GB"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a:t>
            </a:r>
            <a:r>
              <a:rPr lang="en-US" altLang="zh-CN" b="1" dirty="0" err="1">
                <a:latin typeface="Tahoma" pitchFamily="34" charset="0"/>
                <a:ea typeface="SimSun" pitchFamily="2" charset="-122"/>
              </a:rPr>
              <a:t>dd</a:t>
            </a:r>
            <a:r>
              <a:rPr lang="en-US" altLang="zh-CN" b="1" dirty="0">
                <a:latin typeface="Tahoma" pitchFamily="34" charset="0"/>
                <a:ea typeface="SimSun" pitchFamily="2" charset="-122"/>
              </a:rPr>
              <a:t> </a:t>
            </a:r>
            <a:r>
              <a:rPr lang="en-US" altLang="zh-CN" b="1" dirty="0" err="1">
                <a:latin typeface="Tahoma" pitchFamily="34" charset="0"/>
                <a:ea typeface="SimSun" pitchFamily="2" charset="-122"/>
              </a:rPr>
              <a:t>Mmm</a:t>
            </a:r>
            <a:r>
              <a:rPr lang="en-US" altLang="zh-CN" b="1" dirty="0">
                <a:latin typeface="Tahoma" pitchFamily="34" charset="0"/>
                <a:ea typeface="SimSun" pitchFamily="2" charset="-122"/>
              </a:rPr>
              <a:t> </a:t>
            </a:r>
            <a:r>
              <a:rPr lang="en-US" altLang="zh-CN" b="1" dirty="0" smtClean="0">
                <a:latin typeface="Tahoma" pitchFamily="34" charset="0"/>
                <a:ea typeface="SimSun" pitchFamily="2" charset="-122"/>
              </a:rPr>
              <a:t>2018</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&lt;name&gt;, &lt;email&gt;</a:t>
            </a:r>
          </a:p>
          <a:p>
            <a:pPr>
              <a:lnSpc>
                <a:spcPct val="95000"/>
              </a:lnSpc>
              <a:spcAft>
                <a:spcPct val="35000"/>
              </a:spcAft>
            </a:pPr>
            <a:r>
              <a:rPr lang="en-US" altLang="zh-CN" b="1" dirty="0">
                <a:latin typeface="Tahoma" pitchFamily="34" charset="0"/>
                <a:ea typeface="SimSun" pitchFamily="2" charset="-122"/>
              </a:rPr>
              <a:t>	Source:	&lt;OMA Member(s)&gt;</a:t>
            </a: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7" name="Text Box 8"/>
          <p:cNvSpPr txBox="1">
            <a:spLocks noChangeArrowheads="1"/>
          </p:cNvSpPr>
          <p:nvPr/>
        </p:nvSpPr>
        <p:spPr bwMode="auto">
          <a:xfrm>
            <a:off x="2887663" y="3892550"/>
            <a:ext cx="5746750" cy="1600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a:solidFill>
                  <a:srgbClr val="800000"/>
                </a:solidFill>
                <a:ea typeface="SimSun" pitchFamily="2" charset="-122"/>
              </a:rPr>
              <a:t>For instructions on how to use this template enable the </a:t>
            </a:r>
            <a:r>
              <a:rPr lang="en-US" altLang="zh-CN" sz="1200" b="1">
                <a:solidFill>
                  <a:srgbClr val="800000"/>
                </a:solidFill>
                <a:ea typeface="SimSun" pitchFamily="2" charset="-122"/>
              </a:rPr>
              <a:t>notes view </a:t>
            </a:r>
            <a:r>
              <a:rPr lang="en-US" altLang="zh-CN" sz="1200">
                <a:solidFill>
                  <a:srgbClr val="800000"/>
                </a:solidFill>
                <a:ea typeface="SimSun" pitchFamily="2" charset="-122"/>
              </a:rPr>
              <a:t>for this presentation.</a:t>
            </a:r>
          </a:p>
          <a:p>
            <a:pPr>
              <a:lnSpc>
                <a:spcPct val="100000"/>
              </a:lnSpc>
            </a:pPr>
            <a:endParaRPr lang="en-US" altLang="zh-CN" sz="1200">
              <a:solidFill>
                <a:srgbClr val="800000"/>
              </a:solidFill>
              <a:latin typeface="Comic Sans MS" pitchFamily="66" charset="0"/>
              <a:ea typeface="SimSun" pitchFamily="2" charset="-122"/>
            </a:endParaRPr>
          </a:p>
          <a:p>
            <a:pPr>
              <a:lnSpc>
                <a:spcPct val="100000"/>
              </a:lnSpc>
            </a:pPr>
            <a:r>
              <a:rPr lang="en-US" altLang="zh-CN" sz="1200">
                <a:solidFill>
                  <a:srgbClr val="800000"/>
                </a:solidFill>
                <a:latin typeface="Comic Sans MS" pitchFamily="66" charset="0"/>
                <a:ea typeface="SimSun" pitchFamily="2" charset="-122"/>
              </a:rPr>
              <a:t>For instructions about the handling of Work Items, see the latest version of the WID procedures document.  This document can be found on the OMA member portal under the REL General Information tab.</a:t>
            </a:r>
          </a:p>
          <a:p>
            <a:pPr>
              <a:lnSpc>
                <a:spcPct val="100000"/>
              </a:lnSpc>
            </a:pPr>
            <a:endParaRPr lang="en-US" altLang="zh-CN" sz="1200">
              <a:solidFill>
                <a:srgbClr val="800000"/>
              </a:solidFill>
              <a:latin typeface="Comic Sans MS" pitchFamily="66" charset="0"/>
              <a:ea typeface="SimSun" pitchFamily="2" charset="-122"/>
            </a:endParaRPr>
          </a:p>
          <a:p>
            <a:pPr>
              <a:lnSpc>
                <a:spcPct val="100000"/>
              </a:lnSpc>
            </a:pPr>
            <a:r>
              <a:rPr lang="en-US" altLang="zh-CN" sz="1200" b="1" i="1">
                <a:solidFill>
                  <a:srgbClr val="800000"/>
                </a:solidFill>
                <a:latin typeface="Comic Sans MS" pitchFamily="66" charset="0"/>
                <a:ea typeface="SimSun" pitchFamily="2" charset="-122"/>
              </a:rPr>
              <a:t>&lt;Delete this Comment Box&gt;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nvPr>
        </p:nvGraphicFramePr>
        <p:xfrm>
          <a:off x="338138" y="1606550"/>
          <a:ext cx="8686800" cy="4792663"/>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smtClean="0">
                          <a:ln>
                            <a:noFill/>
                          </a:ln>
                          <a:solidFill>
                            <a:srgbClr val="800000"/>
                          </a:solidFill>
                          <a:effectLst/>
                          <a:latin typeface="Arial Narrow" pitchFamily="34" charset="0"/>
                          <a:ea typeface="SimSun" pitchFamily="2" charset="-122"/>
                        </a:rPr>
                        <a:t>“Richard D. Editor”</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chemeClr val="hlink"/>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smtClean="0">
                          <a:ln>
                            <a:noFill/>
                          </a:ln>
                          <a:solidFill>
                            <a:srgbClr val="800000"/>
                          </a:solidFill>
                          <a:effectLst/>
                          <a:latin typeface="Arial Narrow" pitchFamily="34" charset="0"/>
                          <a:ea typeface="SimSun" pitchFamily="2" charset="-122"/>
                        </a:rPr>
                        <a:t>“Adrian Rover”</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a:solidFill>
                  <a:srgbClr val="000066"/>
                </a:solidFill>
                <a:latin typeface="Arial Narrow" pitchFamily="34" charset="0"/>
                <a:ea typeface="SimSun" pitchFamily="2" charset="-122"/>
              </a:rPr>
              <a:t>Draft Version X.Y</a:t>
            </a:r>
          </a:p>
        </p:txBody>
      </p:sp>
      <p:graphicFrame>
        <p:nvGraphicFramePr>
          <p:cNvPr id="40062" name="Group 126"/>
          <p:cNvGraphicFramePr>
            <a:graphicFrameLocks noGrp="1"/>
          </p:cNvGraphicFramePr>
          <p:nvPr/>
        </p:nvGraphicFramePr>
        <p:xfrm>
          <a:off x="261938" y="1682750"/>
          <a:ext cx="8763000" cy="1584336"/>
        </p:xfrm>
        <a:graphic>
          <a:graphicData uri="http://schemas.openxmlformats.org/drawingml/2006/table">
            <a:tbl>
              <a:tblPr/>
              <a:tblGrid>
                <a:gridCol w="1654175"/>
                <a:gridCol w="7108825"/>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dd mmm yyyy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nvGraphicFramePr>
        <p:xfrm>
          <a:off x="490538" y="1987550"/>
          <a:ext cx="8229600" cy="76200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smtClean="0">
                          <a:ln>
                            <a:noFill/>
                          </a:ln>
                          <a:solidFill>
                            <a:srgbClr val="FF0000"/>
                          </a:solidFill>
                          <a:effectLst/>
                          <a:latin typeface="Calibri" pitchFamily="34" charset="0"/>
                          <a:ea typeface="SimSun" pitchFamily="2" charset="-122"/>
                        </a:rPr>
                        <a:t> Long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smtClean="0">
                          <a:ln>
                            <a:noFill/>
                          </a:ln>
                          <a:solidFill>
                            <a:srgbClr val="FF0000"/>
                          </a:solidFill>
                          <a:effectLst/>
                          <a:latin typeface="Calibri" pitchFamily="34" charset="0"/>
                          <a:ea typeface="SimSun" pitchFamily="2" charset="-122"/>
                        </a:rPr>
                        <a:t> Short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nvGraphicFramePr>
        <p:xfrm>
          <a:off x="490538" y="3511550"/>
          <a:ext cx="1524000" cy="977900"/>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smtClean="0">
                          <a:ln>
                            <a:noFill/>
                          </a:ln>
                          <a:solidFill>
                            <a:srgbClr val="FF0000"/>
                          </a:solidFill>
                          <a:effectLst/>
                          <a:latin typeface="Calibri" pitchFamily="34" charset="0"/>
                          <a:ea typeface="SimSun" pitchFamily="2" charset="-122"/>
                        </a:rPr>
                        <a:t>Y or N</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SimSun" pitchFamily="2" charset="-122"/>
              </a:rPr>
              <a:t>Description and Objectives</a:t>
            </a:r>
          </a:p>
        </p:txBody>
      </p:sp>
      <p:sp>
        <p:nvSpPr>
          <p:cNvPr id="4099" name="Rectangle 1029"/>
          <p:cNvSpPr>
            <a:spLocks noGrp="1" noChangeArrowheads="1"/>
          </p:cNvSpPr>
          <p:nvPr>
            <p:ph type="body" idx="1"/>
          </p:nvPr>
        </p:nvSpPr>
        <p:spPr/>
        <p:txBody>
          <a:bodyPr/>
          <a:lstStyle/>
          <a:p>
            <a:r>
              <a:rPr lang="en-GB" altLang="zh-CN" smtClean="0">
                <a:ea typeface="SimSun" pitchFamily="2" charset="-122"/>
              </a:rPr>
              <a:t>Work Areas:</a:t>
            </a:r>
          </a:p>
          <a:p>
            <a:r>
              <a:rPr lang="en-GB" altLang="zh-CN" smtClean="0">
                <a:ea typeface="SimSun" pitchFamily="2" charset="-122"/>
              </a:rPr>
              <a:t>Issues this Work Item aims to solve:</a:t>
            </a:r>
          </a:p>
          <a:p>
            <a:r>
              <a:rPr lang="en-GB" altLang="zh-CN" smtClean="0">
                <a:ea typeface="SimSun" pitchFamily="2" charset="-122"/>
              </a:rPr>
              <a:t>Market benefits:</a:t>
            </a:r>
          </a:p>
          <a:p>
            <a:r>
              <a:rPr lang="en-GB" altLang="zh-CN" smtClean="0">
                <a:ea typeface="SimSun" pitchFamily="2" charset="-122"/>
              </a:rPr>
              <a:t>Time to market:</a:t>
            </a:r>
          </a:p>
          <a:p>
            <a:r>
              <a:rPr lang="en-GB" altLang="zh-CN" smtClean="0">
                <a:ea typeface="SimSun" pitchFamily="2" charset="-122"/>
              </a:rPr>
              <a:t>Expected market acceptance:</a:t>
            </a:r>
          </a:p>
          <a:p>
            <a:r>
              <a:rPr lang="en-GB" altLang="zh-CN" smtClean="0">
                <a:ea typeface="SimSun" pitchFamily="2" charset="-122"/>
              </a:rPr>
              <a:t>Complexity:</a:t>
            </a:r>
          </a:p>
          <a:p>
            <a:r>
              <a:rPr lang="en-GB" altLang="zh-CN" smtClean="0">
                <a:ea typeface="SimSun" pitchFamily="2" charset="-122"/>
              </a:rPr>
              <a:t>Uniqueness: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5123" name="Rectangle 5"/>
          <p:cNvSpPr>
            <a:spLocks noGrp="1" noChangeArrowheads="1"/>
          </p:cNvSpPr>
          <p:nvPr>
            <p:ph type="body" idx="1"/>
          </p:nvPr>
        </p:nvSpPr>
        <p:spPr/>
        <p:txBody>
          <a:bodyPr/>
          <a:lstStyle/>
          <a:p>
            <a:endParaRPr lang="en-GB" altLang="zh-CN" smtClean="0">
              <a:ea typeface="SimSun"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smtClean="0">
                <a:ea typeface="SimSun" pitchFamily="2" charset="-122"/>
              </a:rPr>
              <a:t>Existing specifications affected:</a:t>
            </a:r>
          </a:p>
          <a:p>
            <a:r>
              <a:rPr lang="en-GB" altLang="zh-CN" smtClean="0">
                <a:ea typeface="SimSun" pitchFamily="2" charset="-122"/>
              </a:rPr>
              <a:t>Other Work Items affected:</a:t>
            </a:r>
          </a:p>
          <a:p>
            <a:r>
              <a:rPr lang="en-GB" altLang="zh-CN" smtClean="0">
                <a:ea typeface="SimSun" pitchFamily="2" charset="-122"/>
              </a:rPr>
              <a:t>OMA WGs and external organizations affected:</a:t>
            </a:r>
          </a:p>
          <a:p>
            <a:r>
              <a:rPr lang="en-GB" altLang="zh-CN" smtClean="0">
                <a:ea typeface="SimSun" pitchFamily="2" charset="-122"/>
              </a:rPr>
              <a:t>Impacts on Architecture, Charging/Billing, Security, Privacy, IOT: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smtClean="0">
                <a:ea typeface="SimSun" pitchFamily="2" charset="-122"/>
              </a:rPr>
              <a:t>Proposed Timeline</a:t>
            </a:r>
          </a:p>
        </p:txBody>
      </p:sp>
      <p:graphicFrame>
        <p:nvGraphicFramePr>
          <p:cNvPr id="7171" name="Object 1755"/>
          <p:cNvGraphicFramePr>
            <a:graphicFrameLocks noChangeAspect="1"/>
          </p:cNvGraphicFramePr>
          <p:nvPr/>
        </p:nvGraphicFramePr>
        <p:xfrm>
          <a:off x="795338" y="0"/>
          <a:ext cx="914400" cy="714375"/>
        </p:xfrm>
        <a:graphic>
          <a:graphicData uri="http://schemas.openxmlformats.org/presentationml/2006/ole">
            <mc:AlternateContent xmlns:mc="http://schemas.openxmlformats.org/markup-compatibility/2006">
              <mc:Choice xmlns:v="urn:schemas-microsoft-com:vml" Requires="v">
                <p:oleObj spid="_x0000_s7257" name="Hoja de cálculo" showAsIcon="1" r:id="rId4" imgW="914400" imgH="714375" progId="Excel.Sheet.8">
                  <p:embed/>
                </p:oleObj>
              </mc:Choice>
              <mc:Fallback>
                <p:oleObj name="Hoja de cálculo" showAsIcon="1" r:id="rId4" imgW="914400" imgH="714375" progId="Excel.Sheet.8">
                  <p:embed/>
                  <p:pic>
                    <p:nvPicPr>
                      <p:cNvPr id="0" name="Object 17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338" y="0"/>
                        <a:ext cx="914400" cy="71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4" name="Group 350"/>
          <p:cNvGraphicFramePr>
            <a:graphicFrameLocks noGrp="1"/>
          </p:cNvGraphicFramePr>
          <p:nvPr/>
        </p:nvGraphicFramePr>
        <p:xfrm>
          <a:off x="5214938" y="1987550"/>
          <a:ext cx="3924300" cy="3181350"/>
        </p:xfrm>
        <a:graphic>
          <a:graphicData uri="http://schemas.openxmlformats.org/drawingml/2006/table">
            <a:tbl>
              <a:tblPr/>
              <a:tblGrid>
                <a:gridCol w="1765300"/>
                <a:gridCol w="958850"/>
                <a:gridCol w="268287"/>
                <a:gridCol w="352425"/>
                <a:gridCol w="352425"/>
                <a:gridCol w="227013"/>
              </a:tblGrid>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rowSpan="2" gridSpan="4">
                  <a:txBody>
                    <a:body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Approximate duration in months</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35242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2013-01-01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New reqs deadline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2013-08-01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2013-09-01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8</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2013-09-01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2013-11-01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5</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2014-03-01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9</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14</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2014-05-01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16</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7251" name="Object 351"/>
          <p:cNvGraphicFramePr>
            <a:graphicFrameLocks noChangeAspect="1"/>
          </p:cNvGraphicFramePr>
          <p:nvPr/>
        </p:nvGraphicFramePr>
        <p:xfrm>
          <a:off x="185738" y="2093913"/>
          <a:ext cx="4953000" cy="2967037"/>
        </p:xfrm>
        <a:graphic>
          <a:graphicData uri="http://schemas.openxmlformats.org/presentationml/2006/ole">
            <mc:AlternateContent xmlns:mc="http://schemas.openxmlformats.org/markup-compatibility/2006">
              <mc:Choice xmlns:v="urn:schemas-microsoft-com:vml" Requires="v">
                <p:oleObj spid="_x0000_s7258" name="Gráfico" r:id="rId6" imgW="5391219" imgH="3228884" progId="Excel.Chart.8">
                  <p:embed/>
                </p:oleObj>
              </mc:Choice>
              <mc:Fallback>
                <p:oleObj name="Gráfico" r:id="rId6" imgW="5391219" imgH="3228884" progId="Excel.Chart.8">
                  <p:embed/>
                  <p:pic>
                    <p:nvPicPr>
                      <p:cNvPr id="0" name="Object 35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738" y="2093913"/>
                        <a:ext cx="4953000" cy="296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3A5698"/>
                              </a:outerShdw>
                            </a:effectLst>
                          </a14:hiddenEffects>
                        </a:ext>
                      </a:extLst>
                    </p:spPr>
                  </p:pic>
                </p:oleObj>
              </mc:Fallback>
            </mc:AlternateContent>
          </a:graphicData>
        </a:graphic>
      </p:graphicFrame>
      <p:sp>
        <p:nvSpPr>
          <p:cNvPr id="7252"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smtClean="0">
                <a:ea typeface="SimSun" pitchFamily="2" charset="-122"/>
              </a:rPr>
              <a:t>Requirements</a:t>
            </a:r>
          </a:p>
          <a:p>
            <a:pPr lvl="1"/>
            <a:r>
              <a:rPr lang="es-ES" altLang="zh-CN" smtClean="0">
                <a:ea typeface="SimSun" pitchFamily="2" charset="-122"/>
              </a:rPr>
              <a:t>New Requirements Document / Reference to existing Requirements Document / Reference to requirements from external organization / Requirements in Combined Release Document / No Requirements </a:t>
            </a:r>
            <a:r>
              <a:rPr lang="es-ES" altLang="zh-CN" i="1" smtClean="0">
                <a:ea typeface="SimSun" pitchFamily="2" charset="-122"/>
              </a:rPr>
              <a:t>(select one)</a:t>
            </a:r>
          </a:p>
          <a:p>
            <a:r>
              <a:rPr lang="es-ES" altLang="zh-CN" smtClean="0">
                <a:ea typeface="SimSun" pitchFamily="2" charset="-122"/>
              </a:rPr>
              <a:t>Architecture</a:t>
            </a:r>
          </a:p>
          <a:p>
            <a:pPr lvl="1"/>
            <a:r>
              <a:rPr lang="es-ES" altLang="zh-CN" smtClean="0">
                <a:ea typeface="SimSun" pitchFamily="2" charset="-122"/>
              </a:rPr>
              <a:t>New Architecture Document / Reference to existing Architecture Document / Reference to architecture from external organization / Architecture in Combined Release Document / No Architecture </a:t>
            </a:r>
            <a:r>
              <a:rPr lang="es-ES" altLang="zh-CN" i="1" smtClean="0">
                <a:ea typeface="SimSun" pitchFamily="2" charset="-122"/>
              </a:rPr>
              <a:t>(select one)</a:t>
            </a:r>
          </a:p>
          <a:p>
            <a:r>
              <a:rPr lang="es-ES" altLang="zh-CN" smtClean="0">
                <a:ea typeface="SimSun" pitchFamily="2" charset="-122"/>
              </a:rPr>
              <a:t>Development Phase</a:t>
            </a:r>
          </a:p>
          <a:p>
            <a:pPr lvl="1"/>
            <a:r>
              <a:rPr lang="es-ES" altLang="zh-CN" smtClean="0">
                <a:ea typeface="SimSun" pitchFamily="2" charset="-122"/>
              </a:rPr>
              <a:t>Technical Specifications / Combined Release document / Data Description Specifications (e.g. Schema, MO, DDS, etc) / White Paper / Deployment Suite </a:t>
            </a:r>
            <a:r>
              <a:rPr lang="es-ES" altLang="zh-CN" i="1" smtClean="0">
                <a:ea typeface="SimSun" pitchFamily="2" charset="-122"/>
              </a:rPr>
              <a:t>(select one)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SimSun" pitchFamily="2" charset="-122"/>
              </a:rPr>
              <a:t>Planned Review Types</a:t>
            </a:r>
          </a:p>
        </p:txBody>
      </p:sp>
      <p:graphicFrame>
        <p:nvGraphicFramePr>
          <p:cNvPr id="5" name="Table 4"/>
          <p:cNvGraphicFramePr>
            <a:graphicFrameLocks noGrp="1"/>
          </p:cNvGraphicFramePr>
          <p:nvPr/>
        </p:nvGraphicFramePr>
        <p:xfrm>
          <a:off x="414338" y="1682750"/>
          <a:ext cx="8153400" cy="1603374"/>
        </p:xfrm>
        <a:graphic>
          <a:graphicData uri="http://schemas.openxmlformats.org/drawingml/2006/table">
            <a:tbl>
              <a:tblPr/>
              <a:tblGrid>
                <a:gridCol w="1447800"/>
                <a:gridCol w="6705600"/>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smtClean="0">
                          <a:ln>
                            <a:noFill/>
                          </a:ln>
                          <a:solidFill>
                            <a:srgbClr val="000000"/>
                          </a:solidFill>
                          <a:effectLst/>
                          <a:latin typeface="Calibri" pitchFamily="34" charset="0"/>
                          <a:ea typeface="SimSun" pitchFamily="2" charset="-122"/>
                        </a:rPr>
                        <a:t>RD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smtClean="0">
                          <a:ln>
                            <a:noFill/>
                          </a:ln>
                          <a:solidFill>
                            <a:schemeClr val="tx1"/>
                          </a:solidFill>
                          <a:effectLst/>
                          <a:latin typeface="Calibri" pitchFamily="34" charset="0"/>
                          <a:ea typeface="SimSun" pitchFamily="2" charset="-122"/>
                        </a:rPr>
                        <a:t>AD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smtClean="0">
                          <a:ln>
                            <a:noFill/>
                          </a:ln>
                          <a:solidFill>
                            <a:schemeClr val="tx1"/>
                          </a:solidFill>
                          <a:effectLst/>
                          <a:latin typeface="Cambria" pitchFamily="18" charset="0"/>
                          <a:ea typeface="SimSun" pitchFamily="2" charset="-122"/>
                        </a:rPr>
                        <a:t>Consistency Review / Closure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ext Box 8"/>
          <p:cNvSpPr txBox="1">
            <a:spLocks noChangeArrowheads="1"/>
          </p:cNvSpPr>
          <p:nvPr/>
        </p:nvSpPr>
        <p:spPr bwMode="auto">
          <a:xfrm>
            <a:off x="414338" y="3740150"/>
            <a:ext cx="2524125" cy="620713"/>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000">
                <a:solidFill>
                  <a:schemeClr val="tx1"/>
                </a:solidFill>
                <a:latin typeface="Arial" charset="0"/>
                <a:ea typeface="+mn-ea"/>
                <a:cs typeface="+mn-cs"/>
              </a:defRPr>
            </a:lvl1pPr>
            <a:lvl2pPr marL="742950" indent="-28575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2pPr>
            <a:lvl3pPr marL="1143000" indent="-22860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3pPr>
            <a:lvl4pPr marL="16002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4pPr>
            <a:lvl5pPr marL="20574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5pPr>
            <a:lvl6pPr marL="25146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6pPr>
            <a:lvl7pPr marL="29718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7pPr>
            <a:lvl8pPr marL="34290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8pPr>
            <a:lvl9pPr marL="38862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9pPr>
          </a:lstStyle>
          <a:p>
            <a:pPr marL="0" indent="-117475">
              <a:lnSpc>
                <a:spcPct val="100000"/>
              </a:lnSpc>
              <a:buFontTx/>
              <a:buNone/>
              <a:defRPr/>
            </a:pPr>
            <a:r>
              <a:rPr lang="en-US" altLang="zh-CN" sz="1200" kern="0" dirty="0" smtClean="0">
                <a:solidFill>
                  <a:srgbClr val="800000"/>
                </a:solidFill>
                <a:latin typeface="Comic Sans MS" pitchFamily="66" charset="0"/>
                <a:ea typeface="宋体" charset="-122"/>
              </a:rPr>
              <a:t>Delete Reviews not </a:t>
            </a:r>
            <a:r>
              <a:rPr lang="en-US" altLang="zh-CN" sz="1200" kern="0" dirty="0" err="1" smtClean="0">
                <a:solidFill>
                  <a:srgbClr val="800000"/>
                </a:solidFill>
                <a:latin typeface="Comic Sans MS" pitchFamily="66" charset="0"/>
                <a:ea typeface="宋体" charset="-122"/>
              </a:rPr>
              <a:t>Plannded</a:t>
            </a:r>
            <a:endParaRPr lang="en-US" altLang="zh-CN" sz="1200" kern="0" dirty="0">
              <a:solidFill>
                <a:srgbClr val="800000"/>
              </a:solidFill>
              <a:latin typeface="Comic Sans MS" pitchFamily="66" charset="0"/>
              <a:ea typeface="宋体" charset="-122"/>
            </a:endParaRPr>
          </a:p>
          <a:p>
            <a:pPr marL="0" indent="-117475">
              <a:lnSpc>
                <a:spcPct val="100000"/>
              </a:lnSpc>
              <a:buFontTx/>
              <a:buNone/>
              <a:defRPr/>
            </a:pPr>
            <a:r>
              <a:rPr lang="en-US" altLang="zh-CN" sz="1200" b="1" i="1" kern="0" dirty="0" smtClean="0">
                <a:solidFill>
                  <a:srgbClr val="800000"/>
                </a:solidFill>
                <a:latin typeface="Comic Sans MS" pitchFamily="66" charset="0"/>
                <a:ea typeface="宋体" charset="-122"/>
              </a:rPr>
              <a:t>&lt;Delete this Comment Box&gt;</a:t>
            </a:r>
            <a:endParaRPr lang="en-US" altLang="zh-CN" sz="1200" b="1" i="1" kern="0" dirty="0">
              <a:solidFill>
                <a:srgbClr val="800000"/>
              </a:solidFill>
              <a:latin typeface="Comic Sans MS" pitchFamily="66" charset="0"/>
              <a:ea typeface="宋体"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itchFamily="2" charset="-122"/>
              </a:rPr>
              <a:t>The companies supporting this work item are:</a:t>
            </a:r>
          </a:p>
        </p:txBody>
      </p:sp>
      <p:graphicFrame>
        <p:nvGraphicFramePr>
          <p:cNvPr id="9259" name="Group 43"/>
          <p:cNvGraphicFramePr>
            <a:graphicFrameLocks noGrp="1"/>
          </p:cNvGraphicFramePr>
          <p:nvPr>
            <p:ph sz="half" idx="2"/>
          </p:nvPr>
        </p:nvGraphicFramePr>
        <p:xfrm>
          <a:off x="490538" y="1606550"/>
          <a:ext cx="8047037" cy="3843342"/>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Marvellous Mobiles</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Sponsor</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Serious Servers</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Durable Databases</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Associate</a:t>
                      </a:r>
                      <a:endParaRPr kumimoji="0" lang="en-GB" altLang="zh-CN" sz="2200" b="0" i="0" u="none" strike="noStrike" cap="none" normalizeH="0" baseline="0" smtClean="0">
                        <a:ln>
                          <a:noFill/>
                        </a:ln>
                        <a:solidFill>
                          <a:schemeClr val="hlink"/>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6" name="Text Box 8"/>
          <p:cNvSpPr txBox="1">
            <a:spLocks noChangeArrowheads="1"/>
          </p:cNvSpPr>
          <p:nvPr/>
        </p:nvSpPr>
        <p:spPr bwMode="auto">
          <a:xfrm>
            <a:off x="4148138" y="3359150"/>
            <a:ext cx="33528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US" altLang="zh-CN" sz="1200">
                <a:solidFill>
                  <a:srgbClr val="800000"/>
                </a:solidFill>
                <a:ea typeface="SimSun" pitchFamily="2" charset="-122"/>
              </a:rPr>
              <a:t>Prior to the WID being approved by evote there must be 4 Supporting Companies</a:t>
            </a:r>
            <a:endParaRPr lang="en-US" altLang="zh-CN" sz="1200">
              <a:solidFill>
                <a:srgbClr val="800000"/>
              </a:solidFill>
              <a:latin typeface="Comic Sans MS" pitchFamily="66" charset="0"/>
              <a:ea typeface="SimSun" pitchFamily="2" charset="-122"/>
            </a:endParaRPr>
          </a:p>
          <a:p>
            <a:pPr>
              <a:lnSpc>
                <a:spcPct val="100000"/>
              </a:lnSpc>
              <a:spcBef>
                <a:spcPct val="25000"/>
              </a:spcBef>
              <a:buClr>
                <a:schemeClr val="tx1"/>
              </a:buClr>
              <a:buSzPct val="80000"/>
            </a:pPr>
            <a:r>
              <a:rPr lang="en-US" altLang="zh-CN" sz="1200" b="1" i="1">
                <a:solidFill>
                  <a:srgbClr val="800000"/>
                </a:solidFill>
                <a:latin typeface="Comic Sans MS" pitchFamily="66" charset="0"/>
                <a:ea typeface="SimSun" pitchFamily="2" charset="-122"/>
              </a:rPr>
              <a:t>&lt;Delete this Comment Box&gt;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8544</TotalTime>
  <Pages>15</Pages>
  <Words>1787</Words>
  <Application>Microsoft Office PowerPoint</Application>
  <PresentationFormat>Custom</PresentationFormat>
  <Paragraphs>205</Paragraphs>
  <Slides>11</Slides>
  <Notes>11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11</vt:i4>
      </vt:variant>
    </vt:vector>
  </HeadingPairs>
  <TitlesOfParts>
    <vt:vector size="14" baseType="lpstr">
      <vt:lpstr>OMA Template</vt:lpstr>
      <vt:lpstr>Hoja de cálculo</vt:lpstr>
      <vt:lpstr>Gráfico</vt:lpstr>
      <vt:lpstr>OMA-WID-&lt;Num&gt;-&lt;Name&gt;-2018mmdd-D   Work Item Document WI #### - &lt;WI Name&gt;</vt:lpstr>
      <vt:lpstr>Work Item Title and Registration Name </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OMA DSO1</cp:lastModifiedBy>
  <cp:revision>344</cp:revision>
  <cp:lastPrinted>1999-04-27T06:51:51Z</cp:lastPrinted>
  <dcterms:created xsi:type="dcterms:W3CDTF">2002-03-19T14:05:12Z</dcterms:created>
  <dcterms:modified xsi:type="dcterms:W3CDTF">2018-01-02T08:42:04Z</dcterms:modified>
</cp:coreProperties>
</file>