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55" r:id="rId3"/>
    <p:sldId id="352" r:id="rId4"/>
    <p:sldId id="354" r:id="rId5"/>
    <p:sldId id="356" r:id="rId6"/>
    <p:sldId id="357"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3501" autoAdjust="0"/>
    <p:restoredTop sz="92965" autoAdjust="0"/>
  </p:normalViewPr>
  <p:slideViewPr>
    <p:cSldViewPr>
      <p:cViewPr varScale="1">
        <p:scale>
          <a:sx n="71" d="100"/>
          <a:sy n="71" d="100"/>
        </p:scale>
        <p:origin x="-786" y="-1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슬라이드 이미지 개체 틀 1"/>
          <p:cNvSpPr>
            <a:spLocks noGrp="1" noRot="1" noChangeAspect="1"/>
          </p:cNvSpPr>
          <p:nvPr>
            <p:ph type="sldImg"/>
          </p:nvPr>
        </p:nvSpPr>
        <p:spPr>
          <a:ln/>
        </p:spPr>
      </p:sp>
      <p:sp>
        <p:nvSpPr>
          <p:cNvPr id="23554" name="슬라이드 노트 개체 틀 2"/>
          <p:cNvSpPr>
            <a:spLocks noGrp="1"/>
          </p:cNvSpPr>
          <p:nvPr>
            <p:ph type="body" idx="1"/>
          </p:nvPr>
        </p:nvSpPr>
        <p:spPr>
          <a:noFill/>
          <a:ln w="9525"/>
        </p:spPr>
        <p:txBody>
          <a:bodyPr/>
          <a:lstStyle/>
          <a:p>
            <a:endParaRPr lang="ko-KR" altLang="en-US" smtClean="0">
              <a:cs typeface="맑은 고딕"/>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a:ea typeface="宋体"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a:ea typeface="宋体" charset="-122"/>
                <a:cs typeface="Times New Roman" pitchFamily="18" charset="0"/>
              </a:rPr>
              <a:t>© 2012 Open Mobile Alliance Ltd.  All Rights Reserved.</a:t>
            </a:r>
            <a:endParaRPr lang="en-US" altLang="zh-CN" sz="1000" b="1">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86" name="Rectangle 18"/>
          <p:cNvSpPr>
            <a:spLocks noChangeArrowheads="1"/>
          </p:cNvSpPr>
          <p:nvPr userDrawn="1"/>
        </p:nvSpPr>
        <p:spPr bwMode="auto">
          <a:xfrm>
            <a:off x="4724400" y="6629400"/>
            <a:ext cx="4148138" cy="280988"/>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altLang="zh-CN" sz="1400" b="1" dirty="0">
                <a:latin typeface="Arial Narrow" pitchFamily="34" charset="0"/>
                <a:ea typeface="宋体" charset="-122"/>
              </a:rPr>
              <a:t>OMA-REQ-AOI-2012-0116</a:t>
            </a:r>
            <a:endParaRPr lang="en-US" altLang="zh-CN" sz="1400" b="1" dirty="0">
              <a:latin typeface="Arial Narrow" pitchFamily="34" charset="0"/>
              <a:ea typeface="宋体" charset="-122"/>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a:latin typeface="Arial Narrow" pitchFamily="34" charset="0"/>
                <a:ea typeface="宋体" charset="-122"/>
              </a:rPr>
              <a:t>Slide #</a:t>
            </a:r>
            <a:fld id="{31852442-A61B-4CAF-8D77-015E25FAB3F2}"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[OMA-Template-WIDpresentation-20120101-I]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9525">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openmobilealliance.org/UseAgreement.html"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dongjingyu@chinamobile.com" TargetMode="External"/><Relationship Id="rId5" Type="http://schemas.openxmlformats.org/officeDocument/2006/relationships/hyperlink" Target="mailto:jeonghoonlee@sk.com" TargetMode="External"/><Relationship Id="rId4" Type="http://schemas.openxmlformats.org/officeDocument/2006/relationships/hyperlink" Target="mailto:hollobit@etri.re.k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27"/>
          <p:cNvSpPr>
            <a:spLocks noChangeArrowheads="1"/>
          </p:cNvSpPr>
          <p:nvPr/>
        </p:nvSpPr>
        <p:spPr bwMode="auto">
          <a:xfrm>
            <a:off x="642938" y="1981200"/>
            <a:ext cx="8501062" cy="2819400"/>
          </a:xfrm>
          <a:prstGeom prst="rect">
            <a:avLst/>
          </a:prstGeom>
          <a:noFill/>
          <a:ln w="9525">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Submitted To:	REQ-AOI</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Date:	19 Sept 2012</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Contact:	Jonghong Jeon, </a:t>
            </a:r>
            <a:r>
              <a:rPr lang="en-US" altLang="zh-CN" b="1">
                <a:latin typeface="Tahoma" pitchFamily="34" charset="0"/>
                <a:ea typeface="宋体" charset="-122"/>
                <a:hlinkClick r:id="rId4"/>
              </a:rPr>
              <a:t>hollobit@etri.re.kr</a:t>
            </a:r>
            <a:endParaRPr lang="en-US" altLang="zh-CN" b="1">
              <a:latin typeface="Tahoma" pitchFamily="34" charset="0"/>
              <a:ea typeface="宋体" charset="-122"/>
            </a:endParaRP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Jeonghoon Lee, </a:t>
            </a:r>
            <a:r>
              <a:rPr lang="en-US" altLang="zh-CN" b="1">
                <a:latin typeface="Tahoma" pitchFamily="34" charset="0"/>
                <a:ea typeface="宋体" charset="-122"/>
                <a:hlinkClick r:id="rId5"/>
              </a:rPr>
              <a:t>jeonghoonlee@sk.com</a:t>
            </a:r>
            <a:r>
              <a:rPr lang="en-US" altLang="zh-CN" b="1">
                <a:latin typeface="Tahoma" pitchFamily="34" charset="0"/>
                <a:ea typeface="宋体" charset="-122"/>
              </a:rPr>
              <a:t>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charset="-122"/>
              </a:rPr>
              <a:t>		Dong Jingyu, </a:t>
            </a:r>
            <a:r>
              <a:rPr lang="en-US" altLang="zh-CN" b="1">
                <a:latin typeface="Tahoma" pitchFamily="34" charset="0"/>
                <a:ea typeface="宋体" charset="-122"/>
                <a:hlinkClick r:id="rId6"/>
              </a:rPr>
              <a:t>dongjingyu@chinamobile.com</a:t>
            </a:r>
            <a:r>
              <a:rPr lang="en-US" altLang="zh-CN" b="1">
                <a:latin typeface="Tahoma" pitchFamily="34" charset="0"/>
                <a:ea typeface="宋体" charset="-122"/>
              </a:rPr>
              <a:t>	Source:	ETRI</a:t>
            </a:r>
          </a:p>
        </p:txBody>
      </p:sp>
      <p:sp>
        <p:nvSpPr>
          <p:cNvPr id="16387" name="Rectangle 26"/>
          <p:cNvSpPr>
            <a:spLocks noGrp="1" noChangeArrowheads="1"/>
          </p:cNvSpPr>
          <p:nvPr>
            <p:ph type="ctrTitle"/>
          </p:nvPr>
        </p:nvSpPr>
        <p:spPr>
          <a:xfrm>
            <a:off x="261938" y="228600"/>
            <a:ext cx="9101137" cy="1652588"/>
          </a:xfrm>
        </p:spPr>
        <p:txBody>
          <a:bodyPr anchor="t"/>
          <a:lstStyle/>
          <a:p>
            <a:r>
              <a:rPr lang="en-GB" altLang="zh-CN" sz="1800" smtClean="0">
                <a:ea typeface="宋体" charset="-122"/>
              </a:rPr>
              <a:t>OMA-REQ-AOI-2012-0116-INP_Notification_Delivery_Lifecycle</a:t>
            </a:r>
            <a:r>
              <a:rPr lang="en-US" altLang="zh-CN" sz="1200" smtClean="0">
                <a:ea typeface="宋体" charset="-122"/>
              </a:rPr>
              <a:t/>
            </a:r>
            <a:br>
              <a:rPr lang="en-US" altLang="zh-CN" sz="1200" smtClean="0">
                <a:ea typeface="宋体" charset="-122"/>
              </a:rPr>
            </a:br>
            <a:r>
              <a:rPr lang="en-US" altLang="zh-CN" sz="2800" smtClean="0">
                <a:ea typeface="宋体" charset="-122"/>
              </a:rPr>
              <a:t/>
            </a:r>
            <a:br>
              <a:rPr lang="en-US" altLang="zh-CN" sz="2800" smtClean="0">
                <a:ea typeface="宋体" charset="-122"/>
              </a:rPr>
            </a:br>
            <a:r>
              <a:rPr lang="en-GB" altLang="zh-CN" sz="2800" smtClean="0">
                <a:ea typeface="宋体" charset="-122"/>
              </a:rPr>
              <a:t>AOI Notification Delivery Lifecycle</a:t>
            </a:r>
            <a:endParaRPr lang="en-US" altLang="zh-CN" sz="2800" smtClean="0">
              <a:ea typeface="宋体" charset="-122"/>
            </a:endParaRPr>
          </a:p>
        </p:txBody>
      </p:sp>
      <p:sp>
        <p:nvSpPr>
          <p:cNvPr id="16388"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zh-CN" sz="1800" b="1">
                <a:solidFill>
                  <a:srgbClr val="800000"/>
                </a:solidFill>
                <a:latin typeface="Tahoma" pitchFamily="34" charset="0"/>
                <a:ea typeface="宋体" charset="-122"/>
              </a:rPr>
              <a:t>X</a:t>
            </a:r>
          </a:p>
        </p:txBody>
      </p:sp>
      <p:sp>
        <p:nvSpPr>
          <p:cNvPr id="16389"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charset="-122"/>
            </a:endParaRPr>
          </a:p>
        </p:txBody>
      </p:sp>
      <p:sp>
        <p:nvSpPr>
          <p:cNvPr id="16390"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7"/>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16391"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GB" altLang="zh-CN" sz="900" b="1">
                <a:ea typeface="宋体" charset="-122"/>
                <a:cs typeface="Times New Roman" pitchFamily="18" charset="0"/>
              </a:rPr>
              <a:t>Intellectual Property Rights</a:t>
            </a:r>
          </a:p>
          <a:p>
            <a:pPr defTabSz="762000" eaLnBrk="0" hangingPunct="0">
              <a:lnSpc>
                <a:spcPct val="90000"/>
              </a:lnSpc>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제목 1"/>
          <p:cNvSpPr>
            <a:spLocks noGrp="1"/>
          </p:cNvSpPr>
          <p:nvPr>
            <p:ph type="title"/>
          </p:nvPr>
        </p:nvSpPr>
        <p:spPr/>
        <p:txBody>
          <a:bodyPr/>
          <a:lstStyle/>
          <a:p>
            <a:r>
              <a:rPr lang="en-US" altLang="ko-KR" smtClean="0">
                <a:ea typeface="굴림" charset="-127"/>
              </a:rPr>
              <a:t>Notification Delivery in AOI</a:t>
            </a:r>
            <a:endParaRPr lang="ko-KR" altLang="en-US" smtClean="0">
              <a:ea typeface="굴림" charset="-127"/>
            </a:endParaRPr>
          </a:p>
        </p:txBody>
      </p:sp>
      <p:sp>
        <p:nvSpPr>
          <p:cNvPr id="4" name="Text Box 12"/>
          <p:cNvSpPr txBox="1">
            <a:spLocks noChangeArrowheads="1"/>
          </p:cNvSpPr>
          <p:nvPr/>
        </p:nvSpPr>
        <p:spPr bwMode="auto">
          <a:xfrm>
            <a:off x="5291138" y="1804988"/>
            <a:ext cx="3276600" cy="8683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r>
              <a:rPr lang="en-US" altLang="zh-CN" sz="1400" dirty="0">
                <a:ea typeface="宋体" charset="-122"/>
              </a:rPr>
              <a:t>Device</a:t>
            </a:r>
          </a:p>
        </p:txBody>
      </p:sp>
      <p:sp>
        <p:nvSpPr>
          <p:cNvPr id="5" name="Text Box 7"/>
          <p:cNvSpPr txBox="1">
            <a:spLocks noChangeArrowheads="1"/>
          </p:cNvSpPr>
          <p:nvPr/>
        </p:nvSpPr>
        <p:spPr bwMode="auto">
          <a:xfrm>
            <a:off x="642938" y="1987550"/>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Server App</a:t>
            </a:r>
          </a:p>
        </p:txBody>
      </p:sp>
      <p:sp>
        <p:nvSpPr>
          <p:cNvPr id="6" name="Text Box 8"/>
          <p:cNvSpPr txBox="1">
            <a:spLocks noChangeArrowheads="1"/>
          </p:cNvSpPr>
          <p:nvPr/>
        </p:nvSpPr>
        <p:spPr bwMode="auto">
          <a:xfrm>
            <a:off x="2852738" y="1773238"/>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800" dirty="0">
              <a:ea typeface="宋体" charset="-122"/>
            </a:endParaRPr>
          </a:p>
          <a:p>
            <a:pPr eaLnBrk="0" hangingPunct="0">
              <a:lnSpc>
                <a:spcPct val="90000"/>
              </a:lnSpc>
              <a:defRPr/>
            </a:pPr>
            <a:r>
              <a:rPr lang="en-US" altLang="zh-CN" sz="1800" dirty="0">
                <a:ea typeface="宋体" charset="-122"/>
              </a:rPr>
              <a:t>AOI </a:t>
            </a:r>
            <a:r>
              <a:rPr lang="en-US" altLang="zh-CN" sz="1800" dirty="0">
                <a:ea typeface="宋体" charset="-122"/>
              </a:rPr>
              <a:t>Server</a:t>
            </a:r>
          </a:p>
          <a:p>
            <a:pPr eaLnBrk="0" hangingPunct="0">
              <a:lnSpc>
                <a:spcPct val="90000"/>
              </a:lnSpc>
              <a:defRPr/>
            </a:pPr>
            <a:endParaRPr lang="en-US" altLang="zh-CN" sz="1800" dirty="0">
              <a:ea typeface="宋体" charset="-122"/>
            </a:endParaRPr>
          </a:p>
        </p:txBody>
      </p:sp>
      <p:sp>
        <p:nvSpPr>
          <p:cNvPr id="7" name="Text Box 9"/>
          <p:cNvSpPr txBox="1">
            <a:spLocks noChangeArrowheads="1"/>
          </p:cNvSpPr>
          <p:nvPr/>
        </p:nvSpPr>
        <p:spPr bwMode="auto">
          <a:xfrm>
            <a:off x="5443538" y="2087563"/>
            <a:ext cx="1295400" cy="29527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dirty="0">
                <a:ea typeface="宋体" charset="-122"/>
              </a:rPr>
              <a:t>AOI </a:t>
            </a:r>
            <a:r>
              <a:rPr lang="en-US" altLang="zh-CN" sz="1400" dirty="0">
                <a:ea typeface="宋体" charset="-122"/>
              </a:rPr>
              <a:t>Client</a:t>
            </a:r>
            <a:endParaRPr lang="en-US" altLang="zh-CN" sz="1400" dirty="0">
              <a:ea typeface="宋体" charset="-122"/>
            </a:endParaRPr>
          </a:p>
        </p:txBody>
      </p:sp>
      <p:sp>
        <p:nvSpPr>
          <p:cNvPr id="8" name="Text Box 10"/>
          <p:cNvSpPr txBox="1">
            <a:spLocks noChangeArrowheads="1"/>
          </p:cNvSpPr>
          <p:nvPr/>
        </p:nvSpPr>
        <p:spPr bwMode="auto">
          <a:xfrm>
            <a:off x="7196138" y="1990725"/>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wrap="none">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Client App</a:t>
            </a:r>
          </a:p>
        </p:txBody>
      </p:sp>
      <p:sp>
        <p:nvSpPr>
          <p:cNvPr id="9" name="Line 14"/>
          <p:cNvSpPr>
            <a:spLocks noChangeShapeType="1"/>
          </p:cNvSpPr>
          <p:nvPr/>
        </p:nvSpPr>
        <p:spPr bwMode="auto">
          <a:xfrm flipH="1" flipV="1">
            <a:off x="6777038" y="2235200"/>
            <a:ext cx="400050" cy="3175"/>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10" name="Line 14"/>
          <p:cNvSpPr>
            <a:spLocks noChangeShapeType="1"/>
          </p:cNvSpPr>
          <p:nvPr/>
        </p:nvSpPr>
        <p:spPr bwMode="auto">
          <a:xfrm flipH="1">
            <a:off x="4452938" y="2239963"/>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11" name="Line 14"/>
          <p:cNvSpPr>
            <a:spLocks noChangeShapeType="1"/>
          </p:cNvSpPr>
          <p:nvPr/>
        </p:nvSpPr>
        <p:spPr bwMode="auto">
          <a:xfrm flipH="1">
            <a:off x="1938338" y="2235200"/>
            <a:ext cx="914400" cy="4763"/>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18442" name="TextBox 11"/>
          <p:cNvSpPr txBox="1">
            <a:spLocks noChangeArrowheads="1"/>
          </p:cNvSpPr>
          <p:nvPr/>
        </p:nvSpPr>
        <p:spPr bwMode="auto">
          <a:xfrm>
            <a:off x="414338" y="1160463"/>
            <a:ext cx="8585200" cy="369887"/>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 This is a general model of notification delivery procedure in AOI Enabler</a:t>
            </a:r>
            <a:endParaRPr lang="ko-KR" altLang="en-US">
              <a:ea typeface="굴림" charset="-127"/>
            </a:endParaRPr>
          </a:p>
        </p:txBody>
      </p:sp>
      <p:grpSp>
        <p:nvGrpSpPr>
          <p:cNvPr id="18443" name="그룹 24"/>
          <p:cNvGrpSpPr>
            <a:grpSpLocks/>
          </p:cNvGrpSpPr>
          <p:nvPr/>
        </p:nvGrpSpPr>
        <p:grpSpPr bwMode="auto">
          <a:xfrm>
            <a:off x="1328738" y="3894138"/>
            <a:ext cx="6553200" cy="1217612"/>
            <a:chOff x="1328737" y="2903537"/>
            <a:chExt cx="6553200" cy="2927350"/>
          </a:xfrm>
        </p:grpSpPr>
        <p:cxnSp>
          <p:nvCxnSpPr>
            <p:cNvPr id="18450" name="직선 연결선 12"/>
            <p:cNvCxnSpPr>
              <a:cxnSpLocks noChangeShapeType="1"/>
            </p:cNvCxnSpPr>
            <p:nvPr/>
          </p:nvCxnSpPr>
          <p:spPr bwMode="auto">
            <a:xfrm>
              <a:off x="1328737" y="2935287"/>
              <a:ext cx="0" cy="2895600"/>
            </a:xfrm>
            <a:prstGeom prst="line">
              <a:avLst/>
            </a:prstGeom>
            <a:noFill/>
            <a:ln w="12700" algn="ctr">
              <a:solidFill>
                <a:schemeClr val="tx1"/>
              </a:solidFill>
              <a:round/>
              <a:headEnd/>
              <a:tailEnd/>
            </a:ln>
          </p:spPr>
        </p:cxnSp>
        <p:cxnSp>
          <p:nvCxnSpPr>
            <p:cNvPr id="18451" name="직선 연결선 13"/>
            <p:cNvCxnSpPr>
              <a:cxnSpLocks noChangeShapeType="1"/>
            </p:cNvCxnSpPr>
            <p:nvPr/>
          </p:nvCxnSpPr>
          <p:spPr bwMode="auto">
            <a:xfrm>
              <a:off x="3614737" y="2935287"/>
              <a:ext cx="0" cy="2895600"/>
            </a:xfrm>
            <a:prstGeom prst="line">
              <a:avLst/>
            </a:prstGeom>
            <a:noFill/>
            <a:ln w="12700" algn="ctr">
              <a:solidFill>
                <a:schemeClr val="tx1"/>
              </a:solidFill>
              <a:round/>
              <a:headEnd/>
              <a:tailEnd/>
            </a:ln>
          </p:spPr>
        </p:cxnSp>
        <p:cxnSp>
          <p:nvCxnSpPr>
            <p:cNvPr id="18452" name="직선 연결선 14"/>
            <p:cNvCxnSpPr>
              <a:cxnSpLocks noChangeShapeType="1"/>
            </p:cNvCxnSpPr>
            <p:nvPr/>
          </p:nvCxnSpPr>
          <p:spPr bwMode="auto">
            <a:xfrm>
              <a:off x="6073774" y="2935287"/>
              <a:ext cx="0" cy="2895600"/>
            </a:xfrm>
            <a:prstGeom prst="line">
              <a:avLst/>
            </a:prstGeom>
            <a:noFill/>
            <a:ln w="12700" algn="ctr">
              <a:solidFill>
                <a:schemeClr val="tx1"/>
              </a:solidFill>
              <a:round/>
              <a:headEnd/>
              <a:tailEnd/>
            </a:ln>
          </p:spPr>
        </p:cxnSp>
        <p:cxnSp>
          <p:nvCxnSpPr>
            <p:cNvPr id="18453" name="직선 연결선 15"/>
            <p:cNvCxnSpPr>
              <a:cxnSpLocks noChangeShapeType="1"/>
            </p:cNvCxnSpPr>
            <p:nvPr/>
          </p:nvCxnSpPr>
          <p:spPr bwMode="auto">
            <a:xfrm>
              <a:off x="7881937" y="2903537"/>
              <a:ext cx="0" cy="2927350"/>
            </a:xfrm>
            <a:prstGeom prst="line">
              <a:avLst/>
            </a:prstGeom>
            <a:noFill/>
            <a:ln w="12700" algn="ctr">
              <a:solidFill>
                <a:schemeClr val="tx1"/>
              </a:solidFill>
              <a:round/>
              <a:headEnd/>
              <a:tailEnd/>
            </a:ln>
          </p:spPr>
        </p:cxnSp>
      </p:grpSp>
      <p:cxnSp>
        <p:nvCxnSpPr>
          <p:cNvPr id="18444" name="직선 화살표 연결선 16"/>
          <p:cNvCxnSpPr>
            <a:cxnSpLocks noChangeShapeType="1"/>
          </p:cNvCxnSpPr>
          <p:nvPr/>
        </p:nvCxnSpPr>
        <p:spPr bwMode="auto">
          <a:xfrm>
            <a:off x="1328738" y="4427538"/>
            <a:ext cx="6553200" cy="0"/>
          </a:xfrm>
          <a:prstGeom prst="straightConnector1">
            <a:avLst/>
          </a:prstGeom>
          <a:noFill/>
          <a:ln w="12700" algn="ctr">
            <a:solidFill>
              <a:schemeClr val="tx1"/>
            </a:solidFill>
            <a:round/>
            <a:headEnd/>
            <a:tailEnd type="arrow" w="med" len="med"/>
          </a:ln>
        </p:spPr>
      </p:cxnSp>
      <p:cxnSp>
        <p:nvCxnSpPr>
          <p:cNvPr id="18445" name="직선 화살표 연결선 21"/>
          <p:cNvCxnSpPr>
            <a:cxnSpLocks noChangeShapeType="1"/>
          </p:cNvCxnSpPr>
          <p:nvPr/>
        </p:nvCxnSpPr>
        <p:spPr bwMode="auto">
          <a:xfrm>
            <a:off x="1328738" y="4656138"/>
            <a:ext cx="6553200" cy="0"/>
          </a:xfrm>
          <a:prstGeom prst="straightConnector1">
            <a:avLst/>
          </a:prstGeom>
          <a:noFill/>
          <a:ln w="12700" algn="ctr">
            <a:solidFill>
              <a:schemeClr val="tx1"/>
            </a:solidFill>
            <a:prstDash val="dash"/>
            <a:round/>
            <a:headEnd type="triangle" w="med" len="med"/>
            <a:tailEnd/>
          </a:ln>
        </p:spPr>
      </p:cxnSp>
      <p:sp>
        <p:nvSpPr>
          <p:cNvPr id="18446" name="TextBox 25"/>
          <p:cNvSpPr txBox="1">
            <a:spLocks noChangeArrowheads="1"/>
          </p:cNvSpPr>
          <p:nvPr/>
        </p:nvSpPr>
        <p:spPr bwMode="auto">
          <a:xfrm>
            <a:off x="414338" y="3065463"/>
            <a:ext cx="4117975" cy="369887"/>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 Notification Delivery Lifecycle is </a:t>
            </a:r>
            <a:endParaRPr lang="ko-KR" altLang="en-US">
              <a:ea typeface="굴림" charset="-127"/>
            </a:endParaRPr>
          </a:p>
        </p:txBody>
      </p:sp>
      <p:sp>
        <p:nvSpPr>
          <p:cNvPr id="18447" name="TextBox 26"/>
          <p:cNvSpPr txBox="1">
            <a:spLocks noChangeArrowheads="1"/>
          </p:cNvSpPr>
          <p:nvPr/>
        </p:nvSpPr>
        <p:spPr bwMode="auto">
          <a:xfrm>
            <a:off x="657225" y="3587750"/>
            <a:ext cx="1376363" cy="369888"/>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Start from </a:t>
            </a:r>
            <a:endParaRPr lang="ko-KR" altLang="en-US">
              <a:ea typeface="굴림" charset="-127"/>
            </a:endParaRPr>
          </a:p>
        </p:txBody>
      </p:sp>
      <p:sp>
        <p:nvSpPr>
          <p:cNvPr id="18448" name="TextBox 27"/>
          <p:cNvSpPr txBox="1">
            <a:spLocks noChangeArrowheads="1"/>
          </p:cNvSpPr>
          <p:nvPr/>
        </p:nvSpPr>
        <p:spPr bwMode="auto">
          <a:xfrm>
            <a:off x="7348538" y="3587750"/>
            <a:ext cx="925512" cy="369888"/>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End to</a:t>
            </a:r>
            <a:endParaRPr lang="ko-KR" altLang="en-US">
              <a:ea typeface="굴림" charset="-127"/>
            </a:endParaRPr>
          </a:p>
        </p:txBody>
      </p:sp>
      <p:sp>
        <p:nvSpPr>
          <p:cNvPr id="18449" name="TextBox 28"/>
          <p:cNvSpPr txBox="1">
            <a:spLocks noChangeArrowheads="1"/>
          </p:cNvSpPr>
          <p:nvPr/>
        </p:nvSpPr>
        <p:spPr bwMode="auto">
          <a:xfrm>
            <a:off x="490538" y="5351463"/>
            <a:ext cx="6732587" cy="646112"/>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 Every notifications in AOI should be managed well.</a:t>
            </a:r>
          </a:p>
          <a:p>
            <a:pPr eaLnBrk="0" hangingPunct="0">
              <a:lnSpc>
                <a:spcPct val="90000"/>
              </a:lnSpc>
            </a:pPr>
            <a:r>
              <a:rPr lang="en-US" altLang="ko-KR">
                <a:ea typeface="굴림" charset="-127"/>
              </a:rPr>
              <a:t>    The concept of NDL would be helpful for this situation.  </a:t>
            </a:r>
            <a:endParaRPr lang="ko-KR" altLang="en-US">
              <a:ea typeface="굴림"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제목 1"/>
          <p:cNvSpPr>
            <a:spLocks noGrp="1"/>
          </p:cNvSpPr>
          <p:nvPr>
            <p:ph type="title"/>
          </p:nvPr>
        </p:nvSpPr>
        <p:spPr/>
        <p:txBody>
          <a:bodyPr/>
          <a:lstStyle/>
          <a:p>
            <a:r>
              <a:rPr lang="en-US" altLang="ko-KR" smtClean="0">
                <a:ea typeface="굴림" charset="-127"/>
              </a:rPr>
              <a:t>Notification Delivery Lifecycle</a:t>
            </a:r>
            <a:endParaRPr lang="ko-KR" altLang="en-US" smtClean="0">
              <a:ea typeface="굴림" charset="-127"/>
            </a:endParaRPr>
          </a:p>
        </p:txBody>
      </p:sp>
      <p:sp>
        <p:nvSpPr>
          <p:cNvPr id="4" name="Text Box 12"/>
          <p:cNvSpPr txBox="1">
            <a:spLocks noChangeArrowheads="1"/>
          </p:cNvSpPr>
          <p:nvPr/>
        </p:nvSpPr>
        <p:spPr bwMode="auto">
          <a:xfrm>
            <a:off x="5291138" y="1576388"/>
            <a:ext cx="3276600" cy="8683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r>
              <a:rPr lang="en-US" altLang="zh-CN" sz="1400" dirty="0">
                <a:ea typeface="宋体" charset="-122"/>
              </a:rPr>
              <a:t>Device</a:t>
            </a:r>
          </a:p>
        </p:txBody>
      </p:sp>
      <p:sp>
        <p:nvSpPr>
          <p:cNvPr id="5" name="Text Box 7"/>
          <p:cNvSpPr txBox="1">
            <a:spLocks noChangeArrowheads="1"/>
          </p:cNvSpPr>
          <p:nvPr/>
        </p:nvSpPr>
        <p:spPr bwMode="auto">
          <a:xfrm>
            <a:off x="642938" y="1758950"/>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Server App</a:t>
            </a:r>
          </a:p>
        </p:txBody>
      </p:sp>
      <p:sp>
        <p:nvSpPr>
          <p:cNvPr id="6" name="Text Box 8"/>
          <p:cNvSpPr txBox="1">
            <a:spLocks noChangeArrowheads="1"/>
          </p:cNvSpPr>
          <p:nvPr/>
        </p:nvSpPr>
        <p:spPr bwMode="auto">
          <a:xfrm>
            <a:off x="2852738" y="1544638"/>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800" dirty="0">
              <a:ea typeface="宋体" charset="-122"/>
            </a:endParaRPr>
          </a:p>
          <a:p>
            <a:pPr eaLnBrk="0" hangingPunct="0">
              <a:lnSpc>
                <a:spcPct val="90000"/>
              </a:lnSpc>
              <a:defRPr/>
            </a:pPr>
            <a:r>
              <a:rPr lang="en-US" altLang="zh-CN" sz="1800" dirty="0">
                <a:ea typeface="宋体" charset="-122"/>
              </a:rPr>
              <a:t>AOI </a:t>
            </a:r>
            <a:r>
              <a:rPr lang="en-US" altLang="zh-CN" sz="1800" dirty="0">
                <a:ea typeface="宋体" charset="-122"/>
              </a:rPr>
              <a:t>Server</a:t>
            </a:r>
          </a:p>
          <a:p>
            <a:pPr eaLnBrk="0" hangingPunct="0">
              <a:lnSpc>
                <a:spcPct val="90000"/>
              </a:lnSpc>
              <a:defRPr/>
            </a:pPr>
            <a:endParaRPr lang="en-US" altLang="zh-CN" sz="1800" dirty="0">
              <a:ea typeface="宋体" charset="-122"/>
            </a:endParaRPr>
          </a:p>
        </p:txBody>
      </p:sp>
      <p:sp>
        <p:nvSpPr>
          <p:cNvPr id="7" name="Text Box 9"/>
          <p:cNvSpPr txBox="1">
            <a:spLocks noChangeArrowheads="1"/>
          </p:cNvSpPr>
          <p:nvPr/>
        </p:nvSpPr>
        <p:spPr bwMode="auto">
          <a:xfrm>
            <a:off x="5443538" y="1858963"/>
            <a:ext cx="1295400" cy="29527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dirty="0">
                <a:ea typeface="宋体" charset="-122"/>
              </a:rPr>
              <a:t>AOI </a:t>
            </a:r>
            <a:r>
              <a:rPr lang="en-US" altLang="zh-CN" sz="1400" dirty="0">
                <a:ea typeface="宋体" charset="-122"/>
              </a:rPr>
              <a:t>Client</a:t>
            </a:r>
            <a:endParaRPr lang="en-US" altLang="zh-CN" sz="1400" dirty="0">
              <a:ea typeface="宋体" charset="-122"/>
            </a:endParaRPr>
          </a:p>
        </p:txBody>
      </p:sp>
      <p:sp>
        <p:nvSpPr>
          <p:cNvPr id="8" name="Text Box 10"/>
          <p:cNvSpPr txBox="1">
            <a:spLocks noChangeArrowheads="1"/>
          </p:cNvSpPr>
          <p:nvPr/>
        </p:nvSpPr>
        <p:spPr bwMode="auto">
          <a:xfrm>
            <a:off x="7196138" y="1762125"/>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wrap="none">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Client App</a:t>
            </a:r>
          </a:p>
        </p:txBody>
      </p:sp>
      <p:sp>
        <p:nvSpPr>
          <p:cNvPr id="10" name="Line 14"/>
          <p:cNvSpPr>
            <a:spLocks noChangeShapeType="1"/>
          </p:cNvSpPr>
          <p:nvPr/>
        </p:nvSpPr>
        <p:spPr bwMode="auto">
          <a:xfrm flipH="1" flipV="1">
            <a:off x="6777038" y="2006600"/>
            <a:ext cx="400050" cy="3175"/>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12" name="Line 14"/>
          <p:cNvSpPr>
            <a:spLocks noChangeShapeType="1"/>
          </p:cNvSpPr>
          <p:nvPr/>
        </p:nvSpPr>
        <p:spPr bwMode="auto">
          <a:xfrm flipH="1">
            <a:off x="4452938" y="2011363"/>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13" name="Line 14"/>
          <p:cNvSpPr>
            <a:spLocks noChangeShapeType="1"/>
          </p:cNvSpPr>
          <p:nvPr/>
        </p:nvSpPr>
        <p:spPr bwMode="auto">
          <a:xfrm flipH="1">
            <a:off x="1938338" y="2006600"/>
            <a:ext cx="914400" cy="4763"/>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cxnSp>
        <p:nvCxnSpPr>
          <p:cNvPr id="19466" name="직선 연결선 23"/>
          <p:cNvCxnSpPr>
            <a:cxnSpLocks noChangeShapeType="1"/>
          </p:cNvCxnSpPr>
          <p:nvPr/>
        </p:nvCxnSpPr>
        <p:spPr bwMode="auto">
          <a:xfrm>
            <a:off x="1328738" y="2935288"/>
            <a:ext cx="0" cy="2895600"/>
          </a:xfrm>
          <a:prstGeom prst="line">
            <a:avLst/>
          </a:prstGeom>
          <a:noFill/>
          <a:ln w="12700" algn="ctr">
            <a:solidFill>
              <a:schemeClr val="tx1"/>
            </a:solidFill>
            <a:round/>
            <a:headEnd/>
            <a:tailEnd/>
          </a:ln>
        </p:spPr>
      </p:cxnSp>
      <p:cxnSp>
        <p:nvCxnSpPr>
          <p:cNvPr id="19467" name="직선 연결선 24"/>
          <p:cNvCxnSpPr>
            <a:cxnSpLocks noChangeShapeType="1"/>
          </p:cNvCxnSpPr>
          <p:nvPr/>
        </p:nvCxnSpPr>
        <p:spPr bwMode="auto">
          <a:xfrm>
            <a:off x="3614738" y="2935288"/>
            <a:ext cx="0" cy="2895600"/>
          </a:xfrm>
          <a:prstGeom prst="line">
            <a:avLst/>
          </a:prstGeom>
          <a:noFill/>
          <a:ln w="12700" algn="ctr">
            <a:solidFill>
              <a:schemeClr val="tx1"/>
            </a:solidFill>
            <a:round/>
            <a:headEnd/>
            <a:tailEnd/>
          </a:ln>
        </p:spPr>
      </p:cxnSp>
      <p:cxnSp>
        <p:nvCxnSpPr>
          <p:cNvPr id="19468" name="직선 연결선 25"/>
          <p:cNvCxnSpPr>
            <a:cxnSpLocks noChangeShapeType="1"/>
          </p:cNvCxnSpPr>
          <p:nvPr/>
        </p:nvCxnSpPr>
        <p:spPr bwMode="auto">
          <a:xfrm>
            <a:off x="6073775" y="2935288"/>
            <a:ext cx="0" cy="2895600"/>
          </a:xfrm>
          <a:prstGeom prst="line">
            <a:avLst/>
          </a:prstGeom>
          <a:noFill/>
          <a:ln w="12700" algn="ctr">
            <a:solidFill>
              <a:schemeClr val="tx1"/>
            </a:solidFill>
            <a:round/>
            <a:headEnd/>
            <a:tailEnd/>
          </a:ln>
        </p:spPr>
      </p:cxnSp>
      <p:cxnSp>
        <p:nvCxnSpPr>
          <p:cNvPr id="19469" name="직선 연결선 27"/>
          <p:cNvCxnSpPr>
            <a:cxnSpLocks noChangeShapeType="1"/>
          </p:cNvCxnSpPr>
          <p:nvPr/>
        </p:nvCxnSpPr>
        <p:spPr bwMode="auto">
          <a:xfrm>
            <a:off x="7881938" y="2903538"/>
            <a:ext cx="0" cy="2927350"/>
          </a:xfrm>
          <a:prstGeom prst="line">
            <a:avLst/>
          </a:prstGeom>
          <a:noFill/>
          <a:ln w="12700" algn="ctr">
            <a:solidFill>
              <a:schemeClr val="tx1"/>
            </a:solidFill>
            <a:round/>
            <a:headEnd/>
            <a:tailEnd/>
          </a:ln>
        </p:spPr>
      </p:cxnSp>
      <p:cxnSp>
        <p:nvCxnSpPr>
          <p:cNvPr id="19470" name="직선 화살표 연결선 37"/>
          <p:cNvCxnSpPr>
            <a:cxnSpLocks noChangeShapeType="1"/>
          </p:cNvCxnSpPr>
          <p:nvPr/>
        </p:nvCxnSpPr>
        <p:spPr bwMode="auto">
          <a:xfrm>
            <a:off x="1328738" y="3208338"/>
            <a:ext cx="2286000" cy="0"/>
          </a:xfrm>
          <a:prstGeom prst="straightConnector1">
            <a:avLst/>
          </a:prstGeom>
          <a:noFill/>
          <a:ln w="12700" algn="ctr">
            <a:solidFill>
              <a:schemeClr val="tx1"/>
            </a:solidFill>
            <a:round/>
            <a:headEnd/>
            <a:tailEnd type="arrow" w="med" len="med"/>
          </a:ln>
        </p:spPr>
      </p:cxnSp>
      <p:cxnSp>
        <p:nvCxnSpPr>
          <p:cNvPr id="19471" name="직선 화살표 연결선 38"/>
          <p:cNvCxnSpPr>
            <a:cxnSpLocks noChangeShapeType="1"/>
          </p:cNvCxnSpPr>
          <p:nvPr/>
        </p:nvCxnSpPr>
        <p:spPr bwMode="auto">
          <a:xfrm>
            <a:off x="3652838" y="3436938"/>
            <a:ext cx="2400300" cy="0"/>
          </a:xfrm>
          <a:prstGeom prst="straightConnector1">
            <a:avLst/>
          </a:prstGeom>
          <a:noFill/>
          <a:ln w="12700" algn="ctr">
            <a:solidFill>
              <a:schemeClr val="tx1"/>
            </a:solidFill>
            <a:round/>
            <a:headEnd/>
            <a:tailEnd type="arrow" w="med" len="med"/>
          </a:ln>
        </p:spPr>
      </p:cxnSp>
      <p:cxnSp>
        <p:nvCxnSpPr>
          <p:cNvPr id="19472" name="직선 화살표 연결선 40"/>
          <p:cNvCxnSpPr>
            <a:cxnSpLocks noChangeShapeType="1"/>
          </p:cNvCxnSpPr>
          <p:nvPr/>
        </p:nvCxnSpPr>
        <p:spPr bwMode="auto">
          <a:xfrm>
            <a:off x="6091238" y="3665538"/>
            <a:ext cx="1790700" cy="0"/>
          </a:xfrm>
          <a:prstGeom prst="straightConnector1">
            <a:avLst/>
          </a:prstGeom>
          <a:noFill/>
          <a:ln w="12700" algn="ctr">
            <a:solidFill>
              <a:schemeClr val="tx1"/>
            </a:solidFill>
            <a:round/>
            <a:headEnd/>
            <a:tailEnd type="arrow" w="med" len="med"/>
          </a:ln>
        </p:spPr>
      </p:cxnSp>
      <p:cxnSp>
        <p:nvCxnSpPr>
          <p:cNvPr id="19473" name="직선 화살표 연결선 44"/>
          <p:cNvCxnSpPr>
            <a:cxnSpLocks noChangeShapeType="1"/>
          </p:cNvCxnSpPr>
          <p:nvPr/>
        </p:nvCxnSpPr>
        <p:spPr bwMode="auto">
          <a:xfrm>
            <a:off x="6091238" y="3894138"/>
            <a:ext cx="1790700" cy="0"/>
          </a:xfrm>
          <a:prstGeom prst="straightConnector1">
            <a:avLst/>
          </a:prstGeom>
          <a:noFill/>
          <a:ln w="12700" algn="ctr">
            <a:solidFill>
              <a:schemeClr val="tx1"/>
            </a:solidFill>
            <a:prstDash val="dash"/>
            <a:round/>
            <a:headEnd type="triangle" w="med" len="med"/>
            <a:tailEnd/>
          </a:ln>
        </p:spPr>
      </p:cxnSp>
      <p:cxnSp>
        <p:nvCxnSpPr>
          <p:cNvPr id="19474" name="직선 화살표 연결선 46"/>
          <p:cNvCxnSpPr>
            <a:cxnSpLocks noChangeShapeType="1"/>
          </p:cNvCxnSpPr>
          <p:nvPr/>
        </p:nvCxnSpPr>
        <p:spPr bwMode="auto">
          <a:xfrm>
            <a:off x="3652838" y="4046538"/>
            <a:ext cx="2400300" cy="0"/>
          </a:xfrm>
          <a:prstGeom prst="straightConnector1">
            <a:avLst/>
          </a:prstGeom>
          <a:noFill/>
          <a:ln w="12700" algn="ctr">
            <a:solidFill>
              <a:schemeClr val="tx1"/>
            </a:solidFill>
            <a:prstDash val="dash"/>
            <a:round/>
            <a:headEnd type="triangle" w="med" len="med"/>
            <a:tailEnd/>
          </a:ln>
        </p:spPr>
      </p:cxnSp>
      <p:cxnSp>
        <p:nvCxnSpPr>
          <p:cNvPr id="19475" name="직선 화살표 연결선 48"/>
          <p:cNvCxnSpPr>
            <a:cxnSpLocks noChangeShapeType="1"/>
          </p:cNvCxnSpPr>
          <p:nvPr/>
        </p:nvCxnSpPr>
        <p:spPr bwMode="auto">
          <a:xfrm>
            <a:off x="1328738" y="4197350"/>
            <a:ext cx="2286000" cy="0"/>
          </a:xfrm>
          <a:prstGeom prst="straightConnector1">
            <a:avLst/>
          </a:prstGeom>
          <a:noFill/>
          <a:ln w="12700" algn="ctr">
            <a:solidFill>
              <a:schemeClr val="tx1"/>
            </a:solidFill>
            <a:prstDash val="dash"/>
            <a:round/>
            <a:headEnd type="triangle" w="med" len="med"/>
            <a:tailEnd/>
          </a:ln>
        </p:spPr>
      </p:cxnSp>
      <p:sp>
        <p:nvSpPr>
          <p:cNvPr id="19476" name="TextBox 50"/>
          <p:cNvSpPr txBox="1">
            <a:spLocks noChangeArrowheads="1"/>
          </p:cNvSpPr>
          <p:nvPr/>
        </p:nvSpPr>
        <p:spPr bwMode="auto">
          <a:xfrm>
            <a:off x="3157538" y="4429125"/>
            <a:ext cx="1327150" cy="2032000"/>
          </a:xfrm>
          <a:prstGeom prst="rect">
            <a:avLst/>
          </a:prstGeom>
          <a:noFill/>
          <a:ln w="9525">
            <a:noFill/>
            <a:miter lim="800000"/>
            <a:headEnd/>
            <a:tailEnd/>
          </a:ln>
        </p:spPr>
        <p:txBody>
          <a:bodyPr wrap="none">
            <a:spAutoFit/>
          </a:bodyPr>
          <a:lstStyle/>
          <a:p>
            <a:pPr eaLnBrk="0" hangingPunct="0">
              <a:lnSpc>
                <a:spcPct val="90000"/>
              </a:lnSpc>
            </a:pPr>
            <a:r>
              <a:rPr lang="en-US" altLang="ko-KR">
                <a:solidFill>
                  <a:srgbClr val="FF0000"/>
                </a:solidFill>
                <a:ea typeface="굴림" charset="-127"/>
              </a:rPr>
              <a:t>Delivered</a:t>
            </a:r>
          </a:p>
          <a:p>
            <a:pPr eaLnBrk="0" hangingPunct="0">
              <a:lnSpc>
                <a:spcPct val="90000"/>
              </a:lnSpc>
            </a:pPr>
            <a:r>
              <a:rPr lang="en-US" altLang="ko-KR">
                <a:solidFill>
                  <a:srgbClr val="FF0000"/>
                </a:solidFill>
                <a:ea typeface="굴림" charset="-127"/>
              </a:rPr>
              <a:t>Failed</a:t>
            </a:r>
          </a:p>
          <a:p>
            <a:pPr eaLnBrk="0" hangingPunct="0">
              <a:lnSpc>
                <a:spcPct val="90000"/>
              </a:lnSpc>
            </a:pPr>
            <a:r>
              <a:rPr lang="en-US" altLang="ko-KR">
                <a:solidFill>
                  <a:srgbClr val="FF0000"/>
                </a:solidFill>
                <a:ea typeface="굴림" charset="-127"/>
              </a:rPr>
              <a:t>Expired </a:t>
            </a:r>
          </a:p>
          <a:p>
            <a:pPr eaLnBrk="0" hangingPunct="0">
              <a:lnSpc>
                <a:spcPct val="90000"/>
              </a:lnSpc>
            </a:pPr>
            <a:r>
              <a:rPr lang="en-US" altLang="ko-KR">
                <a:solidFill>
                  <a:srgbClr val="FF0000"/>
                </a:solidFill>
                <a:ea typeface="굴림" charset="-127"/>
              </a:rPr>
              <a:t>Delayed</a:t>
            </a:r>
          </a:p>
          <a:p>
            <a:pPr eaLnBrk="0" hangingPunct="0">
              <a:lnSpc>
                <a:spcPct val="90000"/>
              </a:lnSpc>
            </a:pPr>
            <a:r>
              <a:rPr lang="en-US" altLang="ko-KR">
                <a:solidFill>
                  <a:srgbClr val="FF0000"/>
                </a:solidFill>
                <a:ea typeface="굴림" charset="-127"/>
              </a:rPr>
              <a:t>Deleted </a:t>
            </a:r>
          </a:p>
          <a:p>
            <a:pPr eaLnBrk="0" hangingPunct="0">
              <a:lnSpc>
                <a:spcPct val="90000"/>
              </a:lnSpc>
            </a:pPr>
            <a:r>
              <a:rPr lang="en-US" altLang="ko-KR">
                <a:solidFill>
                  <a:srgbClr val="FF0000"/>
                </a:solidFill>
                <a:ea typeface="굴림" charset="-127"/>
              </a:rPr>
              <a:t>Updated</a:t>
            </a:r>
          </a:p>
          <a:p>
            <a:pPr eaLnBrk="0" hangingPunct="0">
              <a:lnSpc>
                <a:spcPct val="90000"/>
              </a:lnSpc>
            </a:pPr>
            <a:r>
              <a:rPr lang="en-US" altLang="ko-KR">
                <a:solidFill>
                  <a:srgbClr val="FF0000"/>
                </a:solidFill>
                <a:ea typeface="굴림" charset="-127"/>
              </a:rPr>
              <a:t>Cancelled</a:t>
            </a:r>
          </a:p>
        </p:txBody>
      </p:sp>
      <p:sp>
        <p:nvSpPr>
          <p:cNvPr id="19477" name="TextBox 51"/>
          <p:cNvSpPr txBox="1">
            <a:spLocks noChangeArrowheads="1"/>
          </p:cNvSpPr>
          <p:nvPr/>
        </p:nvSpPr>
        <p:spPr bwMode="auto">
          <a:xfrm>
            <a:off x="5468938" y="4427538"/>
            <a:ext cx="1327150" cy="2032000"/>
          </a:xfrm>
          <a:prstGeom prst="rect">
            <a:avLst/>
          </a:prstGeom>
          <a:noFill/>
          <a:ln w="9525">
            <a:noFill/>
            <a:miter lim="800000"/>
            <a:headEnd/>
            <a:tailEnd/>
          </a:ln>
        </p:spPr>
        <p:txBody>
          <a:bodyPr wrap="none">
            <a:spAutoFit/>
          </a:bodyPr>
          <a:lstStyle/>
          <a:p>
            <a:pPr eaLnBrk="0" hangingPunct="0">
              <a:lnSpc>
                <a:spcPct val="90000"/>
              </a:lnSpc>
            </a:pPr>
            <a:r>
              <a:rPr lang="en-US" altLang="ko-KR">
                <a:solidFill>
                  <a:srgbClr val="FF0000"/>
                </a:solidFill>
                <a:ea typeface="굴림" charset="-127"/>
              </a:rPr>
              <a:t>Delivered</a:t>
            </a:r>
          </a:p>
          <a:p>
            <a:pPr eaLnBrk="0" hangingPunct="0">
              <a:lnSpc>
                <a:spcPct val="90000"/>
              </a:lnSpc>
            </a:pPr>
            <a:r>
              <a:rPr lang="en-US" altLang="ko-KR">
                <a:solidFill>
                  <a:srgbClr val="FF0000"/>
                </a:solidFill>
                <a:ea typeface="굴림" charset="-127"/>
              </a:rPr>
              <a:t>Failed</a:t>
            </a:r>
          </a:p>
          <a:p>
            <a:pPr eaLnBrk="0" hangingPunct="0">
              <a:lnSpc>
                <a:spcPct val="90000"/>
              </a:lnSpc>
            </a:pPr>
            <a:r>
              <a:rPr lang="en-US" altLang="ko-KR">
                <a:solidFill>
                  <a:srgbClr val="FF0000"/>
                </a:solidFill>
                <a:ea typeface="굴림" charset="-127"/>
              </a:rPr>
              <a:t>Expired </a:t>
            </a:r>
          </a:p>
          <a:p>
            <a:pPr eaLnBrk="0" hangingPunct="0">
              <a:lnSpc>
                <a:spcPct val="90000"/>
              </a:lnSpc>
            </a:pPr>
            <a:r>
              <a:rPr lang="en-US" altLang="ko-KR">
                <a:solidFill>
                  <a:srgbClr val="FF0000"/>
                </a:solidFill>
                <a:ea typeface="굴림" charset="-127"/>
              </a:rPr>
              <a:t>Delayed</a:t>
            </a:r>
          </a:p>
          <a:p>
            <a:pPr eaLnBrk="0" hangingPunct="0">
              <a:lnSpc>
                <a:spcPct val="90000"/>
              </a:lnSpc>
            </a:pPr>
            <a:r>
              <a:rPr lang="en-US" altLang="ko-KR">
                <a:solidFill>
                  <a:srgbClr val="FF0000"/>
                </a:solidFill>
                <a:ea typeface="굴림" charset="-127"/>
              </a:rPr>
              <a:t>Deleted </a:t>
            </a:r>
          </a:p>
          <a:p>
            <a:pPr eaLnBrk="0" hangingPunct="0">
              <a:lnSpc>
                <a:spcPct val="90000"/>
              </a:lnSpc>
            </a:pPr>
            <a:r>
              <a:rPr lang="en-US" altLang="ko-KR">
                <a:solidFill>
                  <a:srgbClr val="FF0000"/>
                </a:solidFill>
                <a:ea typeface="굴림" charset="-127"/>
              </a:rPr>
              <a:t>Updated</a:t>
            </a:r>
          </a:p>
          <a:p>
            <a:pPr eaLnBrk="0" hangingPunct="0">
              <a:lnSpc>
                <a:spcPct val="90000"/>
              </a:lnSpc>
            </a:pPr>
            <a:r>
              <a:rPr lang="en-US" altLang="ko-KR">
                <a:solidFill>
                  <a:srgbClr val="FF0000"/>
                </a:solidFill>
                <a:ea typeface="굴림" charset="-127"/>
              </a:rPr>
              <a:t>Cancelled</a:t>
            </a:r>
          </a:p>
        </p:txBody>
      </p:sp>
      <p:sp>
        <p:nvSpPr>
          <p:cNvPr id="19478" name="TextBox 52"/>
          <p:cNvSpPr txBox="1">
            <a:spLocks noChangeArrowheads="1"/>
          </p:cNvSpPr>
          <p:nvPr/>
        </p:nvSpPr>
        <p:spPr bwMode="auto">
          <a:xfrm>
            <a:off x="7272338" y="4425950"/>
            <a:ext cx="1255712" cy="1200150"/>
          </a:xfrm>
          <a:prstGeom prst="rect">
            <a:avLst/>
          </a:prstGeom>
          <a:noFill/>
          <a:ln w="9525">
            <a:noFill/>
            <a:miter lim="800000"/>
            <a:headEnd/>
            <a:tailEnd/>
          </a:ln>
        </p:spPr>
        <p:txBody>
          <a:bodyPr wrap="none">
            <a:spAutoFit/>
          </a:bodyPr>
          <a:lstStyle/>
          <a:p>
            <a:pPr eaLnBrk="0" hangingPunct="0">
              <a:lnSpc>
                <a:spcPct val="90000"/>
              </a:lnSpc>
            </a:pPr>
            <a:r>
              <a:rPr lang="en-US" altLang="ko-KR">
                <a:solidFill>
                  <a:srgbClr val="FF0000"/>
                </a:solidFill>
                <a:ea typeface="굴림" charset="-127"/>
              </a:rPr>
              <a:t>Received</a:t>
            </a:r>
          </a:p>
          <a:p>
            <a:pPr eaLnBrk="0" hangingPunct="0">
              <a:lnSpc>
                <a:spcPct val="90000"/>
              </a:lnSpc>
            </a:pPr>
            <a:r>
              <a:rPr lang="en-US" altLang="ko-KR">
                <a:solidFill>
                  <a:srgbClr val="FF0000"/>
                </a:solidFill>
                <a:ea typeface="굴림" charset="-127"/>
              </a:rPr>
              <a:t>Deleted</a:t>
            </a:r>
          </a:p>
          <a:p>
            <a:pPr eaLnBrk="0" hangingPunct="0">
              <a:lnSpc>
                <a:spcPct val="90000"/>
              </a:lnSpc>
            </a:pPr>
            <a:r>
              <a:rPr lang="en-US" altLang="ko-KR">
                <a:solidFill>
                  <a:srgbClr val="FF0000"/>
                </a:solidFill>
                <a:ea typeface="굴림" charset="-127"/>
              </a:rPr>
              <a:t>Read</a:t>
            </a:r>
          </a:p>
          <a:p>
            <a:pPr eaLnBrk="0" hangingPunct="0">
              <a:lnSpc>
                <a:spcPct val="90000"/>
              </a:lnSpc>
            </a:pPr>
            <a:r>
              <a:rPr lang="en-US" altLang="ko-KR">
                <a:solidFill>
                  <a:srgbClr val="FF0000"/>
                </a:solidFill>
                <a:ea typeface="굴림" charset="-127"/>
              </a:rPr>
              <a:t>Unread </a:t>
            </a:r>
          </a:p>
        </p:txBody>
      </p:sp>
      <p:sp>
        <p:nvSpPr>
          <p:cNvPr id="19479" name="TextBox 53"/>
          <p:cNvSpPr txBox="1">
            <a:spLocks noChangeArrowheads="1"/>
          </p:cNvSpPr>
          <p:nvPr/>
        </p:nvSpPr>
        <p:spPr bwMode="auto">
          <a:xfrm>
            <a:off x="917575" y="4425950"/>
            <a:ext cx="1096963" cy="646113"/>
          </a:xfrm>
          <a:prstGeom prst="rect">
            <a:avLst/>
          </a:prstGeom>
          <a:noFill/>
          <a:ln w="9525">
            <a:noFill/>
            <a:miter lim="800000"/>
            <a:headEnd/>
            <a:tailEnd/>
          </a:ln>
        </p:spPr>
        <p:txBody>
          <a:bodyPr wrap="none">
            <a:spAutoFit/>
          </a:bodyPr>
          <a:lstStyle/>
          <a:p>
            <a:pPr eaLnBrk="0" hangingPunct="0">
              <a:lnSpc>
                <a:spcPct val="90000"/>
              </a:lnSpc>
            </a:pPr>
            <a:r>
              <a:rPr lang="en-US" altLang="ko-KR">
                <a:solidFill>
                  <a:srgbClr val="FF0000"/>
                </a:solidFill>
                <a:ea typeface="굴림" charset="-127"/>
              </a:rPr>
              <a:t>Sent</a:t>
            </a:r>
          </a:p>
          <a:p>
            <a:pPr eaLnBrk="0" hangingPunct="0">
              <a:lnSpc>
                <a:spcPct val="90000"/>
              </a:lnSpc>
            </a:pPr>
            <a:r>
              <a:rPr lang="en-US" altLang="ko-KR">
                <a:solidFill>
                  <a:srgbClr val="FF0000"/>
                </a:solidFill>
                <a:ea typeface="굴림" charset="-127"/>
              </a:rPr>
              <a:t>Queued</a:t>
            </a:r>
          </a:p>
        </p:txBody>
      </p:sp>
      <p:sp>
        <p:nvSpPr>
          <p:cNvPr id="19480" name="TextBox 56"/>
          <p:cNvSpPr txBox="1">
            <a:spLocks noChangeArrowheads="1"/>
          </p:cNvSpPr>
          <p:nvPr/>
        </p:nvSpPr>
        <p:spPr bwMode="auto">
          <a:xfrm>
            <a:off x="490538" y="1084263"/>
            <a:ext cx="8086725" cy="369887"/>
          </a:xfrm>
          <a:prstGeom prst="rect">
            <a:avLst/>
          </a:prstGeom>
          <a:noFill/>
          <a:ln w="9525">
            <a:noFill/>
            <a:miter lim="800000"/>
            <a:headEnd/>
            <a:tailEnd/>
          </a:ln>
        </p:spPr>
        <p:txBody>
          <a:bodyPr wrap="none">
            <a:spAutoFit/>
          </a:bodyPr>
          <a:lstStyle/>
          <a:p>
            <a:pPr eaLnBrk="0" hangingPunct="0">
              <a:lnSpc>
                <a:spcPct val="90000"/>
              </a:lnSpc>
            </a:pPr>
            <a:r>
              <a:rPr lang="en-US" altLang="ko-KR">
                <a:ea typeface="굴림" charset="-127"/>
              </a:rPr>
              <a:t>1. Every notifications has the </a:t>
            </a:r>
            <a:r>
              <a:rPr lang="en-US" altLang="ko-KR">
                <a:solidFill>
                  <a:srgbClr val="FF0000"/>
                </a:solidFill>
                <a:ea typeface="굴림" charset="-127"/>
              </a:rPr>
              <a:t>Delivery Status</a:t>
            </a:r>
            <a:r>
              <a:rPr lang="en-US" altLang="ko-KR">
                <a:ea typeface="굴림" charset="-127"/>
              </a:rPr>
              <a:t> on the each components</a:t>
            </a:r>
            <a:endParaRPr lang="ko-KR" altLang="en-US">
              <a:ea typeface="굴림"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오른쪽 화살표 50"/>
          <p:cNvSpPr/>
          <p:nvPr/>
        </p:nvSpPr>
        <p:spPr bwMode="auto">
          <a:xfrm>
            <a:off x="1481138" y="4578350"/>
            <a:ext cx="6113462" cy="1181100"/>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endParaRPr lang="ko-KR" altLang="en-US">
              <a:solidFill>
                <a:schemeClr val="tx1"/>
              </a:solidFill>
              <a:latin typeface="Arial" charset="0"/>
            </a:endParaRPr>
          </a:p>
        </p:txBody>
      </p:sp>
      <p:sp>
        <p:nvSpPr>
          <p:cNvPr id="20482" name="제목 1"/>
          <p:cNvSpPr>
            <a:spLocks noGrp="1"/>
          </p:cNvSpPr>
          <p:nvPr>
            <p:ph type="title"/>
          </p:nvPr>
        </p:nvSpPr>
        <p:spPr/>
        <p:txBody>
          <a:bodyPr/>
          <a:lstStyle/>
          <a:p>
            <a:r>
              <a:rPr lang="en-US" altLang="ko-KR" smtClean="0">
                <a:ea typeface="굴림" charset="-127"/>
              </a:rPr>
              <a:t>Notification Delivery Lifecycle</a:t>
            </a:r>
            <a:endParaRPr lang="ko-KR" altLang="en-US" smtClean="0">
              <a:ea typeface="굴림" charset="-127"/>
            </a:endParaRPr>
          </a:p>
        </p:txBody>
      </p:sp>
      <p:sp>
        <p:nvSpPr>
          <p:cNvPr id="44" name="직사각형 43"/>
          <p:cNvSpPr/>
          <p:nvPr/>
        </p:nvSpPr>
        <p:spPr bwMode="auto">
          <a:xfrm>
            <a:off x="1785938" y="4259263"/>
            <a:ext cx="1676400" cy="360362"/>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r>
              <a:rPr lang="en-US" altLang="ko-KR" sz="1800" dirty="0">
                <a:solidFill>
                  <a:schemeClr val="tx1"/>
                </a:solidFill>
                <a:latin typeface="Arial" charset="0"/>
              </a:rPr>
              <a:t>Real-time</a:t>
            </a:r>
            <a:endParaRPr lang="ko-KR" altLang="en-US" sz="1800" dirty="0">
              <a:solidFill>
                <a:schemeClr val="tx1"/>
              </a:solidFill>
              <a:latin typeface="Arial" charset="0"/>
            </a:endParaRPr>
          </a:p>
        </p:txBody>
      </p:sp>
      <p:sp>
        <p:nvSpPr>
          <p:cNvPr id="46" name="직사각형 45"/>
          <p:cNvSpPr/>
          <p:nvPr/>
        </p:nvSpPr>
        <p:spPr bwMode="auto">
          <a:xfrm>
            <a:off x="1785938" y="4716463"/>
            <a:ext cx="1676400" cy="360362"/>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r>
              <a:rPr lang="en-US" altLang="ko-KR" sz="1800" dirty="0">
                <a:solidFill>
                  <a:schemeClr val="tx1"/>
                </a:solidFill>
                <a:latin typeface="Arial" charset="0"/>
              </a:rPr>
              <a:t>Compressed</a:t>
            </a:r>
            <a:endParaRPr lang="ko-KR" altLang="en-US" sz="1800" dirty="0">
              <a:solidFill>
                <a:schemeClr val="tx1"/>
              </a:solidFill>
              <a:latin typeface="Arial" charset="0"/>
            </a:endParaRPr>
          </a:p>
        </p:txBody>
      </p:sp>
      <p:sp>
        <p:nvSpPr>
          <p:cNvPr id="48" name="직사각형 47"/>
          <p:cNvSpPr/>
          <p:nvPr/>
        </p:nvSpPr>
        <p:spPr bwMode="auto">
          <a:xfrm>
            <a:off x="1785938" y="5153025"/>
            <a:ext cx="1676400" cy="36036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r>
              <a:rPr lang="en-US" altLang="ko-KR" sz="1800" dirty="0">
                <a:solidFill>
                  <a:schemeClr val="tx1"/>
                </a:solidFill>
                <a:latin typeface="Arial" charset="0"/>
              </a:rPr>
              <a:t>Expiry Time</a:t>
            </a:r>
            <a:endParaRPr lang="ko-KR" altLang="en-US" sz="1800" dirty="0">
              <a:solidFill>
                <a:schemeClr val="tx1"/>
              </a:solidFill>
              <a:latin typeface="Arial" charset="0"/>
            </a:endParaRPr>
          </a:p>
        </p:txBody>
      </p:sp>
      <p:sp>
        <p:nvSpPr>
          <p:cNvPr id="49" name="직사각형 48"/>
          <p:cNvSpPr/>
          <p:nvPr/>
        </p:nvSpPr>
        <p:spPr bwMode="auto">
          <a:xfrm>
            <a:off x="1785938" y="5610225"/>
            <a:ext cx="1676400" cy="36036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r>
              <a:rPr lang="en-US" altLang="ko-KR" sz="1800" dirty="0">
                <a:solidFill>
                  <a:schemeClr val="tx1"/>
                </a:solidFill>
                <a:latin typeface="Arial" charset="0"/>
              </a:rPr>
              <a:t>Priority</a:t>
            </a:r>
            <a:endParaRPr lang="ko-KR" altLang="en-US" sz="1800" dirty="0">
              <a:solidFill>
                <a:schemeClr val="tx1"/>
              </a:solidFill>
              <a:latin typeface="Arial" charset="0"/>
            </a:endParaRPr>
          </a:p>
        </p:txBody>
      </p:sp>
      <p:sp>
        <p:nvSpPr>
          <p:cNvPr id="50" name="직사각형 49"/>
          <p:cNvSpPr/>
          <p:nvPr/>
        </p:nvSpPr>
        <p:spPr bwMode="auto">
          <a:xfrm>
            <a:off x="1785938" y="6046788"/>
            <a:ext cx="1676400" cy="360362"/>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eaLnBrk="0" hangingPunct="0">
              <a:lnSpc>
                <a:spcPct val="90000"/>
              </a:lnSpc>
              <a:defRPr/>
            </a:pPr>
            <a:r>
              <a:rPr lang="en-US" altLang="ko-KR" sz="1800" dirty="0">
                <a:solidFill>
                  <a:schemeClr val="tx1"/>
                </a:solidFill>
                <a:latin typeface="Arial" charset="0"/>
              </a:rPr>
              <a:t>Encrypted</a:t>
            </a:r>
            <a:endParaRPr lang="ko-KR" altLang="en-US" sz="1800" dirty="0">
              <a:solidFill>
                <a:schemeClr val="tx1"/>
              </a:solidFill>
              <a:latin typeface="Arial" charset="0"/>
            </a:endParaRPr>
          </a:p>
        </p:txBody>
      </p:sp>
      <p:sp>
        <p:nvSpPr>
          <p:cNvPr id="52" name="TextBox 51"/>
          <p:cNvSpPr txBox="1"/>
          <p:nvPr/>
        </p:nvSpPr>
        <p:spPr>
          <a:xfrm>
            <a:off x="642938" y="1454150"/>
            <a:ext cx="1011237" cy="1754188"/>
          </a:xfrm>
          <a:prstGeom prst="rect">
            <a:avLst/>
          </a:prstGeom>
          <a:noFill/>
        </p:spPr>
        <p:txBody>
          <a:bodyPr wrap="none">
            <a:spAutoFit/>
          </a:bodyPr>
          <a:lstStyle/>
          <a:p>
            <a:pPr eaLnBrk="0" hangingPunct="0">
              <a:lnSpc>
                <a:spcPct val="90000"/>
              </a:lnSpc>
              <a:defRPr/>
            </a:pPr>
            <a:r>
              <a:rPr lang="en-US" altLang="ko-KR" dirty="0">
                <a:solidFill>
                  <a:schemeClr val="accent1">
                    <a:lumMod val="75000"/>
                  </a:schemeClr>
                </a:solidFill>
              </a:rPr>
              <a:t>Set</a:t>
            </a:r>
          </a:p>
          <a:p>
            <a:pPr eaLnBrk="0" hangingPunct="0">
              <a:lnSpc>
                <a:spcPct val="90000"/>
              </a:lnSpc>
              <a:defRPr/>
            </a:pPr>
            <a:r>
              <a:rPr lang="en-US" altLang="ko-KR" dirty="0">
                <a:solidFill>
                  <a:schemeClr val="accent1">
                    <a:lumMod val="75000"/>
                  </a:schemeClr>
                </a:solidFill>
              </a:rPr>
              <a:t>Update</a:t>
            </a:r>
          </a:p>
          <a:p>
            <a:pPr eaLnBrk="0" hangingPunct="0">
              <a:lnSpc>
                <a:spcPct val="90000"/>
              </a:lnSpc>
              <a:defRPr/>
            </a:pPr>
            <a:r>
              <a:rPr lang="en-US" altLang="ko-KR" dirty="0">
                <a:solidFill>
                  <a:schemeClr val="accent1">
                    <a:lumMod val="75000"/>
                  </a:schemeClr>
                </a:solidFill>
              </a:rPr>
              <a:t>Check</a:t>
            </a:r>
          </a:p>
          <a:p>
            <a:pPr eaLnBrk="0" hangingPunct="0">
              <a:lnSpc>
                <a:spcPct val="90000"/>
              </a:lnSpc>
              <a:defRPr/>
            </a:pPr>
            <a:r>
              <a:rPr lang="en-US" altLang="ko-KR" dirty="0">
                <a:solidFill>
                  <a:schemeClr val="accent1">
                    <a:lumMod val="75000"/>
                  </a:schemeClr>
                </a:solidFill>
              </a:rPr>
              <a:t>Cancel</a:t>
            </a:r>
          </a:p>
          <a:p>
            <a:pPr eaLnBrk="0" hangingPunct="0">
              <a:lnSpc>
                <a:spcPct val="90000"/>
              </a:lnSpc>
              <a:defRPr/>
            </a:pPr>
            <a:r>
              <a:rPr lang="en-US" altLang="ko-KR" dirty="0">
                <a:solidFill>
                  <a:schemeClr val="accent1">
                    <a:lumMod val="75000"/>
                  </a:schemeClr>
                </a:solidFill>
              </a:rPr>
              <a:t>Delete</a:t>
            </a:r>
          </a:p>
          <a:p>
            <a:pPr eaLnBrk="0" hangingPunct="0">
              <a:lnSpc>
                <a:spcPct val="90000"/>
              </a:lnSpc>
              <a:defRPr/>
            </a:pPr>
            <a:endParaRPr lang="ko-KR" altLang="en-US" dirty="0">
              <a:solidFill>
                <a:schemeClr val="accent1">
                  <a:lumMod val="75000"/>
                </a:schemeClr>
              </a:solidFill>
            </a:endParaRPr>
          </a:p>
        </p:txBody>
      </p:sp>
      <p:sp>
        <p:nvSpPr>
          <p:cNvPr id="53" name="TextBox 52"/>
          <p:cNvSpPr txBox="1"/>
          <p:nvPr/>
        </p:nvSpPr>
        <p:spPr>
          <a:xfrm>
            <a:off x="3005138" y="1454150"/>
            <a:ext cx="2165350" cy="1477963"/>
          </a:xfrm>
          <a:prstGeom prst="rect">
            <a:avLst/>
          </a:prstGeom>
          <a:noFill/>
        </p:spPr>
        <p:txBody>
          <a:bodyPr wrap="none">
            <a:spAutoFit/>
          </a:bodyPr>
          <a:lstStyle/>
          <a:p>
            <a:pPr eaLnBrk="0" hangingPunct="0">
              <a:lnSpc>
                <a:spcPct val="90000"/>
              </a:lnSpc>
              <a:defRPr/>
            </a:pPr>
            <a:r>
              <a:rPr lang="en-US" altLang="ko-KR" dirty="0">
                <a:solidFill>
                  <a:schemeClr val="accent1">
                    <a:lumMod val="75000"/>
                  </a:schemeClr>
                </a:solidFill>
              </a:rPr>
              <a:t>Notify(Response)</a:t>
            </a:r>
          </a:p>
          <a:p>
            <a:pPr eaLnBrk="0" hangingPunct="0">
              <a:lnSpc>
                <a:spcPct val="90000"/>
              </a:lnSpc>
              <a:defRPr/>
            </a:pPr>
            <a:r>
              <a:rPr lang="en-US" altLang="ko-KR" dirty="0">
                <a:solidFill>
                  <a:schemeClr val="accent1">
                    <a:lumMod val="75000"/>
                  </a:schemeClr>
                </a:solidFill>
              </a:rPr>
              <a:t>Update</a:t>
            </a:r>
          </a:p>
          <a:p>
            <a:pPr eaLnBrk="0" hangingPunct="0">
              <a:lnSpc>
                <a:spcPct val="90000"/>
              </a:lnSpc>
              <a:defRPr/>
            </a:pPr>
            <a:r>
              <a:rPr lang="en-US" altLang="ko-KR" dirty="0">
                <a:solidFill>
                  <a:schemeClr val="accent1">
                    <a:lumMod val="75000"/>
                  </a:schemeClr>
                </a:solidFill>
              </a:rPr>
              <a:t>Check</a:t>
            </a:r>
          </a:p>
          <a:p>
            <a:pPr eaLnBrk="0" hangingPunct="0">
              <a:lnSpc>
                <a:spcPct val="90000"/>
              </a:lnSpc>
              <a:defRPr/>
            </a:pPr>
            <a:r>
              <a:rPr lang="en-US" altLang="ko-KR" dirty="0">
                <a:solidFill>
                  <a:schemeClr val="accent1">
                    <a:lumMod val="75000"/>
                  </a:schemeClr>
                </a:solidFill>
              </a:rPr>
              <a:t>Cancel</a:t>
            </a:r>
          </a:p>
          <a:p>
            <a:pPr eaLnBrk="0" hangingPunct="0">
              <a:lnSpc>
                <a:spcPct val="90000"/>
              </a:lnSpc>
              <a:defRPr/>
            </a:pPr>
            <a:r>
              <a:rPr lang="en-US" altLang="ko-KR" dirty="0">
                <a:solidFill>
                  <a:schemeClr val="accent1">
                    <a:lumMod val="75000"/>
                  </a:schemeClr>
                </a:solidFill>
              </a:rPr>
              <a:t>Delete</a:t>
            </a:r>
            <a:endParaRPr lang="ko-KR" altLang="en-US" dirty="0">
              <a:solidFill>
                <a:schemeClr val="accent1">
                  <a:lumMod val="75000"/>
                </a:schemeClr>
              </a:solidFill>
            </a:endParaRPr>
          </a:p>
        </p:txBody>
      </p:sp>
      <p:sp>
        <p:nvSpPr>
          <p:cNvPr id="54" name="TextBox 53"/>
          <p:cNvSpPr txBox="1"/>
          <p:nvPr/>
        </p:nvSpPr>
        <p:spPr>
          <a:xfrm>
            <a:off x="5337175" y="1454150"/>
            <a:ext cx="2165350" cy="1477963"/>
          </a:xfrm>
          <a:prstGeom prst="rect">
            <a:avLst/>
          </a:prstGeom>
          <a:noFill/>
        </p:spPr>
        <p:txBody>
          <a:bodyPr wrap="none">
            <a:spAutoFit/>
          </a:bodyPr>
          <a:lstStyle/>
          <a:p>
            <a:pPr eaLnBrk="0" hangingPunct="0">
              <a:lnSpc>
                <a:spcPct val="90000"/>
              </a:lnSpc>
              <a:defRPr/>
            </a:pPr>
            <a:r>
              <a:rPr lang="en-US" altLang="ko-KR" dirty="0">
                <a:solidFill>
                  <a:schemeClr val="accent1">
                    <a:lumMod val="75000"/>
                  </a:schemeClr>
                </a:solidFill>
              </a:rPr>
              <a:t>Notify(Response)</a:t>
            </a:r>
          </a:p>
          <a:p>
            <a:pPr eaLnBrk="0" hangingPunct="0">
              <a:lnSpc>
                <a:spcPct val="90000"/>
              </a:lnSpc>
              <a:defRPr/>
            </a:pPr>
            <a:r>
              <a:rPr lang="en-US" altLang="ko-KR" dirty="0">
                <a:solidFill>
                  <a:schemeClr val="accent1">
                    <a:lumMod val="75000"/>
                  </a:schemeClr>
                </a:solidFill>
              </a:rPr>
              <a:t>Update</a:t>
            </a:r>
          </a:p>
          <a:p>
            <a:pPr eaLnBrk="0" hangingPunct="0">
              <a:lnSpc>
                <a:spcPct val="90000"/>
              </a:lnSpc>
              <a:defRPr/>
            </a:pPr>
            <a:r>
              <a:rPr lang="en-US" altLang="ko-KR" dirty="0">
                <a:solidFill>
                  <a:schemeClr val="accent1">
                    <a:lumMod val="75000"/>
                  </a:schemeClr>
                </a:solidFill>
              </a:rPr>
              <a:t>Check</a:t>
            </a:r>
          </a:p>
          <a:p>
            <a:pPr eaLnBrk="0" hangingPunct="0">
              <a:lnSpc>
                <a:spcPct val="90000"/>
              </a:lnSpc>
              <a:defRPr/>
            </a:pPr>
            <a:r>
              <a:rPr lang="en-US" altLang="ko-KR" dirty="0">
                <a:solidFill>
                  <a:schemeClr val="accent1">
                    <a:lumMod val="75000"/>
                  </a:schemeClr>
                </a:solidFill>
              </a:rPr>
              <a:t>Cancel</a:t>
            </a:r>
          </a:p>
          <a:p>
            <a:pPr eaLnBrk="0" hangingPunct="0">
              <a:lnSpc>
                <a:spcPct val="90000"/>
              </a:lnSpc>
              <a:defRPr/>
            </a:pPr>
            <a:r>
              <a:rPr lang="en-US" altLang="ko-KR" dirty="0">
                <a:solidFill>
                  <a:schemeClr val="accent1">
                    <a:lumMod val="75000"/>
                  </a:schemeClr>
                </a:solidFill>
              </a:rPr>
              <a:t>Delete</a:t>
            </a:r>
            <a:endParaRPr lang="ko-KR" altLang="en-US" dirty="0">
              <a:solidFill>
                <a:schemeClr val="accent1">
                  <a:lumMod val="75000"/>
                </a:schemeClr>
              </a:solidFill>
            </a:endParaRPr>
          </a:p>
        </p:txBody>
      </p:sp>
      <p:sp>
        <p:nvSpPr>
          <p:cNvPr id="55" name="TextBox 54"/>
          <p:cNvSpPr txBox="1"/>
          <p:nvPr/>
        </p:nvSpPr>
        <p:spPr>
          <a:xfrm>
            <a:off x="7405688" y="1454150"/>
            <a:ext cx="1011237" cy="1477963"/>
          </a:xfrm>
          <a:prstGeom prst="rect">
            <a:avLst/>
          </a:prstGeom>
          <a:noFill/>
        </p:spPr>
        <p:txBody>
          <a:bodyPr wrap="none">
            <a:spAutoFit/>
          </a:bodyPr>
          <a:lstStyle/>
          <a:p>
            <a:pPr eaLnBrk="0" hangingPunct="0">
              <a:lnSpc>
                <a:spcPct val="90000"/>
              </a:lnSpc>
              <a:defRPr/>
            </a:pPr>
            <a:r>
              <a:rPr lang="en-US" altLang="ko-KR" dirty="0">
                <a:solidFill>
                  <a:schemeClr val="accent1">
                    <a:lumMod val="75000"/>
                  </a:schemeClr>
                </a:solidFill>
              </a:rPr>
              <a:t>Notify</a:t>
            </a:r>
          </a:p>
          <a:p>
            <a:pPr eaLnBrk="0" hangingPunct="0">
              <a:lnSpc>
                <a:spcPct val="90000"/>
              </a:lnSpc>
              <a:defRPr/>
            </a:pPr>
            <a:r>
              <a:rPr lang="en-US" altLang="ko-KR" dirty="0">
                <a:solidFill>
                  <a:schemeClr val="accent1">
                    <a:lumMod val="75000"/>
                  </a:schemeClr>
                </a:solidFill>
              </a:rPr>
              <a:t>Update</a:t>
            </a:r>
          </a:p>
          <a:p>
            <a:pPr eaLnBrk="0" hangingPunct="0">
              <a:lnSpc>
                <a:spcPct val="90000"/>
              </a:lnSpc>
              <a:defRPr/>
            </a:pPr>
            <a:r>
              <a:rPr lang="en-US" altLang="ko-KR" dirty="0">
                <a:solidFill>
                  <a:schemeClr val="accent1">
                    <a:lumMod val="75000"/>
                  </a:schemeClr>
                </a:solidFill>
              </a:rPr>
              <a:t>Check</a:t>
            </a:r>
          </a:p>
          <a:p>
            <a:pPr eaLnBrk="0" hangingPunct="0">
              <a:lnSpc>
                <a:spcPct val="90000"/>
              </a:lnSpc>
              <a:defRPr/>
            </a:pPr>
            <a:r>
              <a:rPr lang="en-US" altLang="ko-KR" dirty="0">
                <a:solidFill>
                  <a:schemeClr val="accent1">
                    <a:lumMod val="75000"/>
                  </a:schemeClr>
                </a:solidFill>
              </a:rPr>
              <a:t>Cancel</a:t>
            </a:r>
          </a:p>
          <a:p>
            <a:pPr eaLnBrk="0" hangingPunct="0">
              <a:lnSpc>
                <a:spcPct val="90000"/>
              </a:lnSpc>
              <a:defRPr/>
            </a:pPr>
            <a:r>
              <a:rPr lang="en-US" altLang="ko-KR" dirty="0">
                <a:solidFill>
                  <a:schemeClr val="accent1">
                    <a:lumMod val="75000"/>
                  </a:schemeClr>
                </a:solidFill>
              </a:rPr>
              <a:t>Delete</a:t>
            </a:r>
            <a:endParaRPr lang="ko-KR" altLang="en-US" dirty="0">
              <a:solidFill>
                <a:schemeClr val="accent1">
                  <a:lumMod val="75000"/>
                </a:schemeClr>
              </a:solidFill>
            </a:endParaRPr>
          </a:p>
        </p:txBody>
      </p:sp>
      <p:sp>
        <p:nvSpPr>
          <p:cNvPr id="56" name="Text Box 12"/>
          <p:cNvSpPr txBox="1">
            <a:spLocks noChangeArrowheads="1"/>
          </p:cNvSpPr>
          <p:nvPr/>
        </p:nvSpPr>
        <p:spPr bwMode="auto">
          <a:xfrm>
            <a:off x="5291138" y="2936875"/>
            <a:ext cx="3276600" cy="868363"/>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endParaRPr lang="en-US" altLang="zh-CN" sz="1400" dirty="0">
              <a:ea typeface="宋体" charset="-122"/>
            </a:endParaRPr>
          </a:p>
          <a:p>
            <a:pPr eaLnBrk="0" hangingPunct="0">
              <a:lnSpc>
                <a:spcPct val="90000"/>
              </a:lnSpc>
              <a:defRPr/>
            </a:pPr>
            <a:r>
              <a:rPr lang="en-US" altLang="zh-CN" sz="1400" dirty="0">
                <a:ea typeface="宋体" charset="-122"/>
              </a:rPr>
              <a:t>Device</a:t>
            </a:r>
          </a:p>
        </p:txBody>
      </p:sp>
      <p:sp>
        <p:nvSpPr>
          <p:cNvPr id="57" name="Text Box 7"/>
          <p:cNvSpPr txBox="1">
            <a:spLocks noChangeArrowheads="1"/>
          </p:cNvSpPr>
          <p:nvPr/>
        </p:nvSpPr>
        <p:spPr bwMode="auto">
          <a:xfrm>
            <a:off x="642938" y="3119438"/>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Server App</a:t>
            </a:r>
          </a:p>
        </p:txBody>
      </p:sp>
      <p:sp>
        <p:nvSpPr>
          <p:cNvPr id="58" name="Text Box 8"/>
          <p:cNvSpPr txBox="1">
            <a:spLocks noChangeArrowheads="1"/>
          </p:cNvSpPr>
          <p:nvPr/>
        </p:nvSpPr>
        <p:spPr bwMode="auto">
          <a:xfrm>
            <a:off x="2852738" y="2903538"/>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endParaRPr lang="en-US" altLang="zh-CN" sz="1800" dirty="0">
              <a:ea typeface="宋体" charset="-122"/>
            </a:endParaRPr>
          </a:p>
          <a:p>
            <a:pPr eaLnBrk="0" hangingPunct="0">
              <a:lnSpc>
                <a:spcPct val="90000"/>
              </a:lnSpc>
              <a:defRPr/>
            </a:pPr>
            <a:r>
              <a:rPr lang="en-US" altLang="zh-CN" sz="1800" dirty="0">
                <a:ea typeface="宋体" charset="-122"/>
              </a:rPr>
              <a:t>AOI </a:t>
            </a:r>
            <a:r>
              <a:rPr lang="en-US" altLang="zh-CN" sz="1800" dirty="0">
                <a:ea typeface="宋体" charset="-122"/>
              </a:rPr>
              <a:t>Server</a:t>
            </a:r>
          </a:p>
          <a:p>
            <a:pPr eaLnBrk="0" hangingPunct="0">
              <a:lnSpc>
                <a:spcPct val="90000"/>
              </a:lnSpc>
              <a:defRPr/>
            </a:pPr>
            <a:endParaRPr lang="en-US" altLang="zh-CN" sz="1800" dirty="0">
              <a:ea typeface="宋体" charset="-122"/>
            </a:endParaRPr>
          </a:p>
        </p:txBody>
      </p:sp>
      <p:sp>
        <p:nvSpPr>
          <p:cNvPr id="59" name="Text Box 9"/>
          <p:cNvSpPr txBox="1">
            <a:spLocks noChangeArrowheads="1"/>
          </p:cNvSpPr>
          <p:nvPr/>
        </p:nvSpPr>
        <p:spPr bwMode="auto">
          <a:xfrm>
            <a:off x="5443538" y="3217863"/>
            <a:ext cx="1295400" cy="2968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a:spAutoFit/>
          </a:bodyPr>
          <a:lstStyle/>
          <a:p>
            <a:pPr eaLnBrk="0" hangingPunct="0">
              <a:lnSpc>
                <a:spcPct val="90000"/>
              </a:lnSpc>
              <a:defRPr/>
            </a:pPr>
            <a:r>
              <a:rPr lang="en-US" altLang="zh-CN" sz="1400" dirty="0">
                <a:ea typeface="宋体" charset="-122"/>
              </a:rPr>
              <a:t>AOI </a:t>
            </a:r>
            <a:r>
              <a:rPr lang="en-US" altLang="zh-CN" sz="1400" dirty="0">
                <a:ea typeface="宋体" charset="-122"/>
              </a:rPr>
              <a:t>Client</a:t>
            </a:r>
            <a:endParaRPr lang="en-US" altLang="zh-CN" sz="1400" dirty="0">
              <a:ea typeface="宋体" charset="-122"/>
            </a:endParaRPr>
          </a:p>
        </p:txBody>
      </p:sp>
      <p:sp>
        <p:nvSpPr>
          <p:cNvPr id="60" name="Text Box 10"/>
          <p:cNvSpPr txBox="1">
            <a:spLocks noChangeArrowheads="1"/>
          </p:cNvSpPr>
          <p:nvPr/>
        </p:nvSpPr>
        <p:spPr bwMode="auto">
          <a:xfrm>
            <a:off x="7196138" y="3122613"/>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extLst>
        </p:spPr>
        <p:txBody>
          <a:bodyPr wrap="none">
            <a:spAutoFit/>
          </a:bodyPr>
          <a:lstStyle/>
          <a:p>
            <a:pPr eaLnBrk="0" hangingPunct="0">
              <a:lnSpc>
                <a:spcPct val="90000"/>
              </a:lnSpc>
              <a:defRPr/>
            </a:pPr>
            <a:r>
              <a:rPr lang="en-US" altLang="zh-CN" sz="1400">
                <a:ea typeface="宋体" charset="-122"/>
              </a:rPr>
              <a:t>AOI Enabled</a:t>
            </a:r>
          </a:p>
          <a:p>
            <a:pPr eaLnBrk="0" hangingPunct="0">
              <a:lnSpc>
                <a:spcPct val="90000"/>
              </a:lnSpc>
              <a:defRPr/>
            </a:pPr>
            <a:r>
              <a:rPr lang="en-US" altLang="zh-CN" sz="1400">
                <a:ea typeface="宋体" charset="-122"/>
              </a:rPr>
              <a:t>Client App</a:t>
            </a:r>
          </a:p>
        </p:txBody>
      </p:sp>
      <p:sp>
        <p:nvSpPr>
          <p:cNvPr id="61" name="Line 14"/>
          <p:cNvSpPr>
            <a:spLocks noChangeShapeType="1"/>
          </p:cNvSpPr>
          <p:nvPr/>
        </p:nvSpPr>
        <p:spPr bwMode="auto">
          <a:xfrm flipH="1" flipV="1">
            <a:off x="6777038" y="3367088"/>
            <a:ext cx="400050" cy="3175"/>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62" name="Line 14"/>
          <p:cNvSpPr>
            <a:spLocks noChangeShapeType="1"/>
          </p:cNvSpPr>
          <p:nvPr/>
        </p:nvSpPr>
        <p:spPr bwMode="auto">
          <a:xfrm flipH="1">
            <a:off x="4452938" y="3370263"/>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63" name="Line 14"/>
          <p:cNvSpPr>
            <a:spLocks noChangeShapeType="1"/>
          </p:cNvSpPr>
          <p:nvPr/>
        </p:nvSpPr>
        <p:spPr bwMode="auto">
          <a:xfrm flipH="1">
            <a:off x="1938338" y="3367088"/>
            <a:ext cx="914400" cy="3175"/>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extLst>
        </p:spPr>
        <p:txBody>
          <a:bodyPr/>
          <a:lstStyle/>
          <a:p>
            <a:pPr eaLnBrk="0" hangingPunct="0">
              <a:lnSpc>
                <a:spcPct val="90000"/>
              </a:lnSpc>
              <a:defRPr/>
            </a:pPr>
            <a:endParaRPr lang="ko-KR" altLang="en-US"/>
          </a:p>
        </p:txBody>
      </p:sp>
      <p:sp>
        <p:nvSpPr>
          <p:cNvPr id="64" name="TextBox 63"/>
          <p:cNvSpPr txBox="1"/>
          <p:nvPr/>
        </p:nvSpPr>
        <p:spPr>
          <a:xfrm>
            <a:off x="700088" y="1084263"/>
            <a:ext cx="7693025" cy="369887"/>
          </a:xfrm>
          <a:prstGeom prst="rect">
            <a:avLst/>
          </a:prstGeom>
          <a:noFill/>
        </p:spPr>
        <p:txBody>
          <a:bodyPr wrap="none">
            <a:spAutoFit/>
          </a:bodyPr>
          <a:lstStyle/>
          <a:p>
            <a:pPr eaLnBrk="0" hangingPunct="0">
              <a:lnSpc>
                <a:spcPct val="90000"/>
              </a:lnSpc>
              <a:defRPr/>
            </a:pPr>
            <a:r>
              <a:rPr lang="en-US" altLang="ko-KR" dirty="0"/>
              <a:t>2. Every components has some </a:t>
            </a:r>
            <a:r>
              <a:rPr lang="en-US" altLang="ko-KR" dirty="0">
                <a:solidFill>
                  <a:schemeClr val="accent1">
                    <a:lumMod val="75000"/>
                  </a:schemeClr>
                </a:solidFill>
              </a:rPr>
              <a:t>functionality</a:t>
            </a:r>
            <a:r>
              <a:rPr lang="en-US" altLang="ko-KR" dirty="0"/>
              <a:t> for NDL management</a:t>
            </a:r>
            <a:endParaRPr lang="ko-KR" altLang="en-US" dirty="0"/>
          </a:p>
        </p:txBody>
      </p:sp>
      <p:sp>
        <p:nvSpPr>
          <p:cNvPr id="65" name="TextBox 64"/>
          <p:cNvSpPr txBox="1"/>
          <p:nvPr/>
        </p:nvSpPr>
        <p:spPr>
          <a:xfrm>
            <a:off x="719137" y="3904218"/>
            <a:ext cx="7462299" cy="369332"/>
          </a:xfrm>
          <a:prstGeom prst="rect">
            <a:avLst/>
          </a:prstGeom>
          <a:noFill/>
        </p:spPr>
        <p:txBody>
          <a:bodyPr wrap="none">
            <a:spAutoFit/>
          </a:bodyPr>
          <a:lstStyle/>
          <a:p>
            <a:pPr eaLnBrk="0" hangingPunct="0">
              <a:lnSpc>
                <a:spcPct val="90000"/>
              </a:lnSpc>
              <a:defRPr/>
            </a:pPr>
            <a:r>
              <a:rPr lang="en-US" altLang="ko-KR" dirty="0"/>
              <a:t>3. Every notifications has some </a:t>
            </a:r>
            <a:r>
              <a:rPr lang="en-US" altLang="ko-K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delivery conditions</a:t>
            </a:r>
            <a:r>
              <a:rPr lang="en-US" altLang="ko-KR" dirty="0">
                <a:solidFill>
                  <a:schemeClr val="accent1">
                    <a:lumMod val="75000"/>
                  </a:schemeClr>
                </a:solidFill>
              </a:rPr>
              <a:t> </a:t>
            </a:r>
            <a:r>
              <a:rPr lang="en-US" altLang="ko-KR" dirty="0"/>
              <a:t>during NDL</a:t>
            </a:r>
            <a:endParaRPr lang="ko-KR"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0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2000"/>
                                        <p:tgtEl>
                                          <p:spTgt spid="60"/>
                                        </p:tgtEl>
                                      </p:cBhvr>
                                    </p:animEffect>
                                  </p:childTnLst>
                                </p:cTn>
                              </p:par>
                              <p:par>
                                <p:cTn id="13" presetID="10" presetClass="entr" presetSubtype="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2000"/>
                                        <p:tgtEl>
                                          <p:spTgt spid="61"/>
                                        </p:tgtEl>
                                      </p:cBhvr>
                                    </p:animEffect>
                                  </p:childTnLst>
                                </p:cTn>
                              </p:par>
                              <p:par>
                                <p:cTn id="16" presetID="10" presetClass="entr" presetSubtype="0"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2000"/>
                                        <p:tgtEl>
                                          <p:spTgt spid="62"/>
                                        </p:tgtEl>
                                      </p:cBhvr>
                                    </p:animEffect>
                                  </p:childTnLst>
                                </p:cTn>
                              </p:par>
                              <p:par>
                                <p:cTn id="19" presetID="10" presetClass="entr" presetSubtype="0"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제목 1"/>
          <p:cNvSpPr>
            <a:spLocks noGrp="1"/>
          </p:cNvSpPr>
          <p:nvPr>
            <p:ph type="title"/>
          </p:nvPr>
        </p:nvSpPr>
        <p:spPr/>
        <p:txBody>
          <a:bodyPr/>
          <a:lstStyle/>
          <a:p>
            <a:r>
              <a:rPr lang="en-US" altLang="ko-KR" smtClean="0">
                <a:ea typeface="굴림" charset="-127"/>
              </a:rPr>
              <a:t>Related Requirements</a:t>
            </a:r>
            <a:endParaRPr lang="ko-KR" altLang="en-US" smtClean="0">
              <a:ea typeface="굴림" charset="-127"/>
            </a:endParaRPr>
          </a:p>
        </p:txBody>
      </p:sp>
      <p:sp>
        <p:nvSpPr>
          <p:cNvPr id="21506" name="Content Placeholder 2"/>
          <p:cNvSpPr>
            <a:spLocks noGrp="1"/>
          </p:cNvSpPr>
          <p:nvPr>
            <p:ph idx="1"/>
          </p:nvPr>
        </p:nvSpPr>
        <p:spPr>
          <a:xfrm>
            <a:off x="185738" y="1073150"/>
            <a:ext cx="8961437" cy="5383213"/>
          </a:xfrm>
        </p:spPr>
        <p:txBody>
          <a:bodyPr/>
          <a:lstStyle/>
          <a:p>
            <a:r>
              <a:rPr lang="en-US" altLang="ko-KR" sz="1600" smtClean="0">
                <a:ea typeface="굴림" charset="-127"/>
              </a:rPr>
              <a:t>AOI-HLF-014     The AOI Enabler SHALL allow AOI Enabled Server Application to </a:t>
            </a:r>
            <a:r>
              <a:rPr lang="en-US" altLang="ko-KR" sz="1600" smtClean="0">
                <a:solidFill>
                  <a:srgbClr val="FF0000"/>
                </a:solidFill>
                <a:ea typeface="굴림" charset="-127"/>
              </a:rPr>
              <a:t>send notifications </a:t>
            </a:r>
            <a:r>
              <a:rPr lang="en-US" altLang="ko-KR" sz="1600" smtClean="0">
                <a:ea typeface="굴림" charset="-127"/>
              </a:rPr>
              <a:t>to an instance of an AOI Enabled Client Application installed in a specific device.</a:t>
            </a:r>
            <a:endParaRPr lang="ko-KR" altLang="ko-KR" sz="1600" smtClean="0">
              <a:ea typeface="굴림" charset="-127"/>
            </a:endParaRPr>
          </a:p>
          <a:p>
            <a:r>
              <a:rPr lang="en-US" altLang="ko-KR" sz="1600" smtClean="0">
                <a:ea typeface="굴림" charset="-127"/>
              </a:rPr>
              <a:t>AOI-HLF-017     The AOI Enabler SHALL allow the AOI Enabled Server Application </a:t>
            </a:r>
            <a:r>
              <a:rPr lang="en-US" altLang="ko-KR" sz="1600" smtClean="0">
                <a:solidFill>
                  <a:srgbClr val="FF0000"/>
                </a:solidFill>
                <a:ea typeface="굴림" charset="-127"/>
              </a:rPr>
              <a:t>to check if a specific notification has been delivered to</a:t>
            </a:r>
            <a:r>
              <a:rPr lang="en-US" altLang="ko-KR" sz="1600" smtClean="0">
                <a:ea typeface="굴림" charset="-127"/>
              </a:rPr>
              <a:t> the AOI Client</a:t>
            </a:r>
            <a:endParaRPr lang="ko-KR" altLang="ko-KR" sz="1600" smtClean="0">
              <a:ea typeface="굴림" charset="-127"/>
            </a:endParaRPr>
          </a:p>
          <a:p>
            <a:r>
              <a:rPr lang="en-US" altLang="ko-KR" sz="1600" smtClean="0">
                <a:ea typeface="굴림" charset="-127"/>
              </a:rPr>
              <a:t>AOI-HLF-018     The AOI Enabler SHALL allow the AOI Enabled Server Application </a:t>
            </a:r>
            <a:r>
              <a:rPr lang="en-US" altLang="ko-KR" sz="1600" smtClean="0">
                <a:solidFill>
                  <a:srgbClr val="FF0000"/>
                </a:solidFill>
                <a:ea typeface="굴림" charset="-127"/>
              </a:rPr>
              <a:t>to request to be notified </a:t>
            </a:r>
            <a:r>
              <a:rPr lang="en-US" altLang="ko-KR" sz="1600" smtClean="0">
                <a:ea typeface="굴림" charset="-127"/>
              </a:rPr>
              <a:t>if one or multiple notifications have been delivered to the AOI Client.</a:t>
            </a:r>
            <a:endParaRPr lang="ko-KR" altLang="ko-KR" sz="1600" smtClean="0">
              <a:ea typeface="굴림" charset="-127"/>
            </a:endParaRPr>
          </a:p>
          <a:p>
            <a:r>
              <a:rPr lang="en-US" altLang="ko-KR" sz="1600" smtClean="0">
                <a:ea typeface="굴림" charset="-127"/>
              </a:rPr>
              <a:t>AOI-HLF-022     The AOI Enabler SHALL allow AOI Enabled Server Application to </a:t>
            </a:r>
            <a:r>
              <a:rPr lang="en-US" altLang="ko-KR" sz="1600" smtClean="0">
                <a:solidFill>
                  <a:srgbClr val="FF0000"/>
                </a:solidFill>
                <a:ea typeface="굴림" charset="-127"/>
              </a:rPr>
              <a:t>mark a notification as real-time</a:t>
            </a:r>
            <a:r>
              <a:rPr lang="en-US" altLang="ko-KR" sz="1600" smtClean="0">
                <a:ea typeface="굴림" charset="-127"/>
              </a:rPr>
              <a:t>.</a:t>
            </a:r>
            <a:endParaRPr lang="ko-KR" altLang="ko-KR" sz="1600" smtClean="0">
              <a:ea typeface="굴림" charset="-127"/>
            </a:endParaRPr>
          </a:p>
          <a:p>
            <a:r>
              <a:rPr lang="en-US" altLang="ko-KR" sz="1600" smtClean="0">
                <a:ea typeface="굴림" charset="-127"/>
              </a:rPr>
              <a:t>AOI-HLF-023     The AOI Server SHOULD honor the request from an AOI Enabled Server </a:t>
            </a:r>
            <a:r>
              <a:rPr lang="en-US" altLang="ko-KR" sz="1600" smtClean="0">
                <a:solidFill>
                  <a:srgbClr val="FF0000"/>
                </a:solidFill>
                <a:ea typeface="굴림" charset="-127"/>
              </a:rPr>
              <a:t>Application to minimize the delay in the delivery </a:t>
            </a:r>
            <a:r>
              <a:rPr lang="en-US" altLang="ko-KR" sz="1600" smtClean="0">
                <a:ea typeface="굴림" charset="-127"/>
              </a:rPr>
              <a:t>to the AOI Client of a notification marked as real time.</a:t>
            </a:r>
            <a:endParaRPr lang="ko-KR" altLang="ko-KR" sz="1600" smtClean="0">
              <a:ea typeface="굴림" charset="-127"/>
            </a:endParaRPr>
          </a:p>
          <a:p>
            <a:r>
              <a:rPr lang="en-US" altLang="ko-KR" sz="1600" smtClean="0">
                <a:ea typeface="굴림" charset="-127"/>
              </a:rPr>
              <a:t>AOI-HLF-027     The AOI Client SHALL </a:t>
            </a:r>
            <a:r>
              <a:rPr lang="en-US" altLang="ko-KR" sz="1600" smtClean="0">
                <a:solidFill>
                  <a:srgbClr val="FF0000"/>
                </a:solidFill>
                <a:ea typeface="굴림" charset="-127"/>
              </a:rPr>
              <a:t>be able to delete </a:t>
            </a:r>
            <a:r>
              <a:rPr lang="en-US" altLang="ko-KR" sz="1600" smtClean="0">
                <a:ea typeface="굴림" charset="-127"/>
              </a:rPr>
              <a:t>in the device received notifications which have been delivered to the AOI Enabled Client Application.</a:t>
            </a:r>
            <a:endParaRPr lang="ko-KR" altLang="ko-KR" sz="1600" smtClean="0">
              <a:ea typeface="굴림" charset="-127"/>
            </a:endParaRPr>
          </a:p>
          <a:p>
            <a:r>
              <a:rPr lang="en-US" altLang="ko-KR" sz="1600" smtClean="0">
                <a:ea typeface="굴림" charset="-127"/>
              </a:rPr>
              <a:t>AOI-HLF-028     The AOI Enabler SHALL allow AOI Enabled Server Application to </a:t>
            </a:r>
            <a:r>
              <a:rPr lang="en-US" altLang="ko-KR" sz="1600" smtClean="0">
                <a:solidFill>
                  <a:srgbClr val="FF0000"/>
                </a:solidFill>
                <a:ea typeface="굴림" charset="-127"/>
              </a:rPr>
              <a:t>set an expiry time </a:t>
            </a:r>
            <a:r>
              <a:rPr lang="en-US" altLang="ko-KR" sz="1600" smtClean="0">
                <a:ea typeface="굴림" charset="-127"/>
              </a:rPr>
              <a:t>for a notification.</a:t>
            </a:r>
            <a:endParaRPr lang="ko-KR" altLang="ko-KR" sz="1600" smtClean="0">
              <a:ea typeface="굴림" charset="-127"/>
            </a:endParaRPr>
          </a:p>
          <a:p>
            <a:r>
              <a:rPr lang="en-US" altLang="ko-KR" sz="1600" smtClean="0">
                <a:ea typeface="굴림" charset="-127"/>
              </a:rPr>
              <a:t>AOI-HLF-029     The AOI Server </a:t>
            </a:r>
            <a:r>
              <a:rPr lang="en-US" altLang="ko-KR" sz="1600" smtClean="0">
                <a:solidFill>
                  <a:srgbClr val="FF0000"/>
                </a:solidFill>
                <a:ea typeface="굴림" charset="-127"/>
              </a:rPr>
              <a:t>SHALL NOT deliver to</a:t>
            </a:r>
            <a:r>
              <a:rPr lang="en-US" altLang="ko-KR" sz="1600" smtClean="0">
                <a:ea typeface="굴림" charset="-127"/>
              </a:rPr>
              <a:t> the AOI Client a notification </a:t>
            </a:r>
            <a:r>
              <a:rPr lang="en-US" altLang="ko-KR" sz="1600" smtClean="0">
                <a:solidFill>
                  <a:srgbClr val="FF0000"/>
                </a:solidFill>
                <a:ea typeface="굴림" charset="-127"/>
              </a:rPr>
              <a:t>after the expiry time set </a:t>
            </a:r>
            <a:r>
              <a:rPr lang="en-US" altLang="ko-KR" sz="1600" smtClean="0">
                <a:ea typeface="굴림" charset="-127"/>
              </a:rPr>
              <a:t>by the AOI Enabled Server Application.</a:t>
            </a:r>
            <a:endParaRPr lang="ko-KR" altLang="ko-KR" sz="1600" smtClean="0">
              <a:ea typeface="굴림" charset="-127"/>
            </a:endParaRPr>
          </a:p>
          <a:p>
            <a:r>
              <a:rPr lang="en-US" altLang="ko-KR" sz="1600" smtClean="0">
                <a:ea typeface="굴림" charset="-127"/>
              </a:rPr>
              <a:t>AOI-HLF-034     The AOI Enabler SHALL </a:t>
            </a:r>
            <a:r>
              <a:rPr lang="en-US" altLang="ko-KR" sz="1600" smtClean="0">
                <a:solidFill>
                  <a:srgbClr val="FF0000"/>
                </a:solidFill>
                <a:ea typeface="굴림" charset="-127"/>
              </a:rPr>
              <a:t>support prioritized notifications </a:t>
            </a:r>
            <a:r>
              <a:rPr lang="en-US" altLang="ko-KR" sz="1600" smtClean="0">
                <a:ea typeface="굴림" charset="-127"/>
              </a:rPr>
              <a:t>based on service classes.</a:t>
            </a:r>
            <a:endParaRPr lang="ko-KR" altLang="ko-KR" sz="1600" smtClean="0">
              <a:ea typeface="굴림" charset="-127"/>
            </a:endParaRPr>
          </a:p>
          <a:p>
            <a:r>
              <a:rPr lang="en-US" altLang="ko-KR" sz="1600" smtClean="0">
                <a:ea typeface="굴림" charset="-127"/>
              </a:rPr>
              <a:t>AOI-HLF-034     The AOI Enabler MAY </a:t>
            </a:r>
            <a:r>
              <a:rPr lang="en-US" altLang="ko-KR" sz="1600" smtClean="0">
                <a:solidFill>
                  <a:srgbClr val="FF0000"/>
                </a:solidFill>
                <a:ea typeface="굴림" charset="-127"/>
              </a:rPr>
              <a:t>support prioritized notifications </a:t>
            </a:r>
            <a:r>
              <a:rPr lang="en-US" altLang="ko-KR" sz="1600" smtClean="0">
                <a:ea typeface="굴림" charset="-127"/>
              </a:rPr>
              <a:t>based on end user classes.</a:t>
            </a:r>
            <a:endParaRPr lang="ko-KR" altLang="ko-KR" sz="1600" smtClean="0">
              <a:ea typeface="굴림" charset="-127"/>
            </a:endParaRPr>
          </a:p>
          <a:p>
            <a:r>
              <a:rPr lang="en-US" altLang="ko-KR" sz="1600" smtClean="0">
                <a:ea typeface="굴림" charset="-127"/>
              </a:rPr>
              <a:t>AOI-HLF-047     The AOI Enabler SHOULD allow the AOI Enabled Server Application to </a:t>
            </a:r>
            <a:r>
              <a:rPr lang="en-US" altLang="ko-KR" sz="1600" smtClean="0">
                <a:solidFill>
                  <a:srgbClr val="FF0000"/>
                </a:solidFill>
                <a:ea typeface="굴림" charset="-127"/>
              </a:rPr>
              <a:t>request to update and/or cance</a:t>
            </a:r>
            <a:r>
              <a:rPr lang="en-US" altLang="ko-KR" sz="1600" smtClean="0">
                <a:ea typeface="굴림" charset="-127"/>
              </a:rPr>
              <a:t>l the sent notification(s).</a:t>
            </a:r>
            <a:endParaRPr lang="ko-KR" altLang="ko-KR" sz="1600" smtClean="0">
              <a:ea typeface="굴림" charset="-127"/>
            </a:endParaRPr>
          </a:p>
          <a:p>
            <a:r>
              <a:rPr lang="en-US" altLang="ko-KR" sz="1600" smtClean="0">
                <a:ea typeface="굴림" charset="-127"/>
              </a:rPr>
              <a:t>AOI-HLF-048     The AOI Enabler MAY </a:t>
            </a:r>
            <a:r>
              <a:rPr lang="en-US" altLang="ko-KR" sz="1600" smtClean="0">
                <a:solidFill>
                  <a:srgbClr val="FF0000"/>
                </a:solidFill>
                <a:ea typeface="굴림" charset="-127"/>
              </a:rPr>
              <a:t>support compression </a:t>
            </a:r>
            <a:r>
              <a:rPr lang="en-US" altLang="ko-KR" sz="1600" smtClean="0">
                <a:ea typeface="굴림" charset="-127"/>
              </a:rPr>
              <a:t>of the notifications.</a:t>
            </a:r>
            <a:endParaRPr lang="ko-KR" altLang="ko-KR" sz="1600" smtClean="0">
              <a:ea typeface="굴림" charset="-127"/>
            </a:endParaRPr>
          </a:p>
          <a:p>
            <a:endParaRPr lang="en-US" altLang="zh-CN" sz="1600" smtClean="0">
              <a:ea typeface="宋体"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제목 1"/>
          <p:cNvSpPr>
            <a:spLocks noGrp="1"/>
          </p:cNvSpPr>
          <p:nvPr>
            <p:ph type="title"/>
          </p:nvPr>
        </p:nvSpPr>
        <p:spPr/>
        <p:txBody>
          <a:bodyPr/>
          <a:lstStyle/>
          <a:p>
            <a:r>
              <a:rPr lang="en-GB" altLang="zh-CN" smtClean="0">
                <a:ea typeface="宋体" charset="-122"/>
              </a:rPr>
              <a:t>Proposed Requirement</a:t>
            </a:r>
            <a:endParaRPr lang="ko-KR" altLang="en-US" smtClean="0">
              <a:ea typeface="굴림" charset="-127"/>
            </a:endParaRPr>
          </a:p>
        </p:txBody>
      </p:sp>
      <p:sp>
        <p:nvSpPr>
          <p:cNvPr id="22530" name="내용 개체 틀 2"/>
          <p:cNvSpPr>
            <a:spLocks noGrp="1"/>
          </p:cNvSpPr>
          <p:nvPr>
            <p:ph idx="1"/>
          </p:nvPr>
        </p:nvSpPr>
        <p:spPr/>
        <p:txBody>
          <a:bodyPr/>
          <a:lstStyle/>
          <a:p>
            <a:r>
              <a:rPr lang="en-US" altLang="zh-CN" smtClean="0">
                <a:ea typeface="宋体" charset="-122"/>
              </a:rPr>
              <a:t>Fundamental Proposals:</a:t>
            </a:r>
          </a:p>
          <a:p>
            <a:pPr lvl="1"/>
            <a:r>
              <a:rPr lang="en-GB" altLang="ko-KR" smtClean="0">
                <a:ea typeface="굴림" charset="-127"/>
              </a:rPr>
              <a:t>The AOI Enabler SHALL be able to manage (e.g. set, update, check, notify… etc.) the </a:t>
            </a:r>
            <a:r>
              <a:rPr lang="en-GB" altLang="ko-KR" smtClean="0">
                <a:solidFill>
                  <a:srgbClr val="FF0000"/>
                </a:solidFill>
                <a:ea typeface="굴림" charset="-127"/>
              </a:rPr>
              <a:t>delivery conditions </a:t>
            </a:r>
            <a:r>
              <a:rPr lang="en-GB" altLang="ko-KR" smtClean="0">
                <a:ea typeface="굴림" charset="-127"/>
              </a:rPr>
              <a:t>and </a:t>
            </a:r>
            <a:r>
              <a:rPr lang="en-GB" altLang="ko-KR" smtClean="0">
                <a:solidFill>
                  <a:srgbClr val="FF0000"/>
                </a:solidFill>
                <a:ea typeface="굴림" charset="-127"/>
              </a:rPr>
              <a:t>delivery status </a:t>
            </a:r>
            <a:r>
              <a:rPr lang="en-GB" altLang="ko-KR" smtClean="0">
                <a:ea typeface="굴림" charset="-127"/>
              </a:rPr>
              <a:t>of notifications</a:t>
            </a:r>
          </a:p>
          <a:p>
            <a:pPr lvl="1"/>
            <a:endParaRPr lang="en-GB" altLang="ko-KR" smtClean="0">
              <a:ea typeface="굴림" charset="-127"/>
            </a:endParaRPr>
          </a:p>
          <a:p>
            <a:pPr lvl="1"/>
            <a:r>
              <a:rPr lang="en-US" altLang="ko-KR" smtClean="0">
                <a:ea typeface="굴림" charset="-127"/>
              </a:rPr>
              <a:t>Informational Note: </a:t>
            </a:r>
          </a:p>
          <a:p>
            <a:pPr lvl="2"/>
            <a:r>
              <a:rPr lang="en-US" altLang="ko-KR" smtClean="0">
                <a:ea typeface="굴림" charset="-127"/>
              </a:rPr>
              <a:t>The examples of </a:t>
            </a:r>
            <a:r>
              <a:rPr lang="en-US" altLang="ko-KR" smtClean="0">
                <a:solidFill>
                  <a:srgbClr val="FF0000"/>
                </a:solidFill>
                <a:ea typeface="굴림" charset="-127"/>
              </a:rPr>
              <a:t>delivery condition </a:t>
            </a:r>
            <a:r>
              <a:rPr lang="en-US" altLang="ko-KR" smtClean="0">
                <a:ea typeface="굴림" charset="-127"/>
              </a:rPr>
              <a:t>: real-time, expiry time, prioritized class, compressed… et. al.</a:t>
            </a:r>
          </a:p>
          <a:p>
            <a:pPr lvl="2"/>
            <a:r>
              <a:rPr lang="en-US" altLang="ko-KR" smtClean="0">
                <a:ea typeface="굴림" charset="-127"/>
              </a:rPr>
              <a:t>The examples of </a:t>
            </a:r>
            <a:r>
              <a:rPr lang="en-US" altLang="ko-KR" smtClean="0">
                <a:solidFill>
                  <a:srgbClr val="FF0000"/>
                </a:solidFill>
                <a:ea typeface="굴림" charset="-127"/>
              </a:rPr>
              <a:t>delivery status </a:t>
            </a:r>
            <a:r>
              <a:rPr lang="en-US" altLang="ko-KR" smtClean="0">
                <a:ea typeface="굴림" charset="-127"/>
              </a:rPr>
              <a:t>: delivered, failed, delayed, expired, deleted, updated, cancelled … et. al.</a:t>
            </a:r>
            <a:endParaRPr lang="ko-KR" altLang="ko-KR" smtClean="0">
              <a:ea typeface="굴림" charset="-127"/>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10804</TotalTime>
  <Pages>15</Pages>
  <Words>657</Words>
  <Application>Microsoft Office PowerPoint</Application>
  <PresentationFormat>Custom</PresentationFormat>
  <Paragraphs>121</Paragraphs>
  <Slides>6</Slides>
  <Notes>2</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6</vt:i4>
      </vt:variant>
    </vt:vector>
  </HeadingPairs>
  <TitlesOfParts>
    <vt:vector size="14" baseType="lpstr">
      <vt:lpstr>Arial</vt:lpstr>
      <vt:lpstr>Tahoma</vt:lpstr>
      <vt:lpstr>Arial Narrow</vt:lpstr>
      <vt:lpstr>宋体</vt:lpstr>
      <vt:lpstr>Times New Roman</vt:lpstr>
      <vt:lpstr>굴림</vt:lpstr>
      <vt:lpstr>맑은 고딕</vt:lpstr>
      <vt:lpstr>OMA Template</vt:lpstr>
      <vt:lpstr>OMA-REQ-AOI-2012-0116-INP_Notification_Delivery_Lifecycle  AOI Notification Delivery Lifecycle</vt:lpstr>
      <vt:lpstr>Notification Delivery in AOI</vt:lpstr>
      <vt:lpstr>Notification Delivery Lifecycle</vt:lpstr>
      <vt:lpstr>Notification Delivery Lifecycle</vt:lpstr>
      <vt:lpstr>Related Requirements</vt:lpstr>
      <vt:lpstr>Proposed Requirement</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R02</cp:lastModifiedBy>
  <cp:revision>413</cp:revision>
  <cp:lastPrinted>1999-04-27T06:51:51Z</cp:lastPrinted>
  <dcterms:created xsi:type="dcterms:W3CDTF">2002-03-19T14:05:12Z</dcterms:created>
  <dcterms:modified xsi:type="dcterms:W3CDTF">2012-09-19T10:18:53Z</dcterms:modified>
</cp:coreProperties>
</file>