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1"/>
  </p:notesMasterIdLst>
  <p:handoutMasterIdLst>
    <p:handoutMasterId r:id="rId12"/>
  </p:handoutMasterIdLst>
  <p:sldIdLst>
    <p:sldId id="293" r:id="rId2"/>
    <p:sldId id="319" r:id="rId3"/>
    <p:sldId id="320" r:id="rId4"/>
    <p:sldId id="321" r:id="rId5"/>
    <p:sldId id="322" r:id="rId6"/>
    <p:sldId id="323" r:id="rId7"/>
    <p:sldId id="324" r:id="rId8"/>
    <p:sldId id="325" r:id="rId9"/>
    <p:sldId id="326" r:id="rId10"/>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varScale="1">
        <p:scale>
          <a:sx n="106" d="100"/>
          <a:sy n="106" d="100"/>
        </p:scale>
        <p:origin x="132" y="26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a:t>
            </a:r>
            <a:r>
              <a:rPr lang="en-GB" altLang="zh-CN" sz="1000" b="1" dirty="0" smtClean="0">
                <a:ea typeface="宋体" charset="-122"/>
                <a:cs typeface="Times New Roman" charset="0"/>
              </a:rPr>
              <a:t>2018 </a:t>
            </a:r>
            <a:r>
              <a:rPr lang="en-GB" altLang="zh-CN" sz="1000" b="1" dirty="0">
                <a:ea typeface="宋体" charset="-122"/>
                <a:cs typeface="Times New Roman" charset="0"/>
              </a:rPr>
              <a:t>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smtClean="0">
                <a:latin typeface="Arial Narrow" pitchFamily="34" charset="0"/>
                <a:ea typeface="宋体" charset="-122"/>
              </a:rPr>
              <a:t>OMA-SC-2018-0007</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OMA-Template-SlideDeck-20180101-I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iki.openmobilealliance.org/display/OWG/Gating+Criteria"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iki.openmobilealliance.org/display/OWG/Work+Item+Creation?src=contextnavpagetreemode" TargetMode="External"/><Relationship Id="rId2" Type="http://schemas.openxmlformats.org/officeDocument/2006/relationships/hyperlink" Target="https://wiki.openmobilealliance.org/display/OWG/PROPOSED+OMA+Process?src=contextnavpagetreemode" TargetMode="External"/><Relationship Id="rId1" Type="http://schemas.openxmlformats.org/officeDocument/2006/relationships/slideLayout" Target="../slideLayouts/slideLayout2.xml"/><Relationship Id="rId6" Type="http://schemas.openxmlformats.org/officeDocument/2006/relationships/hyperlink" Target="https://wiki.openmobilealliance.org/display/OWG/Process+Exception+Handling?src=contextnavpagetreemode" TargetMode="External"/><Relationship Id="rId5" Type="http://schemas.openxmlformats.org/officeDocument/2006/relationships/hyperlink" Target="https://wiki.openmobilealliance.org/pages/viewpage.action?pageId=34866561&amp;src=contextnavpagetreemode" TargetMode="External"/><Relationship Id="rId4" Type="http://schemas.openxmlformats.org/officeDocument/2006/relationships/hyperlink" Target="https://wiki.openmobilealliance.org/display/OWG/Specification+Development?src=contextnavpagetreemode"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a:t>
            </a:r>
            <a:r>
              <a:rPr lang="en-US" altLang="zh-CN" b="1" dirty="0" smtClean="0">
                <a:latin typeface="Tahoma" pitchFamily="34" charset="0"/>
                <a:ea typeface="宋体" charset="-122"/>
              </a:rPr>
              <a:t>SC</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Date:	</a:t>
            </a:r>
            <a:r>
              <a:rPr lang="en-US" altLang="zh-CN" b="1" dirty="0" smtClean="0">
                <a:latin typeface="Tahoma" pitchFamily="34" charset="0"/>
                <a:ea typeface="宋体" charset="-122"/>
              </a:rPr>
              <a:t>07 Mar 2018</a:t>
            </a:r>
            <a:r>
              <a:rPr lang="en-US" altLang="zh-CN" b="1" dirty="0">
                <a:latin typeface="Tahoma" pitchFamily="34" charset="0"/>
                <a:ea typeface="宋体" charset="-122"/>
              </a:rPr>
              <a:t>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a:t>
            </a:r>
            <a:r>
              <a:rPr lang="en-US" altLang="zh-CN" b="1" dirty="0" smtClean="0">
                <a:latin typeface="Tahoma" pitchFamily="34" charset="0"/>
                <a:ea typeface="宋体" charset="-122"/>
              </a:rPr>
              <a:t>Joaquin Prado</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a:t>
            </a:r>
            <a:r>
              <a:rPr lang="en-US" altLang="zh-CN" b="1" dirty="0" smtClean="0">
                <a:latin typeface="Tahoma" pitchFamily="34" charset="0"/>
                <a:ea typeface="宋体" charset="-122"/>
              </a:rPr>
              <a:t>OMA Staff</a:t>
            </a:r>
            <a:endParaRPr lang="en-US" altLang="zh-CN" b="1" dirty="0">
              <a:latin typeface="Tahoma" pitchFamily="34" charset="0"/>
              <a:ea typeface="宋体"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en-US" sz="2000" b="0" dirty="0"/>
              <a:t>OMA-SC-2018-0007-INP_OMA_Process_Phase1_Ready</a:t>
            </a:r>
            <a:r>
              <a:rPr lang="en-US" altLang="zh-CN" sz="2000" dirty="0">
                <a:ea typeface="宋体" panose="02010600030101010101" pitchFamily="2" charset="-122"/>
              </a:rPr>
              <a:t/>
            </a:r>
            <a:br>
              <a:rPr lang="en-US" altLang="zh-CN" sz="2000" dirty="0">
                <a:ea typeface="宋体" panose="02010600030101010101" pitchFamily="2" charset="-122"/>
              </a:rPr>
            </a:br>
            <a:r>
              <a:rPr lang="en-US" altLang="zh-CN" sz="1400" dirty="0">
                <a:ea typeface="宋体" panose="02010600030101010101" pitchFamily="2" charset="-122"/>
              </a:rPr>
              <a:t/>
            </a:r>
            <a:br>
              <a:rPr lang="en-US" altLang="zh-CN" sz="1400" dirty="0">
                <a:ea typeface="宋体" panose="02010600030101010101" pitchFamily="2" charset="-122"/>
              </a:rPr>
            </a:br>
            <a:r>
              <a:rPr lang="en-US" altLang="zh-CN" dirty="0" smtClean="0">
                <a:ea typeface="宋体" charset="-122"/>
              </a:rPr>
              <a:t/>
            </a:r>
            <a:br>
              <a:rPr lang="en-US" altLang="zh-CN" dirty="0" smtClean="0">
                <a:ea typeface="宋体" charset="-122"/>
              </a:rPr>
            </a:br>
            <a:r>
              <a:rPr lang="en-GB" altLang="zh-CN" sz="1800" dirty="0">
                <a:ea typeface="宋体" panose="02010600030101010101" pitchFamily="2" charset="-122"/>
              </a:rPr>
              <a:t>OMA Process Phase 1</a:t>
            </a:r>
            <a:endParaRPr lang="en-US" altLang="zh-CN" sz="1800" dirty="0" smtClean="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宋体" charset="-122"/>
                <a:cs typeface="Times New Roman" charset="0"/>
              </a:rPr>
              <a:t>USE OF THIS DOCUMENT BY NON-OMA MEMBERS IS SUBJECT TO ALL OF THE TERMS AND CONDITIONS OF THE USE AGREEMENT (located at </a:t>
            </a:r>
            <a:r>
              <a:rPr lang="en-US" altLang="zh-CN" sz="900">
                <a:ea typeface="宋体" charset="-122"/>
                <a:cs typeface="Times New Roman" charset="0"/>
                <a:hlinkClick r:id="rId3"/>
              </a:rPr>
              <a:t>http://www.openmobilealliance.org/UseAgreement.html</a:t>
            </a:r>
            <a:r>
              <a:rPr lang="en-US" altLang="zh-CN" sz="90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smtClean="0"/>
              <a:t>Background</a:t>
            </a:r>
          </a:p>
        </p:txBody>
      </p:sp>
      <p:sp>
        <p:nvSpPr>
          <p:cNvPr id="4099" name="Content Placeholder 2"/>
          <p:cNvSpPr>
            <a:spLocks noGrp="1"/>
          </p:cNvSpPr>
          <p:nvPr>
            <p:ph idx="1"/>
          </p:nvPr>
        </p:nvSpPr>
        <p:spPr>
          <a:xfrm>
            <a:off x="306388" y="996950"/>
            <a:ext cx="8778875" cy="5383213"/>
          </a:xfrm>
        </p:spPr>
        <p:txBody>
          <a:bodyPr/>
          <a:lstStyle/>
          <a:p>
            <a:pPr marL="0" indent="0">
              <a:buFontTx/>
              <a:buNone/>
            </a:pPr>
            <a:r>
              <a:rPr lang="en-US" altLang="en-US" sz="2400" dirty="0" smtClean="0"/>
              <a:t>Current Status</a:t>
            </a:r>
          </a:p>
          <a:p>
            <a:pPr lvl="1"/>
            <a:r>
              <a:rPr lang="en-US" altLang="en-US" sz="2000" dirty="0" smtClean="0"/>
              <a:t>TP </a:t>
            </a:r>
            <a:r>
              <a:rPr lang="en-US" altLang="en-US" sz="2000" dirty="0" smtClean="0"/>
              <a:t>has </a:t>
            </a:r>
            <a:r>
              <a:rPr lang="en-US" altLang="en-US" sz="2000" dirty="0" smtClean="0"/>
              <a:t>been closed</a:t>
            </a:r>
          </a:p>
          <a:p>
            <a:pPr lvl="2"/>
            <a:r>
              <a:rPr lang="en-US" altLang="en-US" sz="1800" dirty="0" smtClean="0"/>
              <a:t>Admin tasks and responsibility of designing, maintaining and enforcing the OMA Process was transferred to the OMA staff</a:t>
            </a:r>
          </a:p>
          <a:p>
            <a:pPr lvl="3"/>
            <a:r>
              <a:rPr lang="en-US" altLang="en-US" sz="1600" dirty="0" smtClean="0"/>
              <a:t>This arrangement has been in place for near two years</a:t>
            </a:r>
          </a:p>
          <a:p>
            <a:pPr lvl="1"/>
            <a:r>
              <a:rPr lang="en-US" altLang="en-US" sz="2000" dirty="0" smtClean="0"/>
              <a:t>Steering Committee</a:t>
            </a:r>
          </a:p>
          <a:p>
            <a:pPr lvl="2"/>
            <a:r>
              <a:rPr lang="en-US" altLang="en-US" sz="1800" dirty="0" smtClean="0"/>
              <a:t>Its role is </a:t>
            </a:r>
            <a:r>
              <a:rPr lang="en-US" altLang="en-US" sz="1800" dirty="0" smtClean="0"/>
              <a:t>to provide </a:t>
            </a:r>
            <a:r>
              <a:rPr lang="en-US" altLang="en-US" sz="1800" dirty="0" smtClean="0"/>
              <a:t>coordination among all the WGs</a:t>
            </a:r>
          </a:p>
          <a:p>
            <a:pPr lvl="1"/>
            <a:r>
              <a:rPr lang="en-US" altLang="en-US" sz="2000" dirty="0" smtClean="0"/>
              <a:t>Working Groups</a:t>
            </a:r>
          </a:p>
          <a:p>
            <a:pPr lvl="2"/>
            <a:r>
              <a:rPr lang="en-US" altLang="en-US" sz="1800" dirty="0" smtClean="0"/>
              <a:t>Have a higher level of autonomy in using tools and procedures that are more according to their needs.</a:t>
            </a:r>
          </a:p>
          <a:p>
            <a:pPr lvl="3"/>
            <a:r>
              <a:rPr lang="en-US" altLang="en-US" sz="1600" dirty="0" smtClean="0"/>
              <a:t>In any case:</a:t>
            </a:r>
          </a:p>
          <a:p>
            <a:pPr lvl="4"/>
            <a:r>
              <a:rPr lang="en-US" altLang="en-US" sz="1400" dirty="0" smtClean="0"/>
              <a:t>Fair member participation MUST be </a:t>
            </a:r>
            <a:r>
              <a:rPr lang="en-US" altLang="en-US" sz="1400" dirty="0" smtClean="0"/>
              <a:t>ensured </a:t>
            </a:r>
            <a:endParaRPr lang="en-US" altLang="en-US" sz="1400" dirty="0" smtClean="0"/>
          </a:p>
          <a:p>
            <a:pPr lvl="4"/>
            <a:r>
              <a:rPr lang="en-US" altLang="en-US" sz="1400" dirty="0" smtClean="0"/>
              <a:t>Quality of the Technical Specifications MUST comply with OMA Approval/Gating Criteria</a:t>
            </a:r>
          </a:p>
          <a:p>
            <a:pPr lvl="1"/>
            <a:r>
              <a:rPr lang="en-US" altLang="en-US" dirty="0" smtClean="0"/>
              <a:t>Staff is under Members' pressure</a:t>
            </a:r>
          </a:p>
          <a:p>
            <a:pPr lvl="2"/>
            <a:r>
              <a:rPr lang="en-US" altLang="en-US" sz="1800" dirty="0" smtClean="0"/>
              <a:t>Staff </a:t>
            </a:r>
            <a:r>
              <a:rPr lang="en-US" altLang="en-US" sz="1800" dirty="0" smtClean="0"/>
              <a:t>are engaging </a:t>
            </a:r>
            <a:r>
              <a:rPr lang="en-US" altLang="en-US" sz="1800" dirty="0" smtClean="0"/>
              <a:t>across the organization in process discussion with the Members</a:t>
            </a:r>
          </a:p>
          <a:p>
            <a:pPr lvl="3"/>
            <a:r>
              <a:rPr lang="en-US" altLang="en-US" sz="1600" dirty="0" smtClean="0">
                <a:solidFill>
                  <a:srgbClr val="FF0000"/>
                </a:solidFill>
              </a:rPr>
              <a:t>This approach IS NOT efficient and creates process exceptions which lead to inefficiencies </a:t>
            </a:r>
          </a:p>
          <a:p>
            <a:pPr lvl="4"/>
            <a:endParaRPr lang="en-US" altLang="en-US" sz="1400" dirty="0" smtClean="0"/>
          </a:p>
        </p:txBody>
      </p:sp>
    </p:spTree>
    <p:extLst>
      <p:ext uri="{BB962C8B-B14F-4D97-AF65-F5344CB8AC3E}">
        <p14:creationId xmlns:p14="http://schemas.microsoft.com/office/powerpoint/2010/main" val="13006828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smtClean="0"/>
              <a:t>New OMA Process</a:t>
            </a:r>
          </a:p>
        </p:txBody>
      </p:sp>
      <p:sp>
        <p:nvSpPr>
          <p:cNvPr id="3" name="Content Placeholder 2"/>
          <p:cNvSpPr>
            <a:spLocks noGrp="1"/>
          </p:cNvSpPr>
          <p:nvPr>
            <p:ph idx="1"/>
          </p:nvPr>
        </p:nvSpPr>
        <p:spPr/>
        <p:txBody>
          <a:bodyPr/>
          <a:lstStyle/>
          <a:p>
            <a:pPr>
              <a:defRPr/>
            </a:pPr>
            <a:r>
              <a:rPr lang="en-US" dirty="0" smtClean="0"/>
              <a:t> New </a:t>
            </a:r>
            <a:r>
              <a:rPr lang="en-US" dirty="0" smtClean="0"/>
              <a:t>streamlined, </a:t>
            </a:r>
            <a:r>
              <a:rPr lang="en-US" dirty="0" smtClean="0"/>
              <a:t>efficient and flexible process</a:t>
            </a:r>
          </a:p>
          <a:p>
            <a:pPr lvl="1">
              <a:defRPr/>
            </a:pPr>
            <a:r>
              <a:rPr lang="en-US" dirty="0" smtClean="0"/>
              <a:t>Staff </a:t>
            </a:r>
            <a:r>
              <a:rPr lang="en-US" dirty="0" smtClean="0"/>
              <a:t>have </a:t>
            </a:r>
            <a:r>
              <a:rPr lang="en-US" dirty="0" smtClean="0"/>
              <a:t>removed “red-tape” and simplified the process where possible</a:t>
            </a:r>
          </a:p>
          <a:p>
            <a:pPr>
              <a:defRPr/>
            </a:pPr>
            <a:r>
              <a:rPr lang="en-US" dirty="0" smtClean="0"/>
              <a:t>WGs </a:t>
            </a:r>
            <a:r>
              <a:rPr lang="en-US" dirty="0" smtClean="0"/>
              <a:t>have more freedom</a:t>
            </a:r>
          </a:p>
          <a:p>
            <a:pPr lvl="1">
              <a:defRPr/>
            </a:pPr>
            <a:r>
              <a:rPr lang="en-US" dirty="0" smtClean="0"/>
              <a:t>Of choosing alternatives tools, e.g. GitHub/Markdown, </a:t>
            </a:r>
          </a:p>
          <a:p>
            <a:pPr lvl="1">
              <a:defRPr/>
            </a:pPr>
            <a:r>
              <a:rPr lang="en-US" dirty="0" smtClean="0"/>
              <a:t>Made changes to their internal procedures </a:t>
            </a:r>
          </a:p>
          <a:p>
            <a:pPr lvl="1">
              <a:defRPr/>
            </a:pPr>
            <a:r>
              <a:rPr lang="en-US" dirty="0" smtClean="0"/>
              <a:t>WG output MUST comply with OMA Gating/Approval Criteria to be </a:t>
            </a:r>
            <a:r>
              <a:rPr lang="en-US" dirty="0" smtClean="0"/>
              <a:t>published</a:t>
            </a:r>
          </a:p>
          <a:p>
            <a:pPr lvl="1">
              <a:defRPr/>
            </a:pPr>
            <a:r>
              <a:rPr lang="en-US" dirty="0"/>
              <a:t>The new Process provides to WG internal procedures (optional</a:t>
            </a:r>
            <a:r>
              <a:rPr lang="en-US" dirty="0" smtClean="0"/>
              <a:t>)</a:t>
            </a:r>
            <a:endParaRPr lang="en-US" dirty="0" smtClean="0"/>
          </a:p>
          <a:p>
            <a:pPr>
              <a:defRPr/>
            </a:pPr>
            <a:r>
              <a:rPr lang="en-US" dirty="0" smtClean="0"/>
              <a:t>Changes to the OMA process </a:t>
            </a:r>
          </a:p>
          <a:p>
            <a:pPr lvl="1">
              <a:defRPr/>
            </a:pPr>
            <a:r>
              <a:rPr lang="en-US" dirty="0" smtClean="0"/>
              <a:t>WG can make suggestions for changes, </a:t>
            </a:r>
            <a:r>
              <a:rPr lang="en-US" dirty="0" smtClean="0"/>
              <a:t>the changes MUST </a:t>
            </a:r>
            <a:r>
              <a:rPr lang="en-US" dirty="0" smtClean="0"/>
              <a:t>be discussed with the Steering Committee &amp; Approve by the Board</a:t>
            </a:r>
          </a:p>
          <a:p>
            <a:pPr lvl="2">
              <a:defRPr/>
            </a:pPr>
            <a:r>
              <a:rPr lang="en-US" dirty="0" smtClean="0">
                <a:solidFill>
                  <a:srgbClr val="FF0000"/>
                </a:solidFill>
              </a:rPr>
              <a:t>The staff will only made changes to the process that have been </a:t>
            </a:r>
            <a:r>
              <a:rPr lang="en-US" dirty="0" smtClean="0">
                <a:solidFill>
                  <a:srgbClr val="FF0000"/>
                </a:solidFill>
              </a:rPr>
              <a:t>Approved </a:t>
            </a:r>
            <a:r>
              <a:rPr lang="en-US" dirty="0" smtClean="0">
                <a:solidFill>
                  <a:srgbClr val="FF0000"/>
                </a:solidFill>
              </a:rPr>
              <a:t>by the Board.</a:t>
            </a:r>
          </a:p>
          <a:p>
            <a:pPr marL="0" indent="0">
              <a:buFontTx/>
              <a:buNone/>
              <a:defRPr/>
            </a:pPr>
            <a:endParaRPr lang="en-US" dirty="0" smtClean="0"/>
          </a:p>
          <a:p>
            <a:pPr marL="0" indent="0">
              <a:buFontTx/>
              <a:buNone/>
              <a:defRPr/>
            </a:pPr>
            <a:endParaRPr lang="en-US" dirty="0" smtClean="0"/>
          </a:p>
          <a:p>
            <a:pPr lvl="1">
              <a:defRPr/>
            </a:pPr>
            <a:endParaRPr lang="en-US" dirty="0" smtClean="0"/>
          </a:p>
          <a:p>
            <a:pPr lvl="1">
              <a:defRPr/>
            </a:pPr>
            <a:endParaRPr lang="en-US" dirty="0"/>
          </a:p>
          <a:p>
            <a:pPr>
              <a:defRPr/>
            </a:pPr>
            <a:r>
              <a:rPr lang="en-US" dirty="0" smtClean="0"/>
              <a:t> </a:t>
            </a:r>
            <a:endParaRPr lang="en-US" dirty="0"/>
          </a:p>
        </p:txBody>
      </p:sp>
    </p:spTree>
    <p:extLst>
      <p:ext uri="{BB962C8B-B14F-4D97-AF65-F5344CB8AC3E}">
        <p14:creationId xmlns:p14="http://schemas.microsoft.com/office/powerpoint/2010/main" val="26500058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smtClean="0"/>
              <a:t>New OMA Process</a:t>
            </a:r>
          </a:p>
        </p:txBody>
      </p:sp>
      <p:sp>
        <p:nvSpPr>
          <p:cNvPr id="6147" name="Content Placeholder 2"/>
          <p:cNvSpPr>
            <a:spLocks noGrp="1"/>
          </p:cNvSpPr>
          <p:nvPr>
            <p:ph idx="1"/>
          </p:nvPr>
        </p:nvSpPr>
        <p:spPr>
          <a:xfrm>
            <a:off x="336550" y="996950"/>
            <a:ext cx="8778875" cy="5383213"/>
          </a:xfrm>
        </p:spPr>
        <p:txBody>
          <a:bodyPr/>
          <a:lstStyle/>
          <a:p>
            <a:pPr marL="0" indent="0">
              <a:buFontTx/>
              <a:buNone/>
            </a:pPr>
            <a:r>
              <a:rPr lang="en-US" altLang="en-US" sz="1800" b="1" dirty="0" smtClean="0"/>
              <a:t>Relevant </a:t>
            </a:r>
            <a:r>
              <a:rPr lang="en-US" altLang="en-US" sz="1800" b="1" dirty="0" smtClean="0"/>
              <a:t>Changes</a:t>
            </a:r>
          </a:p>
          <a:p>
            <a:pPr lvl="1"/>
            <a:r>
              <a:rPr lang="en-US" altLang="en-US" sz="1600" dirty="0" smtClean="0"/>
              <a:t>WGs MUST formally agree the Approval of their Own Specifications (R&amp;A) &amp; Sends a Notification to: </a:t>
            </a:r>
          </a:p>
          <a:p>
            <a:pPr lvl="2"/>
            <a:r>
              <a:rPr lang="en-US" altLang="en-US" sz="1400" dirty="0" smtClean="0"/>
              <a:t>Steering </a:t>
            </a:r>
            <a:r>
              <a:rPr lang="en-US" altLang="en-US" sz="1400" dirty="0" smtClean="0"/>
              <a:t>Committee for reference, and</a:t>
            </a:r>
          </a:p>
          <a:p>
            <a:pPr lvl="2"/>
            <a:r>
              <a:rPr lang="en-US" altLang="en-US" sz="1400" dirty="0" smtClean="0"/>
              <a:t>OMA Board for Ratification</a:t>
            </a:r>
          </a:p>
          <a:p>
            <a:pPr lvl="1"/>
            <a:r>
              <a:rPr lang="en-US" altLang="en-US" sz="1600" b="1" dirty="0" smtClean="0"/>
              <a:t>Gating/Approval Criteria</a:t>
            </a:r>
          </a:p>
          <a:p>
            <a:pPr lvl="2"/>
            <a:r>
              <a:rPr lang="en-US" altLang="en-US" sz="1400" dirty="0" smtClean="0"/>
              <a:t>Check to be performed on any document sent by the WG for Board Approval. </a:t>
            </a:r>
          </a:p>
          <a:p>
            <a:pPr lvl="2"/>
            <a:r>
              <a:rPr lang="en-US" altLang="en-US" sz="1400" dirty="0" smtClean="0"/>
              <a:t>This check is formalized as a set of rules; made available to the members when preparing documents for Board Approval</a:t>
            </a:r>
            <a:endParaRPr lang="en-US" altLang="en-US" sz="1400" dirty="0" smtClean="0"/>
          </a:p>
          <a:p>
            <a:pPr lvl="2"/>
            <a:r>
              <a:rPr lang="en-US" altLang="en-US" sz="1400" dirty="0" smtClean="0"/>
              <a:t>These rules provide: </a:t>
            </a:r>
            <a:r>
              <a:rPr lang="en-US" altLang="en-US" sz="1400" b="1" dirty="0" smtClean="0"/>
              <a:t>quality, integrity, consistency and </a:t>
            </a:r>
            <a:r>
              <a:rPr lang="en-US" altLang="en-US" sz="1400" b="1" dirty="0" smtClean="0"/>
              <a:t>timely </a:t>
            </a:r>
            <a:r>
              <a:rPr lang="en-US" altLang="en-US" sz="1400" b="1" dirty="0" smtClean="0"/>
              <a:t>approval of OMA Technical Specifications</a:t>
            </a:r>
          </a:p>
          <a:p>
            <a:pPr lvl="1"/>
            <a:r>
              <a:rPr lang="en-US" altLang="en-US" sz="1600" dirty="0" smtClean="0"/>
              <a:t>Working Group may define their internal procedures</a:t>
            </a:r>
          </a:p>
          <a:p>
            <a:pPr lvl="2"/>
            <a:r>
              <a:rPr lang="en-US" altLang="en-US" sz="1400" dirty="0" smtClean="0"/>
              <a:t>MUST meet fair participation &amp; OMA Gating/Approval Criteria</a:t>
            </a:r>
          </a:p>
          <a:p>
            <a:pPr lvl="2"/>
            <a:r>
              <a:rPr lang="en-US" altLang="en-US" sz="1400" dirty="0" smtClean="0"/>
              <a:t>OMA Process provides also (optional) WG procedures to develop specifications</a:t>
            </a:r>
          </a:p>
          <a:p>
            <a:pPr lvl="2"/>
            <a:r>
              <a:rPr lang="en-US" altLang="en-US" sz="1400" dirty="0" smtClean="0"/>
              <a:t>WGs may suggest changes to the OMA Process via Steering Committee</a:t>
            </a:r>
          </a:p>
          <a:p>
            <a:pPr lvl="1"/>
            <a:r>
              <a:rPr lang="en-US" altLang="en-US" sz="1600" dirty="0" smtClean="0"/>
              <a:t>Steering Committee</a:t>
            </a:r>
          </a:p>
          <a:p>
            <a:pPr lvl="2"/>
            <a:r>
              <a:rPr lang="en-US" altLang="en-US" sz="1400" dirty="0" smtClean="0"/>
              <a:t>Coordinates WG input to change the process &amp; recommends its approval to OMA Board </a:t>
            </a:r>
          </a:p>
          <a:p>
            <a:pPr marL="0" indent="0">
              <a:buFontTx/>
              <a:buNone/>
            </a:pPr>
            <a:r>
              <a:rPr lang="en-US" altLang="en-US" sz="1800" b="1" dirty="0" smtClean="0"/>
              <a:t>Process Changes</a:t>
            </a:r>
          </a:p>
          <a:p>
            <a:pPr lvl="1"/>
            <a:r>
              <a:rPr lang="en-US" altLang="en-US" sz="1400" dirty="0" smtClean="0"/>
              <a:t>The new Process is designed and maintained by the Staff, WG can suggest changes but they MUST be endorsed by the SC and finally approved by the Board</a:t>
            </a:r>
          </a:p>
        </p:txBody>
      </p:sp>
    </p:spTree>
    <p:extLst>
      <p:ext uri="{BB962C8B-B14F-4D97-AF65-F5344CB8AC3E}">
        <p14:creationId xmlns:p14="http://schemas.microsoft.com/office/powerpoint/2010/main" val="37025102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US" smtClean="0"/>
              <a:t>OMA Process</a:t>
            </a:r>
          </a:p>
        </p:txBody>
      </p:sp>
      <p:pic>
        <p:nvPicPr>
          <p:cNvPr id="7171"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479550"/>
            <a:ext cx="9363075"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Rectangle 4"/>
          <p:cNvSpPr>
            <a:spLocks noChangeArrowheads="1"/>
          </p:cNvSpPr>
          <p:nvPr/>
        </p:nvSpPr>
        <p:spPr bwMode="auto">
          <a:xfrm>
            <a:off x="109538" y="5732463"/>
            <a:ext cx="9144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en-US" altLang="en-US" sz="1400">
                <a:solidFill>
                  <a:srgbClr val="FF0000"/>
                </a:solidFill>
              </a:rPr>
              <a:t>https://wiki.openmobilealliance.org/display/OWG/PROPOSED+OMA+Process</a:t>
            </a:r>
          </a:p>
        </p:txBody>
      </p:sp>
      <p:sp>
        <p:nvSpPr>
          <p:cNvPr id="2" name="Oval 1"/>
          <p:cNvSpPr>
            <a:spLocks noChangeArrowheads="1"/>
          </p:cNvSpPr>
          <p:nvPr/>
        </p:nvSpPr>
        <p:spPr bwMode="auto">
          <a:xfrm>
            <a:off x="4757738" y="3587750"/>
            <a:ext cx="990600" cy="896938"/>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pPr>
            <a:endParaRPr lang="en-US" altLang="en-US"/>
          </a:p>
        </p:txBody>
      </p:sp>
      <p:sp>
        <p:nvSpPr>
          <p:cNvPr id="3" name="Rectangle 2"/>
          <p:cNvSpPr>
            <a:spLocks noChangeArrowheads="1"/>
          </p:cNvSpPr>
          <p:nvPr/>
        </p:nvSpPr>
        <p:spPr bwMode="auto">
          <a:xfrm>
            <a:off x="2166938" y="3054350"/>
            <a:ext cx="2514600" cy="1600200"/>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pPr>
            <a:endParaRPr lang="en-US" altLang="en-US"/>
          </a:p>
        </p:txBody>
      </p:sp>
      <p:sp>
        <p:nvSpPr>
          <p:cNvPr id="4" name="TextBox 3"/>
          <p:cNvSpPr txBox="1">
            <a:spLocks noChangeArrowheads="1"/>
          </p:cNvSpPr>
          <p:nvPr/>
        </p:nvSpPr>
        <p:spPr bwMode="auto">
          <a:xfrm>
            <a:off x="4224338" y="4791075"/>
            <a:ext cx="1676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r>
              <a:rPr lang="en-US" altLang="en-US" sz="1600" b="1">
                <a:solidFill>
                  <a:srgbClr val="FF0000"/>
                </a:solidFill>
              </a:rPr>
              <a:t>Main Focus</a:t>
            </a:r>
          </a:p>
        </p:txBody>
      </p:sp>
    </p:spTree>
    <p:extLst>
      <p:ext uri="{BB962C8B-B14F-4D97-AF65-F5344CB8AC3E}">
        <p14:creationId xmlns:p14="http://schemas.microsoft.com/office/powerpoint/2010/main" val="15124936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smtClean="0"/>
              <a:t>Approval Criteria</a:t>
            </a:r>
          </a:p>
        </p:txBody>
      </p:sp>
      <p:sp>
        <p:nvSpPr>
          <p:cNvPr id="8195" name="Content Placeholder 2"/>
          <p:cNvSpPr>
            <a:spLocks noGrp="1"/>
          </p:cNvSpPr>
          <p:nvPr>
            <p:ph idx="1"/>
          </p:nvPr>
        </p:nvSpPr>
        <p:spPr>
          <a:xfrm>
            <a:off x="290513" y="936625"/>
            <a:ext cx="8778875" cy="5383213"/>
          </a:xfrm>
        </p:spPr>
        <p:txBody>
          <a:bodyPr/>
          <a:lstStyle/>
          <a:p>
            <a:pPr marL="0" indent="0">
              <a:buFontTx/>
              <a:buNone/>
            </a:pPr>
            <a:r>
              <a:rPr lang="en-US" altLang="en-US" sz="2400" smtClean="0"/>
              <a:t>The information on the following documents needs to be validated:</a:t>
            </a:r>
          </a:p>
          <a:p>
            <a:pPr marL="0" indent="0">
              <a:buFontTx/>
              <a:buNone/>
            </a:pPr>
            <a:endParaRPr lang="en-US" altLang="en-US" smtClean="0"/>
          </a:p>
          <a:p>
            <a:pPr marL="0" indent="0">
              <a:buFontTx/>
              <a:buNone/>
            </a:pPr>
            <a:endParaRPr lang="en-US" altLang="en-US" smtClean="0"/>
          </a:p>
          <a:p>
            <a:pPr marL="0" indent="0">
              <a:buFontTx/>
              <a:buNone/>
            </a:pPr>
            <a:endParaRPr lang="en-US" altLang="en-US" smtClean="0"/>
          </a:p>
          <a:p>
            <a:pPr marL="0" indent="0">
              <a:buFontTx/>
              <a:buNone/>
            </a:pPr>
            <a:endParaRPr lang="en-US" altLang="en-US" smtClean="0"/>
          </a:p>
          <a:p>
            <a:pPr marL="0" indent="0">
              <a:buFontTx/>
              <a:buNone/>
            </a:pPr>
            <a:endParaRPr lang="en-US" altLang="en-US" smtClean="0"/>
          </a:p>
          <a:p>
            <a:pPr marL="0" indent="0">
              <a:buFontTx/>
              <a:buNone/>
            </a:pPr>
            <a:endParaRPr lang="en-US" altLang="en-US" smtClean="0"/>
          </a:p>
          <a:p>
            <a:pPr marL="0" indent="0">
              <a:buFontTx/>
              <a:buNone/>
            </a:pPr>
            <a:endParaRPr lang="en-US" altLang="en-US" smtClean="0"/>
          </a:p>
          <a:p>
            <a:pPr marL="0" indent="0">
              <a:buFontTx/>
              <a:buNone/>
            </a:pPr>
            <a:endParaRPr lang="en-US" altLang="en-US" smtClean="0"/>
          </a:p>
          <a:p>
            <a:pPr marL="0" indent="0">
              <a:buFontTx/>
              <a:buNone/>
            </a:pPr>
            <a:endParaRPr lang="en-US" altLang="en-US" smtClean="0"/>
          </a:p>
          <a:p>
            <a:pPr marL="0" indent="0">
              <a:buFontTx/>
              <a:buNone/>
            </a:pPr>
            <a:endParaRPr lang="en-US" altLang="en-US" sz="1600" smtClean="0"/>
          </a:p>
          <a:p>
            <a:pPr marL="0" indent="0" algn="ctr">
              <a:buFontTx/>
              <a:buNone/>
            </a:pPr>
            <a:endParaRPr lang="en-US" altLang="en-US" sz="400" smtClean="0"/>
          </a:p>
          <a:p>
            <a:pPr marL="0" indent="0" algn="ctr">
              <a:buFontTx/>
              <a:buNone/>
            </a:pPr>
            <a:r>
              <a:rPr lang="en-US" altLang="en-US" sz="1600" smtClean="0">
                <a:hlinkClick r:id="rId2"/>
              </a:rPr>
              <a:t>https://wiki.openmobilealliance.org/display/OWG/Gating+Criteria</a:t>
            </a:r>
            <a:r>
              <a:rPr lang="en-US" altLang="en-US" sz="1600" smtClean="0"/>
              <a:t> </a:t>
            </a:r>
          </a:p>
        </p:txBody>
      </p:sp>
      <p:graphicFrame>
        <p:nvGraphicFramePr>
          <p:cNvPr id="2" name="Table 1"/>
          <p:cNvGraphicFramePr>
            <a:graphicFrameLocks noGrp="1"/>
          </p:cNvGraphicFramePr>
          <p:nvPr>
            <p:extLst>
              <p:ext uri="{D42A27DB-BD31-4B8C-83A1-F6EECF244321}">
                <p14:modId xmlns:p14="http://schemas.microsoft.com/office/powerpoint/2010/main" val="3555500444"/>
              </p:ext>
            </p:extLst>
          </p:nvPr>
        </p:nvGraphicFramePr>
        <p:xfrm>
          <a:off x="719138" y="1454150"/>
          <a:ext cx="7616826" cy="4789488"/>
        </p:xfrm>
        <a:graphic>
          <a:graphicData uri="http://schemas.openxmlformats.org/drawingml/2006/table">
            <a:tbl>
              <a:tblPr firstRow="1" bandRow="1">
                <a:tableStyleId>{5C22544A-7EE6-4342-B048-85BDC9FD1C3A}</a:tableStyleId>
              </a:tblPr>
              <a:tblGrid>
                <a:gridCol w="2538942"/>
                <a:gridCol w="2538942"/>
                <a:gridCol w="2538942"/>
              </a:tblGrid>
              <a:tr h="363194">
                <a:tc>
                  <a:txBody>
                    <a:bodyPr/>
                    <a:lstStyle/>
                    <a:p>
                      <a:pPr algn="ctr"/>
                      <a:r>
                        <a:rPr lang="en-US" sz="1600" b="1" dirty="0" smtClean="0"/>
                        <a:t>Draft </a:t>
                      </a:r>
                      <a:r>
                        <a:rPr lang="en-US" sz="1600" b="1" dirty="0" smtClean="0"/>
                        <a:t>Documents</a:t>
                      </a:r>
                      <a:endParaRPr lang="en-US" sz="1600" b="1" dirty="0"/>
                    </a:p>
                  </a:txBody>
                  <a:tcPr marT="45727" marB="45727"/>
                </a:tc>
                <a:tc>
                  <a:txBody>
                    <a:bodyPr/>
                    <a:lstStyle/>
                    <a:p>
                      <a:pPr algn="ctr"/>
                      <a:r>
                        <a:rPr lang="en-US" sz="1600" b="1" dirty="0" smtClean="0"/>
                        <a:t>Supporting Files</a:t>
                      </a:r>
                      <a:endParaRPr lang="en-US" sz="1600" b="1" dirty="0"/>
                    </a:p>
                  </a:txBody>
                  <a:tcPr marT="45727" marB="45727"/>
                </a:tc>
                <a:tc>
                  <a:txBody>
                    <a:bodyPr/>
                    <a:lstStyle/>
                    <a:p>
                      <a:pPr algn="ctr"/>
                      <a:r>
                        <a:rPr lang="en-US" sz="1600" b="1" dirty="0" smtClean="0"/>
                        <a:t>ERELD</a:t>
                      </a:r>
                      <a:endParaRPr lang="en-US" sz="1600" b="1" dirty="0"/>
                    </a:p>
                  </a:txBody>
                  <a:tcPr marT="45727" marB="45727"/>
                </a:tc>
              </a:tr>
              <a:tr h="369169">
                <a:tc>
                  <a:txBody>
                    <a:bodyPr/>
                    <a:lstStyle/>
                    <a:p>
                      <a:r>
                        <a:rPr lang="en-US" sz="1400" dirty="0" smtClean="0"/>
                        <a:t>Correct Template</a:t>
                      </a:r>
                      <a:endParaRPr lang="en-US" sz="1400" dirty="0"/>
                    </a:p>
                  </a:txBody>
                  <a:tcPr marT="45727" marB="45727"/>
                </a:tc>
                <a:tc>
                  <a:txBody>
                    <a:bodyPr/>
                    <a:lstStyle/>
                    <a:p>
                      <a:r>
                        <a:rPr lang="en-US" sz="1400" dirty="0" smtClean="0"/>
                        <a:t>Correct Template</a:t>
                      </a:r>
                      <a:endParaRPr lang="en-US" sz="1400" dirty="0"/>
                    </a:p>
                  </a:txBody>
                  <a:tcPr marT="45727" marB="45727"/>
                </a:tc>
                <a:tc>
                  <a:txBody>
                    <a:bodyPr/>
                    <a:lstStyle/>
                    <a:p>
                      <a:r>
                        <a:rPr lang="en-US" sz="1400" dirty="0" smtClean="0"/>
                        <a:t>See Draft Documents column</a:t>
                      </a:r>
                      <a:endParaRPr lang="en-US" sz="1400" dirty="0"/>
                    </a:p>
                  </a:txBody>
                  <a:tcPr marT="45727" marB="45727"/>
                </a:tc>
              </a:tr>
              <a:tr h="369169">
                <a:tc>
                  <a:txBody>
                    <a:bodyPr/>
                    <a:lstStyle/>
                    <a:p>
                      <a:r>
                        <a:rPr lang="en-US" sz="1400" dirty="0" smtClean="0"/>
                        <a:t>File Name</a:t>
                      </a:r>
                      <a:endParaRPr lang="en-US" sz="1400" dirty="0"/>
                    </a:p>
                  </a:txBody>
                  <a:tcPr marT="45727" marB="45727"/>
                </a:tc>
                <a:tc>
                  <a:txBody>
                    <a:bodyPr/>
                    <a:lstStyle/>
                    <a:p>
                      <a:r>
                        <a:rPr lang="en-US" sz="1400" b="1" dirty="0" smtClean="0">
                          <a:solidFill>
                            <a:srgbClr val="FF0000"/>
                          </a:solidFill>
                        </a:rPr>
                        <a:t>File Name</a:t>
                      </a:r>
                      <a:endParaRPr lang="en-US" sz="1400" b="1" dirty="0">
                        <a:solidFill>
                          <a:srgbClr val="FF0000"/>
                        </a:solidFill>
                      </a:endParaRPr>
                    </a:p>
                  </a:txBody>
                  <a:tcPr marT="45727" marB="45727"/>
                </a:tc>
                <a:tc>
                  <a:txBody>
                    <a:bodyPr/>
                    <a:lstStyle/>
                    <a:p>
                      <a:r>
                        <a:rPr lang="en-US" sz="1400" dirty="0" smtClean="0"/>
                        <a:t>List of Documents in the Package</a:t>
                      </a:r>
                      <a:endParaRPr lang="en-US" sz="1400" dirty="0"/>
                    </a:p>
                  </a:txBody>
                  <a:tcPr marT="45727" marB="45727"/>
                </a:tc>
              </a:tr>
              <a:tr h="369169">
                <a:tc>
                  <a:txBody>
                    <a:bodyPr/>
                    <a:lstStyle/>
                    <a:p>
                      <a:r>
                        <a:rPr lang="en-US" sz="1400" dirty="0" smtClean="0"/>
                        <a:t>Front Cover</a:t>
                      </a:r>
                      <a:endParaRPr lang="en-US" sz="1400" dirty="0"/>
                    </a:p>
                  </a:txBody>
                  <a:tcPr marT="45727" marB="45727"/>
                </a:tc>
                <a:tc>
                  <a:txBody>
                    <a:bodyPr/>
                    <a:lstStyle/>
                    <a:p>
                      <a:r>
                        <a:rPr lang="en-US" sz="1400" dirty="0" smtClean="0"/>
                        <a:t>Permanent Document Section</a:t>
                      </a:r>
                      <a:endParaRPr lang="en-US" sz="1400" dirty="0"/>
                    </a:p>
                  </a:txBody>
                  <a:tcPr marT="45727" marB="45727"/>
                </a:tc>
                <a:tc>
                  <a:txBody>
                    <a:bodyPr/>
                    <a:lstStyle/>
                    <a:p>
                      <a:r>
                        <a:rPr lang="en-US" sz="1400" b="1" dirty="0" smtClean="0">
                          <a:solidFill>
                            <a:srgbClr val="FF0000"/>
                          </a:solidFill>
                        </a:rPr>
                        <a:t>Registration Requirements</a:t>
                      </a:r>
                      <a:endParaRPr lang="en-US" sz="1400" b="1" dirty="0">
                        <a:solidFill>
                          <a:srgbClr val="FF0000"/>
                        </a:solidFill>
                      </a:endParaRPr>
                    </a:p>
                  </a:txBody>
                  <a:tcPr marT="45727" marB="45727"/>
                </a:tc>
              </a:tr>
              <a:tr h="369169">
                <a:tc>
                  <a:txBody>
                    <a:bodyPr/>
                    <a:lstStyle/>
                    <a:p>
                      <a:r>
                        <a:rPr lang="en-US" sz="1400" dirty="0" smtClean="0"/>
                        <a:t>Header</a:t>
                      </a:r>
                      <a:endParaRPr lang="en-US" sz="1400" dirty="0"/>
                    </a:p>
                  </a:txBody>
                  <a:tcPr marT="45727" marB="45727"/>
                </a:tc>
                <a:tc>
                  <a:txBody>
                    <a:bodyPr/>
                    <a:lstStyle/>
                    <a:p>
                      <a:r>
                        <a:rPr lang="en-US" sz="1400" dirty="0" smtClean="0"/>
                        <a:t>Public Reachable</a:t>
                      </a:r>
                      <a:r>
                        <a:rPr lang="en-US" sz="1400" baseline="0" dirty="0" smtClean="0"/>
                        <a:t> Information</a:t>
                      </a:r>
                      <a:endParaRPr lang="en-US" sz="1400" dirty="0"/>
                    </a:p>
                  </a:txBody>
                  <a:tcPr marT="45727" marB="45727"/>
                </a:tc>
                <a:tc>
                  <a:txBody>
                    <a:bodyPr/>
                    <a:lstStyle/>
                    <a:p>
                      <a:endParaRPr lang="en-US" sz="1400"/>
                    </a:p>
                  </a:txBody>
                  <a:tcPr marT="45727" marB="45727"/>
                </a:tc>
              </a:tr>
              <a:tr h="369169">
                <a:tc>
                  <a:txBody>
                    <a:bodyPr/>
                    <a:lstStyle/>
                    <a:p>
                      <a:r>
                        <a:rPr lang="en-US" sz="1400" dirty="0" smtClean="0"/>
                        <a:t>Footer</a:t>
                      </a:r>
                      <a:endParaRPr lang="en-US" sz="1400" dirty="0"/>
                    </a:p>
                  </a:txBody>
                  <a:tcPr marT="45727" marB="45727"/>
                </a:tc>
                <a:tc>
                  <a:txBody>
                    <a:bodyPr/>
                    <a:lstStyle/>
                    <a:p>
                      <a:r>
                        <a:rPr lang="en-US" sz="1400" dirty="0" smtClean="0"/>
                        <a:t>Normative Information</a:t>
                      </a:r>
                      <a:endParaRPr lang="en-US" sz="1400" dirty="0"/>
                    </a:p>
                  </a:txBody>
                  <a:tcPr marT="45727" marB="45727"/>
                </a:tc>
                <a:tc>
                  <a:txBody>
                    <a:bodyPr/>
                    <a:lstStyle/>
                    <a:p>
                      <a:endParaRPr lang="en-US" sz="1400"/>
                    </a:p>
                  </a:txBody>
                  <a:tcPr marT="45727" marB="45727"/>
                </a:tc>
              </a:tr>
              <a:tr h="369169">
                <a:tc>
                  <a:txBody>
                    <a:bodyPr/>
                    <a:lstStyle/>
                    <a:p>
                      <a:r>
                        <a:rPr lang="en-US" sz="1400" dirty="0" smtClean="0"/>
                        <a:t>Legal Disclaimer</a:t>
                      </a:r>
                      <a:endParaRPr lang="en-US" sz="1400" dirty="0"/>
                    </a:p>
                  </a:txBody>
                  <a:tcPr marT="45727" marB="45727"/>
                </a:tc>
                <a:tc>
                  <a:txBody>
                    <a:bodyPr/>
                    <a:lstStyle/>
                    <a:p>
                      <a:r>
                        <a:rPr lang="en-US" sz="1400" dirty="0" smtClean="0"/>
                        <a:t>Change History</a:t>
                      </a:r>
                      <a:endParaRPr lang="en-US" sz="1400" dirty="0"/>
                    </a:p>
                  </a:txBody>
                  <a:tcPr marT="45727" marB="45727"/>
                </a:tc>
                <a:tc>
                  <a:txBody>
                    <a:bodyPr/>
                    <a:lstStyle/>
                    <a:p>
                      <a:endParaRPr lang="en-US" sz="1400"/>
                    </a:p>
                  </a:txBody>
                  <a:tcPr marT="45727" marB="45727"/>
                </a:tc>
              </a:tr>
              <a:tr h="369169">
                <a:tc>
                  <a:txBody>
                    <a:bodyPr/>
                    <a:lstStyle/>
                    <a:p>
                      <a:r>
                        <a:rPr lang="en-US" sz="1400" dirty="0" smtClean="0"/>
                        <a:t>Index</a:t>
                      </a:r>
                      <a:endParaRPr lang="en-US" sz="1400" dirty="0"/>
                    </a:p>
                  </a:txBody>
                  <a:tcPr marT="45727" marB="45727"/>
                </a:tc>
                <a:tc>
                  <a:txBody>
                    <a:bodyPr/>
                    <a:lstStyle/>
                    <a:p>
                      <a:r>
                        <a:rPr lang="en-US" sz="1400" dirty="0" smtClean="0"/>
                        <a:t>Legal Disclaimer</a:t>
                      </a:r>
                      <a:endParaRPr lang="en-US" sz="1400" dirty="0"/>
                    </a:p>
                  </a:txBody>
                  <a:tcPr marT="45727" marB="45727"/>
                </a:tc>
                <a:tc>
                  <a:txBody>
                    <a:bodyPr/>
                    <a:lstStyle/>
                    <a:p>
                      <a:endParaRPr lang="en-US" sz="1400"/>
                    </a:p>
                  </a:txBody>
                  <a:tcPr marT="45727" marB="45727"/>
                </a:tc>
              </a:tr>
              <a:tr h="369169">
                <a:tc>
                  <a:txBody>
                    <a:bodyPr/>
                    <a:lstStyle/>
                    <a:p>
                      <a:r>
                        <a:rPr lang="en-US" sz="1400" dirty="0" smtClean="0"/>
                        <a:t>References</a:t>
                      </a:r>
                      <a:endParaRPr lang="en-US" sz="1400" dirty="0"/>
                    </a:p>
                  </a:txBody>
                  <a:tcPr marT="45727" marB="45727"/>
                </a:tc>
                <a:tc>
                  <a:txBody>
                    <a:bodyPr/>
                    <a:lstStyle/>
                    <a:p>
                      <a:endParaRPr lang="en-US" sz="1400" dirty="0"/>
                    </a:p>
                  </a:txBody>
                  <a:tcPr marT="45727" marB="45727"/>
                </a:tc>
                <a:tc>
                  <a:txBody>
                    <a:bodyPr/>
                    <a:lstStyle/>
                    <a:p>
                      <a:endParaRPr lang="en-US" sz="1400" dirty="0"/>
                    </a:p>
                  </a:txBody>
                  <a:tcPr marT="45727" marB="45727"/>
                </a:tc>
              </a:tr>
              <a:tr h="341649">
                <a:tc>
                  <a:txBody>
                    <a:bodyPr/>
                    <a:lstStyle/>
                    <a:p>
                      <a:r>
                        <a:rPr lang="en-US" sz="1400" dirty="0" smtClean="0"/>
                        <a:t>Terminology &amp; Conventions</a:t>
                      </a:r>
                      <a:endParaRPr lang="en-US" sz="1400" dirty="0"/>
                    </a:p>
                  </a:txBody>
                  <a:tcPr marT="45727" marB="45727"/>
                </a:tc>
                <a:tc>
                  <a:txBody>
                    <a:bodyPr/>
                    <a:lstStyle/>
                    <a:p>
                      <a:endParaRPr lang="en-US" sz="1400" dirty="0"/>
                    </a:p>
                  </a:txBody>
                  <a:tcPr marT="45727" marB="45727"/>
                </a:tc>
                <a:tc>
                  <a:txBody>
                    <a:bodyPr/>
                    <a:lstStyle/>
                    <a:p>
                      <a:endParaRPr lang="en-US" sz="1400" dirty="0"/>
                    </a:p>
                  </a:txBody>
                  <a:tcPr marT="45727" marB="45727"/>
                </a:tc>
              </a:tr>
              <a:tr h="369169">
                <a:tc>
                  <a:txBody>
                    <a:bodyPr/>
                    <a:lstStyle/>
                    <a:p>
                      <a:r>
                        <a:rPr lang="en-US" sz="1400" dirty="0" smtClean="0">
                          <a:solidFill>
                            <a:srgbClr val="FF0000"/>
                          </a:solidFill>
                        </a:rPr>
                        <a:t>Document</a:t>
                      </a:r>
                      <a:r>
                        <a:rPr lang="en-US" sz="1400" baseline="0" dirty="0" smtClean="0">
                          <a:solidFill>
                            <a:srgbClr val="FF0000"/>
                          </a:solidFill>
                        </a:rPr>
                        <a:t> History</a:t>
                      </a:r>
                      <a:endParaRPr lang="en-US" sz="1400" dirty="0">
                        <a:solidFill>
                          <a:srgbClr val="FF0000"/>
                        </a:solidFill>
                      </a:endParaRPr>
                    </a:p>
                  </a:txBody>
                  <a:tcPr marT="45727" marB="45727"/>
                </a:tc>
                <a:tc>
                  <a:txBody>
                    <a:bodyPr/>
                    <a:lstStyle/>
                    <a:p>
                      <a:endParaRPr lang="en-US" sz="1400" dirty="0"/>
                    </a:p>
                  </a:txBody>
                  <a:tcPr marT="45727" marB="45727"/>
                </a:tc>
                <a:tc>
                  <a:txBody>
                    <a:bodyPr/>
                    <a:lstStyle/>
                    <a:p>
                      <a:endParaRPr lang="en-US" sz="1400" dirty="0"/>
                    </a:p>
                  </a:txBody>
                  <a:tcPr marT="45727" marB="45727"/>
                </a:tc>
              </a:tr>
              <a:tr h="392955">
                <a:tc>
                  <a:txBody>
                    <a:bodyPr/>
                    <a:lstStyle/>
                    <a:p>
                      <a:r>
                        <a:rPr lang="en-US" sz="1400" dirty="0" smtClean="0">
                          <a:solidFill>
                            <a:srgbClr val="FF0000"/>
                          </a:solidFill>
                        </a:rPr>
                        <a:t>Static Conformance Requirements</a:t>
                      </a:r>
                      <a:endParaRPr lang="en-US" sz="1400" dirty="0">
                        <a:solidFill>
                          <a:srgbClr val="FF0000"/>
                        </a:solidFill>
                      </a:endParaRPr>
                    </a:p>
                  </a:txBody>
                  <a:tcPr marT="45727" marB="45727"/>
                </a:tc>
                <a:tc>
                  <a:txBody>
                    <a:bodyPr/>
                    <a:lstStyle/>
                    <a:p>
                      <a:endParaRPr lang="en-US" sz="1400" dirty="0"/>
                    </a:p>
                  </a:txBody>
                  <a:tcPr marT="45727" marB="45727"/>
                </a:tc>
                <a:tc>
                  <a:txBody>
                    <a:bodyPr/>
                    <a:lstStyle/>
                    <a:p>
                      <a:endParaRPr lang="en-US" sz="1400" dirty="0"/>
                    </a:p>
                  </a:txBody>
                  <a:tcPr marT="45727" marB="45727"/>
                </a:tc>
              </a:tr>
              <a:tr h="369169">
                <a:tc>
                  <a:txBody>
                    <a:bodyPr/>
                    <a:lstStyle/>
                    <a:p>
                      <a:r>
                        <a:rPr lang="en-US" sz="1400" dirty="0" smtClean="0"/>
                        <a:t>Document</a:t>
                      </a:r>
                      <a:r>
                        <a:rPr lang="en-US" sz="1400" baseline="0" dirty="0" smtClean="0"/>
                        <a:t> Body</a:t>
                      </a:r>
                      <a:endParaRPr lang="en-US" sz="1400" dirty="0"/>
                    </a:p>
                  </a:txBody>
                  <a:tcPr marT="45727" marB="45727"/>
                </a:tc>
                <a:tc>
                  <a:txBody>
                    <a:bodyPr/>
                    <a:lstStyle/>
                    <a:p>
                      <a:endParaRPr lang="en-US" sz="1400" dirty="0"/>
                    </a:p>
                  </a:txBody>
                  <a:tcPr marT="45727" marB="45727"/>
                </a:tc>
                <a:tc>
                  <a:txBody>
                    <a:bodyPr/>
                    <a:lstStyle/>
                    <a:p>
                      <a:endParaRPr lang="en-US" sz="1400" dirty="0"/>
                    </a:p>
                  </a:txBody>
                  <a:tcPr marT="45727" marB="45727"/>
                </a:tc>
              </a:tr>
            </a:tbl>
          </a:graphicData>
        </a:graphic>
      </p:graphicFrame>
    </p:spTree>
    <p:extLst>
      <p:ext uri="{BB962C8B-B14F-4D97-AF65-F5344CB8AC3E}">
        <p14:creationId xmlns:p14="http://schemas.microsoft.com/office/powerpoint/2010/main" val="16853560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smtClean="0"/>
              <a:t>OMA Process in the wiki</a:t>
            </a:r>
          </a:p>
        </p:txBody>
      </p:sp>
      <p:sp>
        <p:nvSpPr>
          <p:cNvPr id="9219" name="Content Placeholder 2"/>
          <p:cNvSpPr>
            <a:spLocks noGrp="1"/>
          </p:cNvSpPr>
          <p:nvPr>
            <p:ph idx="1"/>
          </p:nvPr>
        </p:nvSpPr>
        <p:spPr/>
        <p:txBody>
          <a:bodyPr/>
          <a:lstStyle/>
          <a:p>
            <a:r>
              <a:rPr lang="en-US" altLang="en-US" smtClean="0">
                <a:hlinkClick r:id="rId2"/>
              </a:rPr>
              <a:t>OMA Process</a:t>
            </a:r>
            <a:r>
              <a:rPr lang="en-US" altLang="en-US" smtClean="0"/>
              <a:t> </a:t>
            </a:r>
            <a:r>
              <a:rPr lang="en-US" altLang="en-US" sz="1600" i="1" smtClean="0"/>
              <a:t>(step by step guidelines)</a:t>
            </a:r>
          </a:p>
          <a:p>
            <a:pPr lvl="1"/>
            <a:r>
              <a:rPr lang="en-US" altLang="en-US" smtClean="0">
                <a:hlinkClick r:id="rId3"/>
              </a:rPr>
              <a:t>Work Item Creation</a:t>
            </a:r>
            <a:r>
              <a:rPr lang="en-US" altLang="en-US" smtClean="0"/>
              <a:t> </a:t>
            </a:r>
          </a:p>
          <a:p>
            <a:pPr lvl="2"/>
            <a:r>
              <a:rPr lang="en-US" altLang="en-US" sz="1800" smtClean="0"/>
              <a:t>Creation and update of a Work Item. Still needs 4 members companies to be approved</a:t>
            </a:r>
          </a:p>
          <a:p>
            <a:pPr lvl="1"/>
            <a:r>
              <a:rPr lang="en-US" altLang="en-US" smtClean="0">
                <a:hlinkClick r:id="rId4"/>
              </a:rPr>
              <a:t>Specification Development</a:t>
            </a:r>
            <a:r>
              <a:rPr lang="en-US" altLang="en-US" smtClean="0"/>
              <a:t> using:</a:t>
            </a:r>
          </a:p>
          <a:p>
            <a:pPr lvl="2"/>
            <a:r>
              <a:rPr lang="en-US" altLang="en-US" sz="1800" smtClean="0"/>
              <a:t>Word Documents,</a:t>
            </a:r>
          </a:p>
          <a:p>
            <a:pPr lvl="2"/>
            <a:r>
              <a:rPr lang="en-US" altLang="en-US" sz="1800" smtClean="0"/>
              <a:t>GitHub/Markdown,</a:t>
            </a:r>
          </a:p>
          <a:p>
            <a:pPr lvl="2"/>
            <a:r>
              <a:rPr lang="en-US" altLang="en-US" sz="1800" smtClean="0"/>
              <a:t>Integrated Viewer</a:t>
            </a:r>
          </a:p>
          <a:p>
            <a:pPr lvl="1"/>
            <a:r>
              <a:rPr lang="en-US" altLang="en-US" smtClean="0"/>
              <a:t>Gating/Approval Criteria</a:t>
            </a:r>
          </a:p>
          <a:p>
            <a:pPr lvl="2"/>
            <a:r>
              <a:rPr lang="en-US" altLang="en-US" sz="1800" smtClean="0"/>
              <a:t>Set of requirements that ensure the quality, reliability &amp; consistency of OMA Specifications</a:t>
            </a:r>
          </a:p>
          <a:p>
            <a:pPr lvl="1"/>
            <a:r>
              <a:rPr lang="en-US" altLang="en-US" smtClean="0">
                <a:hlinkClick r:id="rId5"/>
              </a:rPr>
              <a:t>Working Group Creation/Closure</a:t>
            </a:r>
            <a:r>
              <a:rPr lang="en-US" altLang="en-US" smtClean="0"/>
              <a:t> </a:t>
            </a:r>
          </a:p>
          <a:p>
            <a:pPr lvl="2"/>
            <a:r>
              <a:rPr lang="en-US" altLang="en-US" sz="1800" smtClean="0"/>
              <a:t>Process to create/close a Working Group</a:t>
            </a:r>
          </a:p>
          <a:p>
            <a:pPr lvl="1"/>
            <a:r>
              <a:rPr lang="en-US" altLang="en-US" smtClean="0">
                <a:hlinkClick r:id="rId6"/>
              </a:rPr>
              <a:t>Process Exception Handling</a:t>
            </a:r>
            <a:r>
              <a:rPr lang="en-US" altLang="en-US" smtClean="0"/>
              <a:t> </a:t>
            </a:r>
          </a:p>
          <a:p>
            <a:pPr lvl="2"/>
            <a:r>
              <a:rPr lang="en-US" altLang="en-US" sz="1800" smtClean="0"/>
              <a:t>What to do when the Process doesn’t say what to do</a:t>
            </a:r>
          </a:p>
        </p:txBody>
      </p:sp>
    </p:spTree>
    <p:extLst>
      <p:ext uri="{BB962C8B-B14F-4D97-AF65-F5344CB8AC3E}">
        <p14:creationId xmlns:p14="http://schemas.microsoft.com/office/powerpoint/2010/main" val="6745691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smtClean="0"/>
              <a:t>Next Steps</a:t>
            </a:r>
          </a:p>
        </p:txBody>
      </p:sp>
      <p:sp>
        <p:nvSpPr>
          <p:cNvPr id="4099" name="Content Placeholder 2"/>
          <p:cNvSpPr>
            <a:spLocks noGrp="1"/>
          </p:cNvSpPr>
          <p:nvPr>
            <p:ph idx="1"/>
          </p:nvPr>
        </p:nvSpPr>
        <p:spPr>
          <a:xfrm>
            <a:off x="276225" y="996950"/>
            <a:ext cx="8778875" cy="5383213"/>
          </a:xfrm>
        </p:spPr>
        <p:txBody>
          <a:bodyPr/>
          <a:lstStyle/>
          <a:p>
            <a:pPr marL="0" indent="0">
              <a:buFontTx/>
              <a:buNone/>
              <a:defRPr/>
            </a:pPr>
            <a:r>
              <a:rPr lang="en-US" altLang="en-US" sz="2400" dirty="0" smtClean="0"/>
              <a:t>Phase 1</a:t>
            </a:r>
          </a:p>
          <a:p>
            <a:pPr lvl="1">
              <a:defRPr/>
            </a:pPr>
            <a:r>
              <a:rPr lang="en-US" altLang="en-US" sz="2000" dirty="0" smtClean="0"/>
              <a:t>OMA Process presentation to Members</a:t>
            </a:r>
          </a:p>
          <a:p>
            <a:pPr lvl="2">
              <a:defRPr/>
            </a:pPr>
            <a:r>
              <a:rPr lang="en-US" altLang="en-US" sz="1800" dirty="0" smtClean="0"/>
              <a:t>Discussion</a:t>
            </a:r>
          </a:p>
          <a:p>
            <a:pPr lvl="1">
              <a:defRPr/>
            </a:pPr>
            <a:r>
              <a:rPr lang="en-US" altLang="en-US" sz="2000" dirty="0" smtClean="0"/>
              <a:t>Steering Committee recommendation to Board for Approval of the OMA Process</a:t>
            </a:r>
          </a:p>
          <a:p>
            <a:pPr lvl="1">
              <a:defRPr/>
            </a:pPr>
            <a:r>
              <a:rPr lang="en-US" altLang="en-US" sz="2000" dirty="0" smtClean="0"/>
              <a:t>Implementation</a:t>
            </a:r>
          </a:p>
          <a:p>
            <a:pPr lvl="2">
              <a:defRPr/>
            </a:pPr>
            <a:r>
              <a:rPr lang="en-US" altLang="en-US" sz="1800" dirty="0" smtClean="0"/>
              <a:t>Training WG Officers &amp; Members on the new Process</a:t>
            </a:r>
          </a:p>
          <a:p>
            <a:pPr lvl="2">
              <a:defRPr/>
            </a:pPr>
            <a:endParaRPr lang="en-US" altLang="en-US" sz="1800" dirty="0"/>
          </a:p>
          <a:p>
            <a:pPr marL="0" indent="-3175">
              <a:buFontTx/>
              <a:buNone/>
              <a:defRPr/>
            </a:pPr>
            <a:r>
              <a:rPr lang="en-US" altLang="en-US" dirty="0" smtClean="0"/>
              <a:t>Phase 2</a:t>
            </a:r>
            <a:endParaRPr lang="en-US" altLang="en-US" dirty="0"/>
          </a:p>
          <a:p>
            <a:pPr lvl="1">
              <a:defRPr/>
            </a:pPr>
            <a:r>
              <a:rPr lang="en-US" altLang="en-US" sz="2000" dirty="0" smtClean="0"/>
              <a:t>Update OMA Portal Tools</a:t>
            </a:r>
          </a:p>
          <a:p>
            <a:pPr lvl="1">
              <a:defRPr/>
            </a:pPr>
            <a:r>
              <a:rPr lang="en-US" altLang="en-US" sz="2000" dirty="0"/>
              <a:t>Update Word Document Procedures </a:t>
            </a:r>
            <a:r>
              <a:rPr lang="en-US" altLang="en-US" sz="2000" dirty="0" smtClean="0"/>
              <a:t>where is needed</a:t>
            </a:r>
            <a:endParaRPr lang="en-US" altLang="en-US" sz="2000" dirty="0"/>
          </a:p>
          <a:p>
            <a:pPr marL="225425" lvl="1" indent="0">
              <a:buFontTx/>
              <a:buNone/>
              <a:defRPr/>
            </a:pPr>
            <a:endParaRPr lang="en-US" altLang="en-US" sz="2000" dirty="0"/>
          </a:p>
          <a:p>
            <a:pPr marL="0" indent="0">
              <a:buFontTx/>
              <a:buNone/>
              <a:defRPr/>
            </a:pPr>
            <a:endParaRPr lang="en-US" altLang="en-US" sz="2000" dirty="0" smtClean="0">
              <a:solidFill>
                <a:srgbClr val="FF0000"/>
              </a:solidFill>
            </a:endParaRPr>
          </a:p>
          <a:p>
            <a:pPr marL="0" indent="0">
              <a:buFontTx/>
              <a:buNone/>
              <a:defRPr/>
            </a:pPr>
            <a:endParaRPr lang="en-US" altLang="en-US" sz="2000" dirty="0" smtClean="0">
              <a:solidFill>
                <a:srgbClr val="FF0000"/>
              </a:solidFill>
            </a:endParaRPr>
          </a:p>
        </p:txBody>
      </p:sp>
    </p:spTree>
    <p:extLst>
      <p:ext uri="{BB962C8B-B14F-4D97-AF65-F5344CB8AC3E}">
        <p14:creationId xmlns:p14="http://schemas.microsoft.com/office/powerpoint/2010/main" val="42549281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261938" y="3435350"/>
            <a:ext cx="8748712" cy="703263"/>
          </a:xfrm>
        </p:spPr>
        <p:txBody>
          <a:bodyPr/>
          <a:lstStyle/>
          <a:p>
            <a:r>
              <a:rPr lang="en-US" altLang="en-US" smtClean="0"/>
              <a:t>Comments / Questions?</a:t>
            </a:r>
            <a:br>
              <a:rPr lang="en-US" altLang="en-US" smtClean="0"/>
            </a:br>
            <a:r>
              <a:rPr lang="en-US" altLang="en-US" smtClean="0"/>
              <a:t/>
            </a:r>
            <a:br>
              <a:rPr lang="en-US" altLang="en-US" smtClean="0"/>
            </a:br>
            <a:r>
              <a:rPr lang="en-US" altLang="en-US" sz="2400" b="0" smtClean="0"/>
              <a:t> </a:t>
            </a:r>
          </a:p>
        </p:txBody>
      </p:sp>
    </p:spTree>
    <p:extLst>
      <p:ext uri="{BB962C8B-B14F-4D97-AF65-F5344CB8AC3E}">
        <p14:creationId xmlns:p14="http://schemas.microsoft.com/office/powerpoint/2010/main" val="35361142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5612</TotalTime>
  <Pages>15</Pages>
  <Words>804</Words>
  <Application>Microsoft Office PowerPoint</Application>
  <PresentationFormat>Custom</PresentationFormat>
  <Paragraphs>128</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宋体</vt:lpstr>
      <vt:lpstr>Arial</vt:lpstr>
      <vt:lpstr>Arial Narrow</vt:lpstr>
      <vt:lpstr>Tahoma</vt:lpstr>
      <vt:lpstr>Times New Roman</vt:lpstr>
      <vt:lpstr>OMA Template</vt:lpstr>
      <vt:lpstr>OMA-SC-2018-0007-INP_OMA_Process_Phase1_Ready   OMA Process Phase 1</vt:lpstr>
      <vt:lpstr>Background</vt:lpstr>
      <vt:lpstr>New OMA Process</vt:lpstr>
      <vt:lpstr>New OMA Process</vt:lpstr>
      <vt:lpstr>OMA Process</vt:lpstr>
      <vt:lpstr>Approval Criteria</vt:lpstr>
      <vt:lpstr>OMA Process in the wiki</vt:lpstr>
      <vt:lpstr>Next Steps</vt:lpstr>
      <vt:lpstr>Comments / Questions?   </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256</cp:revision>
  <cp:lastPrinted>1999-04-27T06:51:51Z</cp:lastPrinted>
  <dcterms:created xsi:type="dcterms:W3CDTF">2002-03-19T14:05:12Z</dcterms:created>
  <dcterms:modified xsi:type="dcterms:W3CDTF">2018-03-05T19:37:17Z</dcterms:modified>
</cp:coreProperties>
</file>