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293" r:id="rId2"/>
    <p:sldId id="322" r:id="rId3"/>
    <p:sldId id="324" r:id="rId4"/>
    <p:sldId id="327" r:id="rId5"/>
    <p:sldId id="321" r:id="rId6"/>
    <p:sldId id="326"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autoAdjust="0"/>
    <p:restoredTop sz="94660"/>
  </p:normalViewPr>
  <p:slideViewPr>
    <p:cSldViewPr>
      <p:cViewPr varScale="1">
        <p:scale>
          <a:sx n="118" d="100"/>
          <a:sy n="118" d="100"/>
        </p:scale>
        <p:origin x="1325" y="41"/>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a:t>
            </a:r>
            <a:r>
              <a:rPr lang="en-GB" altLang="zh-CN" sz="1000" b="1" dirty="0" smtClean="0">
                <a:ea typeface="宋体" charset="-122"/>
                <a:cs typeface="Times New Roman" charset="0"/>
              </a:rPr>
              <a:t>2018 </a:t>
            </a:r>
            <a:r>
              <a:rPr lang="en-GB" altLang="zh-CN" sz="1000" b="1" dirty="0">
                <a:ea typeface="宋体" charset="-122"/>
                <a:cs typeface="Times New Roman" charset="0"/>
              </a:rPr>
              <a:t>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smtClean="0">
                <a:latin typeface="Arial Narrow" pitchFamily="34" charset="0"/>
                <a:ea typeface="宋体" charset="-122"/>
              </a:rPr>
              <a:t>OMA-SC-2018-0011</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OMA-Template-SlideDeck-20180101-I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iki.openmobilealliance.org/display/OWG/Work+Item+Creation?src=contextnavpagetreemode" TargetMode="External"/><Relationship Id="rId7" Type="http://schemas.openxmlformats.org/officeDocument/2006/relationships/hyperlink" Target="https://wiki.openmobilealliance.org/display/OWG/Process+Exception+Handling?src=contextnavpagetreemode" TargetMode="External"/><Relationship Id="rId2" Type="http://schemas.openxmlformats.org/officeDocument/2006/relationships/hyperlink" Target="https://wiki.openmobilealliance.org/display/OWG/PROPOSED+OMA+Process?src=contextnavpagetreemode" TargetMode="External"/><Relationship Id="rId1" Type="http://schemas.openxmlformats.org/officeDocument/2006/relationships/slideLayout" Target="../slideLayouts/slideLayout2.xml"/><Relationship Id="rId6" Type="http://schemas.openxmlformats.org/officeDocument/2006/relationships/hyperlink" Target="https://wiki.openmobilealliance.org/pages/viewpage.action?pageId=34866561&amp;src=contextnavpagetreemode" TargetMode="External"/><Relationship Id="rId5" Type="http://schemas.openxmlformats.org/officeDocument/2006/relationships/hyperlink" Target="https://wiki.openmobilealliance.org/display/OWG/Gating+Criteria" TargetMode="External"/><Relationship Id="rId4" Type="http://schemas.openxmlformats.org/officeDocument/2006/relationships/hyperlink" Target="https://wiki.openmobilealliance.org/display/OWG/Specification+Development?src=contextnavpagetreemode"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a:t>
            </a:r>
            <a:r>
              <a:rPr lang="en-US" altLang="zh-CN" b="1" dirty="0" smtClean="0">
                <a:latin typeface="Tahoma" pitchFamily="34" charset="0"/>
                <a:ea typeface="宋体" charset="-122"/>
              </a:rPr>
              <a:t>SC</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Date:	</a:t>
            </a:r>
            <a:r>
              <a:rPr lang="en-US" altLang="zh-CN" b="1" dirty="0" smtClean="0">
                <a:latin typeface="Tahoma" pitchFamily="34" charset="0"/>
                <a:ea typeface="宋体" charset="-122"/>
              </a:rPr>
              <a:t>15 </a:t>
            </a:r>
            <a:r>
              <a:rPr lang="en-US" altLang="zh-CN" b="1" dirty="0" smtClean="0">
                <a:latin typeface="Tahoma" pitchFamily="34" charset="0"/>
                <a:ea typeface="宋体" charset="-122"/>
              </a:rPr>
              <a:t>Mar 2018</a:t>
            </a:r>
            <a:r>
              <a:rPr lang="en-US" altLang="zh-CN" b="1" dirty="0">
                <a:latin typeface="Tahoma" pitchFamily="34" charset="0"/>
                <a:ea typeface="宋体" charset="-122"/>
              </a:rPr>
              <a:t>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a:t>
            </a:r>
            <a:r>
              <a:rPr lang="en-US" altLang="zh-CN" b="1" dirty="0" smtClean="0">
                <a:latin typeface="Tahoma" pitchFamily="34" charset="0"/>
                <a:ea typeface="宋体" charset="-122"/>
              </a:rPr>
              <a:t>Joaquin Prado</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a:t>
            </a:r>
            <a:r>
              <a:rPr lang="en-US" altLang="zh-CN" b="1" dirty="0" smtClean="0">
                <a:latin typeface="Tahoma" pitchFamily="34" charset="0"/>
                <a:ea typeface="宋体" charset="-122"/>
              </a:rPr>
              <a:t>OMA Staff</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en-US" sz="2000" b="0" dirty="0" smtClean="0"/>
              <a:t>OMA-SC-2018-0011-INP_OMA_Process_Presentation</a:t>
            </a:r>
            <a:r>
              <a:rPr lang="en-US" altLang="zh-CN" sz="2000" dirty="0">
                <a:ea typeface="宋体" panose="02010600030101010101" pitchFamily="2" charset="-122"/>
              </a:rPr>
              <a:t/>
            </a:r>
            <a:br>
              <a:rPr lang="en-US" altLang="zh-CN" sz="2000" dirty="0">
                <a:ea typeface="宋体" panose="02010600030101010101" pitchFamily="2" charset="-122"/>
              </a:rPr>
            </a:br>
            <a:r>
              <a:rPr lang="en-US" altLang="zh-CN" sz="1400" dirty="0">
                <a:ea typeface="宋体" panose="02010600030101010101" pitchFamily="2" charset="-122"/>
              </a:rPr>
              <a:t/>
            </a:r>
            <a:br>
              <a:rPr lang="en-US" altLang="zh-CN" sz="1400" dirty="0">
                <a:ea typeface="宋体" panose="02010600030101010101" pitchFamily="2" charset="-122"/>
              </a:rPr>
            </a:br>
            <a:r>
              <a:rPr lang="en-US" altLang="zh-CN" dirty="0" smtClean="0">
                <a:ea typeface="宋体" charset="-122"/>
              </a:rPr>
              <a:t/>
            </a:r>
            <a:br>
              <a:rPr lang="en-US" altLang="zh-CN" dirty="0" smtClean="0">
                <a:ea typeface="宋体" charset="-122"/>
              </a:rPr>
            </a:br>
            <a:r>
              <a:rPr lang="en-GB" altLang="zh-CN" sz="1800" dirty="0">
                <a:ea typeface="宋体" panose="02010600030101010101" pitchFamily="2" charset="-122"/>
              </a:rPr>
              <a:t>OMA Process </a:t>
            </a:r>
            <a:r>
              <a:rPr lang="en-GB" altLang="zh-CN" sz="1800" dirty="0" smtClean="0">
                <a:ea typeface="宋体" panose="02010600030101010101" pitchFamily="2" charset="-122"/>
              </a:rPr>
              <a:t>Presentation</a:t>
            </a:r>
            <a:endParaRPr lang="en-US" altLang="zh-CN" sz="1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smtClean="0"/>
              <a:t>OMA Process</a:t>
            </a:r>
          </a:p>
        </p:txBody>
      </p:sp>
      <p:pic>
        <p:nvPicPr>
          <p:cNvPr id="7171"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479550"/>
            <a:ext cx="9363075"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Rectangle 4"/>
          <p:cNvSpPr>
            <a:spLocks noChangeArrowheads="1"/>
          </p:cNvSpPr>
          <p:nvPr/>
        </p:nvSpPr>
        <p:spPr bwMode="auto">
          <a:xfrm>
            <a:off x="109538" y="5732463"/>
            <a:ext cx="9144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en-US" altLang="en-US" sz="1400">
                <a:solidFill>
                  <a:srgbClr val="FF0000"/>
                </a:solidFill>
              </a:rPr>
              <a:t>https://wiki.openmobilealliance.org/display/OWG/PROPOSED+OMA+Process</a:t>
            </a:r>
          </a:p>
        </p:txBody>
      </p:sp>
      <p:sp>
        <p:nvSpPr>
          <p:cNvPr id="2" name="Oval 1"/>
          <p:cNvSpPr>
            <a:spLocks noChangeArrowheads="1"/>
          </p:cNvSpPr>
          <p:nvPr/>
        </p:nvSpPr>
        <p:spPr bwMode="auto">
          <a:xfrm>
            <a:off x="4757738" y="3587750"/>
            <a:ext cx="990600" cy="896938"/>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pPr>
            <a:endParaRPr lang="en-US" altLang="en-US"/>
          </a:p>
        </p:txBody>
      </p:sp>
      <p:sp>
        <p:nvSpPr>
          <p:cNvPr id="3" name="Rectangle 2"/>
          <p:cNvSpPr>
            <a:spLocks noChangeArrowheads="1"/>
          </p:cNvSpPr>
          <p:nvPr/>
        </p:nvSpPr>
        <p:spPr bwMode="auto">
          <a:xfrm>
            <a:off x="2166938" y="3054350"/>
            <a:ext cx="2514600" cy="1600200"/>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pPr>
            <a:endParaRPr lang="en-US" altLang="en-US"/>
          </a:p>
        </p:txBody>
      </p:sp>
      <p:sp>
        <p:nvSpPr>
          <p:cNvPr id="4" name="TextBox 3"/>
          <p:cNvSpPr txBox="1">
            <a:spLocks noChangeArrowheads="1"/>
          </p:cNvSpPr>
          <p:nvPr/>
        </p:nvSpPr>
        <p:spPr bwMode="auto">
          <a:xfrm>
            <a:off x="4224338" y="4791075"/>
            <a:ext cx="1676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en-US" altLang="en-US" sz="1600" b="1">
                <a:solidFill>
                  <a:srgbClr val="FF0000"/>
                </a:solidFill>
              </a:rPr>
              <a:t>Main Focus</a:t>
            </a:r>
          </a:p>
        </p:txBody>
      </p:sp>
    </p:spTree>
    <p:extLst>
      <p:ext uri="{BB962C8B-B14F-4D97-AF65-F5344CB8AC3E}">
        <p14:creationId xmlns:p14="http://schemas.microsoft.com/office/powerpoint/2010/main" val="15124936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smtClean="0"/>
              <a:t>OMA Process in the wiki</a:t>
            </a:r>
          </a:p>
        </p:txBody>
      </p:sp>
      <p:sp>
        <p:nvSpPr>
          <p:cNvPr id="9219" name="Content Placeholder 2"/>
          <p:cNvSpPr>
            <a:spLocks noGrp="1"/>
          </p:cNvSpPr>
          <p:nvPr>
            <p:ph idx="1"/>
          </p:nvPr>
        </p:nvSpPr>
        <p:spPr/>
        <p:txBody>
          <a:bodyPr/>
          <a:lstStyle/>
          <a:p>
            <a:pPr marL="0" indent="0">
              <a:buNone/>
            </a:pPr>
            <a:r>
              <a:rPr lang="en-US" altLang="en-US" dirty="0" smtClean="0">
                <a:hlinkClick r:id="rId2"/>
              </a:rPr>
              <a:t>OMA Process</a:t>
            </a:r>
            <a:r>
              <a:rPr lang="en-US" altLang="en-US" dirty="0" smtClean="0"/>
              <a:t> </a:t>
            </a:r>
            <a:r>
              <a:rPr lang="en-US" altLang="en-US" sz="1600" i="1" dirty="0" smtClean="0"/>
              <a:t>(step by step guidelines)</a:t>
            </a:r>
          </a:p>
          <a:p>
            <a:pPr lvl="1"/>
            <a:r>
              <a:rPr lang="en-US" altLang="en-US" dirty="0" smtClean="0">
                <a:hlinkClick r:id="rId3"/>
              </a:rPr>
              <a:t>Work Item Creation</a:t>
            </a:r>
            <a:r>
              <a:rPr lang="en-US" altLang="en-US" dirty="0" smtClean="0"/>
              <a:t> </a:t>
            </a:r>
          </a:p>
          <a:p>
            <a:pPr lvl="2"/>
            <a:r>
              <a:rPr lang="en-US" altLang="en-US" sz="1800" dirty="0" smtClean="0"/>
              <a:t>Creation and update of a Work Item. Still needs 4 members companies to be approved</a:t>
            </a:r>
          </a:p>
          <a:p>
            <a:pPr lvl="1"/>
            <a:r>
              <a:rPr lang="en-US" altLang="en-US" dirty="0" smtClean="0">
                <a:hlinkClick r:id="rId4"/>
              </a:rPr>
              <a:t>Specification Development</a:t>
            </a:r>
            <a:r>
              <a:rPr lang="en-US" altLang="en-US" dirty="0" smtClean="0"/>
              <a:t> using:</a:t>
            </a:r>
          </a:p>
          <a:p>
            <a:pPr lvl="2"/>
            <a:r>
              <a:rPr lang="en-US" altLang="en-US" sz="1800" dirty="0" smtClean="0"/>
              <a:t>Word Documents,</a:t>
            </a:r>
          </a:p>
          <a:p>
            <a:pPr lvl="2"/>
            <a:r>
              <a:rPr lang="en-US" altLang="en-US" sz="1800" dirty="0" smtClean="0"/>
              <a:t>GitHub/Markdown,</a:t>
            </a:r>
          </a:p>
          <a:p>
            <a:pPr lvl="2"/>
            <a:r>
              <a:rPr lang="en-US" altLang="en-US" sz="1800" dirty="0" smtClean="0"/>
              <a:t>Integrated Viewer</a:t>
            </a:r>
          </a:p>
          <a:p>
            <a:pPr lvl="1"/>
            <a:r>
              <a:rPr lang="en-US" altLang="en-US" dirty="0" smtClean="0">
                <a:hlinkClick r:id="rId5"/>
              </a:rPr>
              <a:t>Gating/Approval Criteria</a:t>
            </a:r>
            <a:endParaRPr lang="en-US" altLang="en-US" dirty="0" smtClean="0"/>
          </a:p>
          <a:p>
            <a:pPr lvl="2"/>
            <a:r>
              <a:rPr lang="en-US" altLang="en-US" sz="1800" dirty="0" smtClean="0"/>
              <a:t>Set of requirements that ensure the quality, reliability &amp; consistency of OMA Specifications</a:t>
            </a:r>
          </a:p>
          <a:p>
            <a:pPr lvl="1"/>
            <a:r>
              <a:rPr lang="en-US" altLang="en-US" dirty="0" smtClean="0">
                <a:hlinkClick r:id="rId6"/>
              </a:rPr>
              <a:t>Working Group Creation/Closure</a:t>
            </a:r>
            <a:r>
              <a:rPr lang="en-US" altLang="en-US" dirty="0" smtClean="0"/>
              <a:t> </a:t>
            </a:r>
          </a:p>
          <a:p>
            <a:pPr lvl="2"/>
            <a:r>
              <a:rPr lang="en-US" altLang="en-US" sz="1800" dirty="0" smtClean="0"/>
              <a:t>Process to create/close a Working Group</a:t>
            </a:r>
          </a:p>
          <a:p>
            <a:pPr lvl="1"/>
            <a:r>
              <a:rPr lang="en-US" altLang="en-US" dirty="0" smtClean="0">
                <a:hlinkClick r:id="rId7"/>
              </a:rPr>
              <a:t>Process Exception Handling</a:t>
            </a:r>
            <a:r>
              <a:rPr lang="en-US" altLang="en-US" dirty="0" smtClean="0"/>
              <a:t> </a:t>
            </a:r>
          </a:p>
          <a:p>
            <a:pPr lvl="2"/>
            <a:r>
              <a:rPr lang="en-US" altLang="en-US" sz="1800" dirty="0" smtClean="0"/>
              <a:t>What to do when the Process doesn’t </a:t>
            </a:r>
            <a:r>
              <a:rPr lang="en-US" altLang="en-US" sz="1800" dirty="0" smtClean="0"/>
              <a:t>provide guidelines</a:t>
            </a:r>
            <a:endParaRPr lang="en-US" altLang="en-US" sz="1800" dirty="0" smtClean="0"/>
          </a:p>
        </p:txBody>
      </p:sp>
    </p:spTree>
    <p:extLst>
      <p:ext uri="{BB962C8B-B14F-4D97-AF65-F5344CB8AC3E}">
        <p14:creationId xmlns:p14="http://schemas.microsoft.com/office/powerpoint/2010/main" val="6745691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Access to the wiki</a:t>
            </a:r>
            <a:endParaRPr lang="en-US" dirty="0"/>
          </a:p>
        </p:txBody>
      </p:sp>
      <p:pic>
        <p:nvPicPr>
          <p:cNvPr id="4" name="Picture 3"/>
          <p:cNvPicPr>
            <a:picLocks noChangeAspect="1"/>
          </p:cNvPicPr>
          <p:nvPr/>
        </p:nvPicPr>
        <p:blipFill>
          <a:blip r:embed="rId2"/>
          <a:stretch>
            <a:fillRect/>
          </a:stretch>
        </p:blipFill>
        <p:spPr>
          <a:xfrm>
            <a:off x="625475" y="1835150"/>
            <a:ext cx="8110537" cy="3783647"/>
          </a:xfrm>
          <a:prstGeom prst="rect">
            <a:avLst/>
          </a:prstGeom>
        </p:spPr>
      </p:pic>
    </p:spTree>
    <p:extLst>
      <p:ext uri="{BB962C8B-B14F-4D97-AF65-F5344CB8AC3E}">
        <p14:creationId xmlns:p14="http://schemas.microsoft.com/office/powerpoint/2010/main" val="1218814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smtClean="0"/>
              <a:t>Changes</a:t>
            </a:r>
            <a:endParaRPr lang="en-US" altLang="en-US" dirty="0" smtClean="0"/>
          </a:p>
        </p:txBody>
      </p:sp>
      <p:sp>
        <p:nvSpPr>
          <p:cNvPr id="6147" name="Content Placeholder 2"/>
          <p:cNvSpPr>
            <a:spLocks noGrp="1"/>
          </p:cNvSpPr>
          <p:nvPr>
            <p:ph idx="1"/>
          </p:nvPr>
        </p:nvSpPr>
        <p:spPr>
          <a:xfrm>
            <a:off x="336550" y="996950"/>
            <a:ext cx="8778875" cy="5383213"/>
          </a:xfrm>
        </p:spPr>
        <p:txBody>
          <a:bodyPr/>
          <a:lstStyle/>
          <a:p>
            <a:pPr marL="0" indent="0">
              <a:buFontTx/>
              <a:buNone/>
            </a:pPr>
            <a:r>
              <a:rPr lang="en-US" altLang="en-US" sz="1800" b="1" dirty="0" smtClean="0"/>
              <a:t>Relevant Changes</a:t>
            </a:r>
          </a:p>
          <a:p>
            <a:pPr lvl="1"/>
            <a:r>
              <a:rPr lang="en-US" altLang="en-US" sz="1600" dirty="0" smtClean="0"/>
              <a:t>WGs MUST formally agree the Approval of their Own Specifications (R&amp;A) &amp; Sends a Notification to: </a:t>
            </a:r>
          </a:p>
          <a:p>
            <a:pPr lvl="2"/>
            <a:r>
              <a:rPr lang="en-US" altLang="en-US" sz="1400" dirty="0" smtClean="0"/>
              <a:t>Steering Committee for reference, and</a:t>
            </a:r>
          </a:p>
          <a:p>
            <a:pPr lvl="2"/>
            <a:r>
              <a:rPr lang="en-US" altLang="en-US" sz="1400" dirty="0" smtClean="0"/>
              <a:t>OMA Board for Ratification</a:t>
            </a:r>
          </a:p>
          <a:p>
            <a:pPr lvl="1"/>
            <a:r>
              <a:rPr lang="en-US" altLang="en-US" sz="1600" b="1" dirty="0" smtClean="0"/>
              <a:t>Gating/Approval Criteria</a:t>
            </a:r>
          </a:p>
          <a:p>
            <a:pPr lvl="2"/>
            <a:r>
              <a:rPr lang="en-US" altLang="en-US" sz="1400" dirty="0" smtClean="0"/>
              <a:t>Check to be performed on any document sent by the WG for Board Approval. </a:t>
            </a:r>
          </a:p>
          <a:p>
            <a:pPr lvl="2"/>
            <a:r>
              <a:rPr lang="en-US" altLang="en-US" sz="1400" dirty="0" smtClean="0"/>
              <a:t>This check is formalized as a set of rules; made available to the members when preparing documents for Board Approval</a:t>
            </a:r>
          </a:p>
          <a:p>
            <a:pPr lvl="2"/>
            <a:r>
              <a:rPr lang="en-US" altLang="en-US" sz="1400" dirty="0" smtClean="0"/>
              <a:t>These rules provide: </a:t>
            </a:r>
            <a:r>
              <a:rPr lang="en-US" altLang="en-US" sz="1400" b="1" dirty="0" smtClean="0"/>
              <a:t>quality, integrity, consistency and timely approval of OMA Technical Specifications</a:t>
            </a:r>
          </a:p>
          <a:p>
            <a:pPr lvl="1"/>
            <a:r>
              <a:rPr lang="en-US" altLang="en-US" sz="1600" dirty="0" smtClean="0"/>
              <a:t>Working Group may define their internal procedures</a:t>
            </a:r>
          </a:p>
          <a:p>
            <a:pPr lvl="2"/>
            <a:r>
              <a:rPr lang="en-US" altLang="en-US" sz="1400" dirty="0" smtClean="0"/>
              <a:t>MUST meet fair participation &amp; OMA Gating/Approval Criteria</a:t>
            </a:r>
          </a:p>
          <a:p>
            <a:pPr lvl="2"/>
            <a:r>
              <a:rPr lang="en-US" altLang="en-US" sz="1400" dirty="0" smtClean="0"/>
              <a:t>OMA Process provides also (optional) WG procedures to develop specifications</a:t>
            </a:r>
          </a:p>
          <a:p>
            <a:pPr lvl="2"/>
            <a:r>
              <a:rPr lang="en-US" altLang="en-US" sz="1400" dirty="0" smtClean="0"/>
              <a:t>WGs may suggest changes to the OMA Process via Steering Committee</a:t>
            </a:r>
          </a:p>
          <a:p>
            <a:pPr lvl="1"/>
            <a:r>
              <a:rPr lang="en-US" altLang="en-US" sz="1600" dirty="0" smtClean="0"/>
              <a:t>Steering Committee</a:t>
            </a:r>
          </a:p>
          <a:p>
            <a:pPr lvl="2"/>
            <a:r>
              <a:rPr lang="en-US" altLang="en-US" sz="1400" dirty="0" smtClean="0"/>
              <a:t>Coordinates WG input to change the process &amp; recommends its approval to OMA Board </a:t>
            </a:r>
          </a:p>
          <a:p>
            <a:pPr marL="0" indent="0">
              <a:buFontTx/>
              <a:buNone/>
            </a:pPr>
            <a:r>
              <a:rPr lang="en-US" altLang="en-US" sz="1800" b="1" dirty="0" smtClean="0"/>
              <a:t>Process Changes</a:t>
            </a:r>
          </a:p>
          <a:p>
            <a:pPr lvl="1"/>
            <a:r>
              <a:rPr lang="en-US" altLang="en-US" sz="1400" dirty="0" smtClean="0"/>
              <a:t>The new Process is designed and maintained by the Staff, WG can suggest changes but they MUST be endorsed by the SC and finally approved by the Board</a:t>
            </a:r>
          </a:p>
        </p:txBody>
      </p:sp>
    </p:spTree>
    <p:extLst>
      <p:ext uri="{BB962C8B-B14F-4D97-AF65-F5344CB8AC3E}">
        <p14:creationId xmlns:p14="http://schemas.microsoft.com/office/powerpoint/2010/main" val="37025102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261938" y="3435350"/>
            <a:ext cx="8748712" cy="703263"/>
          </a:xfrm>
        </p:spPr>
        <p:txBody>
          <a:bodyPr/>
          <a:lstStyle/>
          <a:p>
            <a:r>
              <a:rPr lang="en-US" altLang="en-US" smtClean="0"/>
              <a:t>Comments / Questions?</a:t>
            </a:r>
            <a:br>
              <a:rPr lang="en-US" altLang="en-US" smtClean="0"/>
            </a:br>
            <a:r>
              <a:rPr lang="en-US" altLang="en-US" smtClean="0"/>
              <a:t/>
            </a:r>
            <a:br>
              <a:rPr lang="en-US" altLang="en-US" smtClean="0"/>
            </a:br>
            <a:r>
              <a:rPr lang="en-US" altLang="en-US" sz="2400" b="0" smtClean="0"/>
              <a:t> </a:t>
            </a:r>
          </a:p>
        </p:txBody>
      </p:sp>
    </p:spTree>
    <p:extLst>
      <p:ext uri="{BB962C8B-B14F-4D97-AF65-F5344CB8AC3E}">
        <p14:creationId xmlns:p14="http://schemas.microsoft.com/office/powerpoint/2010/main" val="35361142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5637</TotalTime>
  <Pages>15</Pages>
  <Words>462</Words>
  <Application>Microsoft Office PowerPoint</Application>
  <PresentationFormat>Custom</PresentationFormat>
  <Paragraphs>47</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宋体</vt:lpstr>
      <vt:lpstr>Arial</vt:lpstr>
      <vt:lpstr>Arial Narrow</vt:lpstr>
      <vt:lpstr>Tahoma</vt:lpstr>
      <vt:lpstr>Times New Roman</vt:lpstr>
      <vt:lpstr>OMA Template</vt:lpstr>
      <vt:lpstr>OMA-SC-2018-0011-INP_OMA_Process_Presentation   OMA Process Presentation</vt:lpstr>
      <vt:lpstr>OMA Process</vt:lpstr>
      <vt:lpstr>OMA Process in the wiki</vt:lpstr>
      <vt:lpstr>How to Access to the wiki</vt:lpstr>
      <vt:lpstr>Changes</vt:lpstr>
      <vt:lpstr>Comments / Questions?   </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260</cp:revision>
  <cp:lastPrinted>1999-04-27T06:51:51Z</cp:lastPrinted>
  <dcterms:created xsi:type="dcterms:W3CDTF">2002-03-19T14:05:12Z</dcterms:created>
  <dcterms:modified xsi:type="dcterms:W3CDTF">2018-03-14T04:02:47Z</dcterms:modified>
</cp:coreProperties>
</file>